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ink/ink1.xml" ContentType="application/inkml+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ink/ink2.xml" ContentType="application/inkml+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4"/>
  </p:notesMasterIdLst>
  <p:handoutMasterIdLst>
    <p:handoutMasterId r:id="rId65"/>
  </p:handoutMasterIdLst>
  <p:sldIdLst>
    <p:sldId id="256" r:id="rId2"/>
    <p:sldId id="294" r:id="rId3"/>
    <p:sldId id="301" r:id="rId4"/>
    <p:sldId id="310" r:id="rId5"/>
    <p:sldId id="295" r:id="rId6"/>
    <p:sldId id="258" r:id="rId7"/>
    <p:sldId id="262" r:id="rId8"/>
    <p:sldId id="263" r:id="rId9"/>
    <p:sldId id="269" r:id="rId10"/>
    <p:sldId id="270" r:id="rId11"/>
    <p:sldId id="271" r:id="rId12"/>
    <p:sldId id="272" r:id="rId13"/>
    <p:sldId id="273" r:id="rId14"/>
    <p:sldId id="275" r:id="rId15"/>
    <p:sldId id="276" r:id="rId16"/>
    <p:sldId id="274" r:id="rId17"/>
    <p:sldId id="277" r:id="rId18"/>
    <p:sldId id="278" r:id="rId19"/>
    <p:sldId id="279" r:id="rId20"/>
    <p:sldId id="280" r:id="rId21"/>
    <p:sldId id="281" r:id="rId22"/>
    <p:sldId id="282" r:id="rId23"/>
    <p:sldId id="283" r:id="rId24"/>
    <p:sldId id="284" r:id="rId25"/>
    <p:sldId id="264" r:id="rId26"/>
    <p:sldId id="265" r:id="rId27"/>
    <p:sldId id="285" r:id="rId28"/>
    <p:sldId id="286" r:id="rId29"/>
    <p:sldId id="287" r:id="rId30"/>
    <p:sldId id="288" r:id="rId31"/>
    <p:sldId id="289" r:id="rId32"/>
    <p:sldId id="266" r:id="rId33"/>
    <p:sldId id="296" r:id="rId34"/>
    <p:sldId id="267" r:id="rId35"/>
    <p:sldId id="297" r:id="rId36"/>
    <p:sldId id="300" r:id="rId37"/>
    <p:sldId id="302" r:id="rId38"/>
    <p:sldId id="303" r:id="rId39"/>
    <p:sldId id="304" r:id="rId40"/>
    <p:sldId id="268" r:id="rId41"/>
    <p:sldId id="259" r:id="rId42"/>
    <p:sldId id="306" r:id="rId43"/>
    <p:sldId id="308" r:id="rId44"/>
    <p:sldId id="311" r:id="rId45"/>
    <p:sldId id="307" r:id="rId46"/>
    <p:sldId id="316" r:id="rId47"/>
    <p:sldId id="317" r:id="rId48"/>
    <p:sldId id="309" r:id="rId49"/>
    <p:sldId id="312" r:id="rId50"/>
    <p:sldId id="313" r:id="rId51"/>
    <p:sldId id="315" r:id="rId52"/>
    <p:sldId id="318" r:id="rId53"/>
    <p:sldId id="319" r:id="rId54"/>
    <p:sldId id="261" r:id="rId55"/>
    <p:sldId id="260" r:id="rId56"/>
    <p:sldId id="298" r:id="rId57"/>
    <p:sldId id="320" r:id="rId58"/>
    <p:sldId id="299" r:id="rId59"/>
    <p:sldId id="305" r:id="rId60"/>
    <p:sldId id="292" r:id="rId61"/>
    <p:sldId id="290" r:id="rId62"/>
    <p:sldId id="321" r:id="rId6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2D23E"/>
    <a:srgbClr val="007155"/>
    <a:srgbClr val="005E4F"/>
    <a:srgbClr val="D5EEF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528B120-F49B-5B4C-89CB-A633E9021D26}" v="554" dt="2021-09-12T01:25:27.48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324"/>
    <p:restoredTop sz="81881" autoAdjust="0"/>
  </p:normalViewPr>
  <p:slideViewPr>
    <p:cSldViewPr snapToGrid="0" snapToObjects="1">
      <p:cViewPr varScale="1">
        <p:scale>
          <a:sx n="91" d="100"/>
          <a:sy n="91" d="100"/>
        </p:scale>
        <p:origin x="1048" y="184"/>
      </p:cViewPr>
      <p:guideLst/>
    </p:cSldViewPr>
  </p:slideViewPr>
  <p:notesTextViewPr>
    <p:cViewPr>
      <p:scale>
        <a:sx n="1" d="1"/>
        <a:sy n="1" d="1"/>
      </p:scale>
      <p:origin x="0" y="0"/>
    </p:cViewPr>
  </p:notesTextViewPr>
  <p:notesViewPr>
    <p:cSldViewPr snapToGrid="0" snapToObjects="1">
      <p:cViewPr varScale="1">
        <p:scale>
          <a:sx n="99" d="100"/>
          <a:sy n="99" d="100"/>
        </p:scale>
        <p:origin x="2718" y="72"/>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09E08F3-DAE0-ED4E-9484-82BE30136308}" type="datetimeFigureOut">
              <a:rPr lang="en-US" smtClean="0"/>
              <a:t>9/12/21</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B896E63-DF5E-3E47-BC18-EF55745D7A1D}" type="slidenum">
              <a:rPr lang="en-US" smtClean="0"/>
              <a:t>‹#›</a:t>
            </a:fld>
            <a:endParaRPr lang="en-US"/>
          </a:p>
        </p:txBody>
      </p:sp>
    </p:spTree>
    <p:extLst>
      <p:ext uri="{BB962C8B-B14F-4D97-AF65-F5344CB8AC3E}">
        <p14:creationId xmlns:p14="http://schemas.microsoft.com/office/powerpoint/2010/main" val="1039769627"/>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1T22:39:33.244"/>
    </inkml:context>
    <inkml:brush xml:id="br0">
      <inkml:brushProperty name="width" value="0.35" units="cm"/>
      <inkml:brushProperty name="height" value="0.35" units="cm"/>
      <inkml:brushProperty name="color" value="#FF4E00"/>
      <inkml:brushProperty name="inkEffects" value="rainbow"/>
      <inkml:brushProperty name="anchorX" value="0"/>
      <inkml:brushProperty name="anchorY" value="0"/>
      <inkml:brushProperty name="scaleFactor" value="0.5"/>
    </inkml:brush>
  </inkml:definitions>
  <inkml:trace contextRef="#ctx0" brushRef="#br0">4040 1 24575,'-26'30'0,"8"-8"0,-1-3 0,9-8 0,-1-1 0,1-4 0,0 3 0,0-4 0,-1 1 0,1 3 0,0-3 0,0-1 0,-1 5 0,1-5 0,0 1 0,0 3 0,0-8 0,0 3 0,0 1 0,0-4 0,0 8 0,-6-8 0,5 8 0,-10-3 0,3 0 0,1 4 0,1-9 0,6 8 0,0-8 0,0 4 0,0-5 0,-4 8 0,7-1 0,-6 2 0,12 0 0,-7-8 0,-2 8 0,-6-3 0,0 4 0,1-4 0,5 3 0,0-8 0,0 8 0,0-8 0,1 4 0,-1-5 0,1 9 0,-1-7 0,0 12 0,-1-9 0,1 6 0,0-1 0,0 0 0,0-4 0,5 2 0,-4 2 0,8 1 0,-8 3 0,3-4 0,1 0 0,-4 0 0,8 0 0,-8-5 0,4 4 0,-5-4 0,0 5 0,0-4 0,-1 3 0,1-3 0,-6 4 0,5 1 0,-5-5 0,6 3 0,0-3 0,-1-1 0,1 4 0,0-7 0,0 7 0,0-8 0,0 3 0,1-4 0,-1 5 0,0-4 0,-6 9 0,0-4 0,-7 5 0,1 0 0,4-4 0,-3 3 0,10-5 0,-11 2 0,11 2 0,-5-4 0,6 1 0,0 3 0,-1-8 0,6 8 0,-9-7 0,12 6 0,-11-6 0,8 6 0,-5-7 0,0 8 0,-5-3 0,3 0 0,-9 4 0,9-4 0,-9 0 0,9 3 0,-4-3 0,6-1 0,0 0 0,0-1 0,0-3 0,0 4 0,1-1 0,-1-3 0,0 8 0,0-8 0,-6 9 0,4-4 0,-9 0 0,9 3 0,-9-3 0,10 0 0,-5 3 0,6-7 0,-1 7 0,1-8 0,0 8 0,0-8 0,0 4 0,-4-5 0,4 4 0,-4-3 0,4 8 0,0-8 0,0 3 0,0 0 0,0-2 0,0 7 0,0-8 0,0 3 0,0 1 0,0-4 0,0 3 0,0-4 0,0 5 0,0-4 0,0 3 0,0 1 0,5 0 0,-4 1 0,3 3 0,-4-8 0,5 8 0,-9-8 0,12 7 0,-11-7 0,7 8 0,-4-8 0,1 3 0,-2 1 0,2-4 0,-1 8 0,0-8 0,0 3 0,0 1 0,0-4 0,0 3 0,0-4 0,0 5 0,0 0 0,0 1 0,0-2 0,0 1 0,0-4 0,-1 8 0,1-8 0,0 8 0,0-4 0,0 1 0,0 3 0,0-8 0,-1 8 0,1-8 0,0 4 0,0-1 0,-1-2 0,6 7 0,-9-8 0,7 3 0,-3 1 0,-3-4 0,6 4 0,-3-1 0,-3-3 0,6 4 0,-7-5 0,4 0 0,0 4 0,0-3 0,0 4 0,0-5 0,0 4 0,0-3 0,-6 4 0,5-1 0,-5-3 0,6 4 0,-1 0 0,1-4 0,0 3 0,0 1 0,0-4 0,0 8 0,0-8 0,0 7 0,0-7 0,0 4 0,0-1 0,0 2 0,-1 0 0,1 3 0,0-8 0,0 3 0,0 1 0,0-4 0,0 8 0,0-8 0,0 3 0,0-4 0,-1 5 0,1-4 0,0 4 0,0-5 0,1 0 0,-1 0 0,0 0 0,0 0 0,-1 0 0,1 0 0,0 0 0,0 0 0,0 0 0,0 4 0,0-3 0,0 8 0,0-8 0,1 4 0,-1-5 0,0 4 0,-1-3 0,1 8 0,0-8 0,0 4 0,0-1 0,0-3 0,0 3 0,0 1 0,0-4 0,-1 4 0,1-1 0,0-3 0,0 3 0,0-4 0,0 5 0,0-4 0,0 4 0,0-5 0,0 0 0,1 0 0,0 0 0,-1 0 0,0 0 0,0 0 0,0 0 0,1 0 0,-1 0 0,-1 0 0,1 0 0,0 0 0,0 0 0,-1 0 0,1 4 0,0-3 0,0 4 0,0-1 0,0-3 0,0 8 0,0-8 0,0 4 0,0-5 0,1 0 0,-1 0 0,1 0 0,-1 0 0,0 0 0,1 0 0,-1 0 0,0 0 0,0 0 0,0 0 0,0 0 0,0 0 0,0 0 0,-1 0 0,1 0 0,-6 0 0,5 0 0,-11 5 0,11-4 0,-5 4 0,0-5 0,9 5 0,-13-4 0,13 3 0,-9-4 0,6 5 0,0-4 0,0 4 0,-1-5 0,1 4 0,0-3 0,0 4 0,0-5 0,-1 0 0,1 0 0,0 0 0,0 0 0,0 0 0,0 0 0,0 0 0,0 0 0,0 0 0,1 0 0,-1 0 0,0 0 0,0 0 0,0 0 0,0 0 0,-1 0 0,1 0 0,0 0 0,0 0 0,0 0 0,0 0 0,0 0 0,0 0 0,0 0 0,0 0 0,0 0 0,0 0 0,1 0 0,-1 0 0,0 0 0,1 0 0,-1 0 0,0 0 0,1 0 0,-1 0 0,0 0 0,0 0 0,1-5 0,-1 4 0,1-3 0,-1 4 0,1 0 0,-1 0 0,0 0 0,0 0 0,0 0 0,1 0 0,-1 0 0,0 0 0,1 0 0,-1-4 0,0 3 0,1-8 0,-1 4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1T22:56:14.929"/>
    </inkml:context>
    <inkml:brush xml:id="br0">
      <inkml:brushProperty name="width" value="0.35" units="cm"/>
      <inkml:brushProperty name="height" value="0.35" units="cm"/>
      <inkml:brushProperty name="color" value="#FF4E00"/>
      <inkml:brushProperty name="inkEffects" value="rainbow"/>
      <inkml:brushProperty name="anchorX" value="0"/>
      <inkml:brushProperty name="anchorY" value="0"/>
      <inkml:brushProperty name="scaleFactor" value="0.5"/>
    </inkml:brush>
  </inkml:definitions>
  <inkml:trace contextRef="#ctx0" brushRef="#br0">4040 1 24575,'-26'30'0,"8"-8"0,-1-3 0,9-8 0,-1-1 0,1-4 0,0 3 0,0-4 0,-1 1 0,1 3 0,0-3 0,0-1 0,-1 5 0,1-5 0,0 1 0,0 3 0,0-8 0,0 3 0,0 1 0,0-4 0,0 8 0,-6-8 0,5 8 0,-10-3 0,3 0 0,1 4 0,1-9 0,6 8 0,0-8 0,0 4 0,0-5 0,-4 8 0,7-1 0,-6 2 0,12 0 0,-7-8 0,-2 8 0,-6-3 0,0 4 0,1-4 0,5 3 0,0-8 0,0 8 0,0-8 0,1 4 0,-1-5 0,1 9 0,-1-7 0,0 12 0,-1-9 0,1 6 0,0-1 0,0 0 0,0-4 0,5 2 0,-4 2 0,8 1 0,-8 3 0,3-4 0,1 0 0,-4 0 0,8 0 0,-8-5 0,4 4 0,-5-4 0,0 5 0,0-4 0,-1 3 0,1-3 0,-6 4 0,5 1 0,-5-5 0,6 3 0,0-3 0,-1-1 0,1 4 0,0-7 0,0 7 0,0-8 0,0 3 0,1-4 0,-1 5 0,0-4 0,-6 9 0,0-4 0,-7 5 0,1 0 0,4-4 0,-3 3 0,10-5 0,-11 2 0,11 2 0,-5-4 0,6 1 0,0 3 0,-1-8 0,6 8 0,-9-7 0,12 6 0,-11-6 0,8 6 0,-5-7 0,0 8 0,-5-3 0,3 0 0,-9 4 0,9-4 0,-9 0 0,9 3 0,-4-3 0,6-1 0,0 0 0,0-1 0,0-3 0,0 4 0,1-1 0,-1-3 0,0 8 0,0-8 0,-6 9 0,4-4 0,-9 0 0,9 3 0,-9-3 0,10 0 0,-5 3 0,6-7 0,-1 7 0,1-8 0,0 8 0,0-8 0,0 4 0,-4-5 0,4 4 0,-4-3 0,4 8 0,0-8 0,0 3 0,0 0 0,0-2 0,0 7 0,0-8 0,0 3 0,0 1 0,0-4 0,0 3 0,0-4 0,0 5 0,0-4 0,0 3 0,0 1 0,5 0 0,-4 1 0,3 3 0,-4-8 0,5 8 0,-9-8 0,12 7 0,-11-7 0,7 8 0,-4-8 0,1 3 0,-2 1 0,2-4 0,-1 8 0,0-8 0,0 3 0,0 1 0,0-4 0,0 3 0,0-4 0,0 5 0,0 0 0,0 1 0,0-2 0,0 1 0,0-4 0,-1 8 0,1-8 0,0 8 0,0-4 0,0 1 0,0 3 0,0-8 0,-1 8 0,1-8 0,0 4 0,0-1 0,-1-2 0,6 7 0,-9-8 0,7 3 0,-3 1 0,-3-4 0,6 4 0,-3-1 0,-3-3 0,6 4 0,-7-5 0,4 0 0,0 4 0,0-3 0,0 4 0,0-5 0,0 4 0,0-3 0,-6 4 0,5-1 0,-5-3 0,6 4 0,-1 0 0,1-4 0,0 3 0,0 1 0,0-4 0,0 8 0,0-8 0,0 7 0,0-7 0,0 4 0,0-1 0,0 2 0,-1 0 0,1 3 0,0-8 0,0 3 0,0 1 0,0-4 0,0 8 0,0-8 0,0 3 0,0-4 0,-1 5 0,1-4 0,0 4 0,0-5 0,1 0 0,-1 0 0,0 0 0,0 0 0,-1 0 0,1 0 0,0 0 0,0 0 0,0 0 0,0 4 0,0-3 0,0 8 0,0-8 0,1 4 0,-1-5 0,0 4 0,-1-3 0,1 8 0,0-8 0,0 4 0,0-1 0,0-3 0,0 3 0,0 1 0,0-4 0,-1 4 0,1-1 0,0-3 0,0 3 0,0-4 0,0 5 0,0-4 0,0 4 0,0-5 0,0 0 0,1 0 0,0 0 0,-1 0 0,0 0 0,0 0 0,0 0 0,1 0 0,-1 0 0,-1 0 0,1 0 0,0 0 0,0 0 0,-1 0 0,1 4 0,0-3 0,0 4 0,0-1 0,0-3 0,0 8 0,0-8 0,0 4 0,0-5 0,1 0 0,-1 0 0,1 0 0,-1 0 0,0 0 0,1 0 0,-1 0 0,0 0 0,0 0 0,0 0 0,0 0 0,0 0 0,0 0 0,-1 0 0,1 0 0,-6 0 0,5 0 0,-11 5 0,11-4 0,-5 4 0,0-5 0,9 5 0,-13-4 0,13 3 0,-9-4 0,6 5 0,0-4 0,0 4 0,-1-5 0,1 4 0,0-3 0,0 4 0,0-5 0,-1 0 0,1 0 0,0 0 0,0 0 0,0 0 0,0 0 0,0 0 0,0 0 0,0 0 0,1 0 0,-1 0 0,0 0 0,0 0 0,0 0 0,0 0 0,-1 0 0,1 0 0,0 0 0,0 0 0,0 0 0,0 0 0,0 0 0,0 0 0,0 0 0,0 0 0,0 0 0,0 0 0,1 0 0,-1 0 0,0 0 0,1 0 0,-1 0 0,0 0 0,1 0 0,-1 0 0,0 0 0,0 0 0,1-5 0,-1 4 0,1-3 0,-1 4 0,1 0 0,-1 0 0,0 0 0,0 0 0,0 0 0,1 0 0,-1 0 0,0 0 0,1 0 0,-1-4 0,0 3 0,1-8 0,-1 4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9D89FB5-4E4B-480D-89F7-35FD045B6684}" type="datetimeFigureOut">
              <a:rPr lang="en-US" smtClean="0"/>
              <a:t>9/12/21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8D72494-6B3F-488B-93B8-1C730CB970BE}" type="slidenum">
              <a:rPr lang="en-US" smtClean="0"/>
              <a:t>‹#›</a:t>
            </a:fld>
            <a:endParaRPr lang="en-US"/>
          </a:p>
        </p:txBody>
      </p:sp>
    </p:spTree>
    <p:extLst>
      <p:ext uri="{BB962C8B-B14F-4D97-AF65-F5344CB8AC3E}">
        <p14:creationId xmlns:p14="http://schemas.microsoft.com/office/powerpoint/2010/main" val="3364272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Meet Stacy. Stacy does analytics for an e-commerce company &lt;CLICK&gt;.</a:t>
            </a:r>
          </a:p>
          <a:p>
            <a:endParaRPr lang="en-US" dirty="0"/>
          </a:p>
          <a:p>
            <a:r>
              <a:rPr lang="en-US" dirty="0"/>
              <a:t>Now, this company has several databases, for example, &lt;CLICK&gt; one to track sales &lt;CLICK&gt;, one that holds logged data from end-user interactions on the website, and &lt;CLICK&gt; one that tracks orders from the company vendors.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it’s Stacy’s job to take this information and synthesize it &lt;CLICK&gt; into insights &lt;CLICK&gt;. Now, there is a lot of data in these </a:t>
            </a:r>
            <a:r>
              <a:rPr lang="en-US" dirty="0" err="1"/>
              <a:t>databses</a:t>
            </a:r>
            <a:r>
              <a:rPr lang="en-US" dirty="0"/>
              <a:t> that does not interest Stacy. </a:t>
            </a:r>
          </a:p>
        </p:txBody>
      </p:sp>
      <p:sp>
        <p:nvSpPr>
          <p:cNvPr id="4" name="Slide Number Placeholder 3"/>
          <p:cNvSpPr>
            <a:spLocks noGrp="1"/>
          </p:cNvSpPr>
          <p:nvPr>
            <p:ph type="sldNum" sz="quarter" idx="5"/>
          </p:nvPr>
        </p:nvSpPr>
        <p:spPr/>
        <p:txBody>
          <a:bodyPr/>
          <a:lstStyle/>
          <a:p>
            <a:fld id="{C8D72494-6B3F-488B-93B8-1C730CB970BE}" type="slidenum">
              <a:rPr lang="en-US" smtClean="0"/>
              <a:t>7</a:t>
            </a:fld>
            <a:endParaRPr lang="en-US"/>
          </a:p>
        </p:txBody>
      </p:sp>
    </p:spTree>
    <p:extLst>
      <p:ext uri="{BB962C8B-B14F-4D97-AF65-F5344CB8AC3E}">
        <p14:creationId xmlns:p14="http://schemas.microsoft.com/office/powerpoint/2010/main" val="6067366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Until finally she can fit the data.</a:t>
            </a:r>
          </a:p>
        </p:txBody>
      </p:sp>
      <p:sp>
        <p:nvSpPr>
          <p:cNvPr id="4" name="Slide Number Placeholder 3"/>
          <p:cNvSpPr>
            <a:spLocks noGrp="1"/>
          </p:cNvSpPr>
          <p:nvPr>
            <p:ph type="sldNum" sz="quarter" idx="5"/>
          </p:nvPr>
        </p:nvSpPr>
        <p:spPr/>
        <p:txBody>
          <a:bodyPr/>
          <a:lstStyle/>
          <a:p>
            <a:fld id="{C8D72494-6B3F-488B-93B8-1C730CB970BE}" type="slidenum">
              <a:rPr lang="en-US" smtClean="0"/>
              <a:t>16</a:t>
            </a:fld>
            <a:endParaRPr lang="en-US"/>
          </a:p>
        </p:txBody>
      </p:sp>
    </p:spTree>
    <p:extLst>
      <p:ext uri="{BB962C8B-B14F-4D97-AF65-F5344CB8AC3E}">
        <p14:creationId xmlns:p14="http://schemas.microsoft.com/office/powerpoint/2010/main" val="10170840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Until finally she can fit the data. So what does the learned representation look like?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C8D72494-6B3F-488B-93B8-1C730CB970BE}" type="slidenum">
              <a:rPr lang="en-US" smtClean="0"/>
              <a:t>17</a:t>
            </a:fld>
            <a:endParaRPr lang="en-US"/>
          </a:p>
        </p:txBody>
      </p:sp>
    </p:spTree>
    <p:extLst>
      <p:ext uri="{BB962C8B-B14F-4D97-AF65-F5344CB8AC3E}">
        <p14:creationId xmlns:p14="http://schemas.microsoft.com/office/powerpoint/2010/main" val="25414461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8D72494-6B3F-488B-93B8-1C730CB970BE}" type="slidenum">
              <a:rPr lang="en-US" smtClean="0"/>
              <a:t>18</a:t>
            </a:fld>
            <a:endParaRPr lang="en-US"/>
          </a:p>
        </p:txBody>
      </p:sp>
    </p:spTree>
    <p:extLst>
      <p:ext uri="{BB962C8B-B14F-4D97-AF65-F5344CB8AC3E}">
        <p14:creationId xmlns:p14="http://schemas.microsoft.com/office/powerpoint/2010/main" val="19422649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8D72494-6B3F-488B-93B8-1C730CB970BE}" type="slidenum">
              <a:rPr lang="en-US" smtClean="0"/>
              <a:t>19</a:t>
            </a:fld>
            <a:endParaRPr lang="en-US"/>
          </a:p>
        </p:txBody>
      </p:sp>
    </p:spTree>
    <p:extLst>
      <p:ext uri="{BB962C8B-B14F-4D97-AF65-F5344CB8AC3E}">
        <p14:creationId xmlns:p14="http://schemas.microsoft.com/office/powerpoint/2010/main" val="26094531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Suppose Stacy leaves the company. </a:t>
            </a:r>
          </a:p>
        </p:txBody>
      </p:sp>
      <p:sp>
        <p:nvSpPr>
          <p:cNvPr id="4" name="Slide Number Placeholder 3"/>
          <p:cNvSpPr>
            <a:spLocks noGrp="1"/>
          </p:cNvSpPr>
          <p:nvPr>
            <p:ph type="sldNum" sz="quarter" idx="5"/>
          </p:nvPr>
        </p:nvSpPr>
        <p:spPr/>
        <p:txBody>
          <a:bodyPr/>
          <a:lstStyle/>
          <a:p>
            <a:fld id="{C8D72494-6B3F-488B-93B8-1C730CB970BE}" type="slidenum">
              <a:rPr lang="en-US" smtClean="0"/>
              <a:t>21</a:t>
            </a:fld>
            <a:endParaRPr lang="en-US"/>
          </a:p>
        </p:txBody>
      </p:sp>
    </p:spTree>
    <p:extLst>
      <p:ext uri="{BB962C8B-B14F-4D97-AF65-F5344CB8AC3E}">
        <p14:creationId xmlns:p14="http://schemas.microsoft.com/office/powerpoint/2010/main" val="35551098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the company hires a new person, Pacey. Now Pacey is asked to pick up where Stacy left off. So Pacey takes a look at the resources available, and notices &lt;CLICK&gt; the Stacy database. Pacey sees the column names from Stacy’s database tables, but doesn’t know how that data got into the database because Stacy didn’t leave behind files with those SQL queries from her earlier exploratory analyses. However, even if she had, she would have needed to be very clear about her documentation. Why?</a:t>
            </a:r>
          </a:p>
        </p:txBody>
      </p:sp>
      <p:sp>
        <p:nvSpPr>
          <p:cNvPr id="4" name="Slide Number Placeholder 3"/>
          <p:cNvSpPr>
            <a:spLocks noGrp="1"/>
          </p:cNvSpPr>
          <p:nvPr>
            <p:ph type="sldNum" sz="quarter" idx="5"/>
          </p:nvPr>
        </p:nvSpPr>
        <p:spPr/>
        <p:txBody>
          <a:bodyPr/>
          <a:lstStyle/>
          <a:p>
            <a:fld id="{C8D72494-6B3F-488B-93B8-1C730CB970BE}" type="slidenum">
              <a:rPr lang="en-US" smtClean="0"/>
              <a:t>22</a:t>
            </a:fld>
            <a:endParaRPr lang="en-US"/>
          </a:p>
        </p:txBody>
      </p:sp>
    </p:spTree>
    <p:extLst>
      <p:ext uri="{BB962C8B-B14F-4D97-AF65-F5344CB8AC3E}">
        <p14:creationId xmlns:p14="http://schemas.microsoft.com/office/powerpoint/2010/main" val="5921477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the company hires a new person, Pacey. Now Pacey is asked to pick up where Stacy left off. So Pacey takes a look at the resources available, and notices &lt;CLICK&gt; the Stacy database and some analysis code &lt;CLICK&gt; Pacey sees the column names from Stacy’s database tables, but doesn’t know how that data got into the database because Stacy didn’t leave behind files with those SQL queries from her earlier exploratory analyses. However, even if she had, she would have needed to be very clear about her documentation. Why? &lt;CLICK&gt; because this collection of files still needs to be ordered, may not be idempotent, etc. The decision tree code is fine, but it’s also specific to a single hypothesis, which may not be useful to Pacey.</a:t>
            </a:r>
          </a:p>
        </p:txBody>
      </p:sp>
      <p:sp>
        <p:nvSpPr>
          <p:cNvPr id="4" name="Slide Number Placeholder 3"/>
          <p:cNvSpPr>
            <a:spLocks noGrp="1"/>
          </p:cNvSpPr>
          <p:nvPr>
            <p:ph type="sldNum" sz="quarter" idx="5"/>
          </p:nvPr>
        </p:nvSpPr>
        <p:spPr/>
        <p:txBody>
          <a:bodyPr/>
          <a:lstStyle/>
          <a:p>
            <a:fld id="{C8D72494-6B3F-488B-93B8-1C730CB970BE}" type="slidenum">
              <a:rPr lang="en-US" smtClean="0"/>
              <a:t>23</a:t>
            </a:fld>
            <a:endParaRPr lang="en-US"/>
          </a:p>
        </p:txBody>
      </p:sp>
    </p:spTree>
    <p:extLst>
      <p:ext uri="{BB962C8B-B14F-4D97-AF65-F5344CB8AC3E}">
        <p14:creationId xmlns:p14="http://schemas.microsoft.com/office/powerpoint/2010/main" val="35842473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as a computer scientist, &lt;CLICK&gt; Pacey has an idea. It’s a concept they learned in software engineering: &lt;CLICK&gt; tight coupling. However, rather than programming a KDD system de novo, Pacey looks into existing KDD tools.</a:t>
            </a:r>
          </a:p>
        </p:txBody>
      </p:sp>
      <p:sp>
        <p:nvSpPr>
          <p:cNvPr id="4" name="Slide Number Placeholder 3"/>
          <p:cNvSpPr>
            <a:spLocks noGrp="1"/>
          </p:cNvSpPr>
          <p:nvPr>
            <p:ph type="sldNum" sz="quarter" idx="5"/>
          </p:nvPr>
        </p:nvSpPr>
        <p:spPr/>
        <p:txBody>
          <a:bodyPr/>
          <a:lstStyle/>
          <a:p>
            <a:fld id="{C8D72494-6B3F-488B-93B8-1C730CB970BE}" type="slidenum">
              <a:rPr lang="en-US" smtClean="0"/>
              <a:t>24</a:t>
            </a:fld>
            <a:endParaRPr lang="en-US"/>
          </a:p>
        </p:txBody>
      </p:sp>
    </p:spTree>
    <p:extLst>
      <p:ext uri="{BB962C8B-B14F-4D97-AF65-F5344CB8AC3E}">
        <p14:creationId xmlns:p14="http://schemas.microsoft.com/office/powerpoint/2010/main" val="12876722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this leads us to the core contributions of this work. </a:t>
            </a:r>
          </a:p>
          <a:p>
            <a:r>
              <a:rPr lang="en-US" dirty="0"/>
              <a:t>Commercial: sales information (proxy for popularity)</a:t>
            </a:r>
          </a:p>
          <a:p>
            <a:r>
              <a:rPr lang="en-US" dirty="0"/>
              <a:t>Research: technical descriptions</a:t>
            </a:r>
          </a:p>
          <a:p>
            <a:endParaRPr lang="en-US" dirty="0"/>
          </a:p>
          <a:p>
            <a:r>
              <a:rPr lang="en-US" dirty="0"/>
              <a:t>We won’t go over the actual prototype system, since the authors didn’t report any interesting findings. Instead we will focus on their qualitative study of existing systems and the important properties any KDD system should have</a:t>
            </a:r>
          </a:p>
        </p:txBody>
      </p:sp>
      <p:sp>
        <p:nvSpPr>
          <p:cNvPr id="4" name="Slide Number Placeholder 3"/>
          <p:cNvSpPr>
            <a:spLocks noGrp="1"/>
          </p:cNvSpPr>
          <p:nvPr>
            <p:ph type="sldNum" sz="quarter" idx="5"/>
          </p:nvPr>
        </p:nvSpPr>
        <p:spPr/>
        <p:txBody>
          <a:bodyPr/>
          <a:lstStyle/>
          <a:p>
            <a:fld id="{C8D72494-6B3F-488B-93B8-1C730CB970BE}" type="slidenum">
              <a:rPr lang="en-US" smtClean="0"/>
              <a:t>25</a:t>
            </a:fld>
            <a:endParaRPr lang="en-US"/>
          </a:p>
        </p:txBody>
      </p:sp>
    </p:spTree>
    <p:extLst>
      <p:ext uri="{BB962C8B-B14F-4D97-AF65-F5344CB8AC3E}">
        <p14:creationId xmlns:p14="http://schemas.microsoft.com/office/powerpoint/2010/main" val="41710318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authors call out nine distinct systems throughout the paper, mostly for positive examples. Therefore, black does not mean that this information is missing.</a:t>
            </a:r>
          </a:p>
        </p:txBody>
      </p:sp>
      <p:sp>
        <p:nvSpPr>
          <p:cNvPr id="4" name="Slide Number Placeholder 3"/>
          <p:cNvSpPr>
            <a:spLocks noGrp="1"/>
          </p:cNvSpPr>
          <p:nvPr>
            <p:ph type="sldNum" sz="quarter" idx="5"/>
          </p:nvPr>
        </p:nvSpPr>
        <p:spPr/>
        <p:txBody>
          <a:bodyPr/>
          <a:lstStyle/>
          <a:p>
            <a:fld id="{C8D72494-6B3F-488B-93B8-1C730CB970BE}" type="slidenum">
              <a:rPr lang="en-US" smtClean="0"/>
              <a:t>26</a:t>
            </a:fld>
            <a:endParaRPr lang="en-US"/>
          </a:p>
        </p:txBody>
      </p:sp>
    </p:spTree>
    <p:extLst>
      <p:ext uri="{BB962C8B-B14F-4D97-AF65-F5344CB8AC3E}">
        <p14:creationId xmlns:p14="http://schemas.microsoft.com/office/powerpoint/2010/main" val="13551394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in her first pass Stacy might do something like &lt;CLICK&gt; selecting out only the column data the that she thinks might be useful.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(Note that I’ve abused some notation here where we are treating databases as single tables)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while Stacy is still in the data exploration phase, she might do some basic queries, still in SQL. For example,</a:t>
            </a:r>
          </a:p>
        </p:txBody>
      </p:sp>
      <p:sp>
        <p:nvSpPr>
          <p:cNvPr id="4" name="Slide Number Placeholder 3"/>
          <p:cNvSpPr>
            <a:spLocks noGrp="1"/>
          </p:cNvSpPr>
          <p:nvPr>
            <p:ph type="sldNum" sz="quarter" idx="5"/>
          </p:nvPr>
        </p:nvSpPr>
        <p:spPr/>
        <p:txBody>
          <a:bodyPr/>
          <a:lstStyle/>
          <a:p>
            <a:fld id="{C8D72494-6B3F-488B-93B8-1C730CB970BE}" type="slidenum">
              <a:rPr lang="en-US" smtClean="0"/>
              <a:t>8</a:t>
            </a:fld>
            <a:endParaRPr lang="en-US"/>
          </a:p>
        </p:txBody>
      </p:sp>
    </p:spTree>
    <p:extLst>
      <p:ext uri="{BB962C8B-B14F-4D97-AF65-F5344CB8AC3E}">
        <p14:creationId xmlns:p14="http://schemas.microsoft.com/office/powerpoint/2010/main" val="50541317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authors call out nine distinct systems throughout the paper, mostly for positive examples. Therefore, black does not mean that this information is missing.</a:t>
            </a:r>
          </a:p>
        </p:txBody>
      </p:sp>
      <p:sp>
        <p:nvSpPr>
          <p:cNvPr id="4" name="Slide Number Placeholder 3"/>
          <p:cNvSpPr>
            <a:spLocks noGrp="1"/>
          </p:cNvSpPr>
          <p:nvPr>
            <p:ph type="sldNum" sz="quarter" idx="5"/>
          </p:nvPr>
        </p:nvSpPr>
        <p:spPr/>
        <p:txBody>
          <a:bodyPr/>
          <a:lstStyle/>
          <a:p>
            <a:fld id="{C8D72494-6B3F-488B-93B8-1C730CB970BE}" type="slidenum">
              <a:rPr lang="en-US" smtClean="0"/>
              <a:t>27</a:t>
            </a:fld>
            <a:endParaRPr lang="en-US"/>
          </a:p>
        </p:txBody>
      </p:sp>
    </p:spTree>
    <p:extLst>
      <p:ext uri="{BB962C8B-B14F-4D97-AF65-F5344CB8AC3E}">
        <p14:creationId xmlns:p14="http://schemas.microsoft.com/office/powerpoint/2010/main" val="71246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authors call out nine distinct systems throughout the paper, mostly for positive examples. Therefore, black does not mean that this information is missing.</a:t>
            </a:r>
          </a:p>
        </p:txBody>
      </p:sp>
      <p:sp>
        <p:nvSpPr>
          <p:cNvPr id="4" name="Slide Number Placeholder 3"/>
          <p:cNvSpPr>
            <a:spLocks noGrp="1"/>
          </p:cNvSpPr>
          <p:nvPr>
            <p:ph type="sldNum" sz="quarter" idx="5"/>
          </p:nvPr>
        </p:nvSpPr>
        <p:spPr/>
        <p:txBody>
          <a:bodyPr/>
          <a:lstStyle/>
          <a:p>
            <a:fld id="{C8D72494-6B3F-488B-93B8-1C730CB970BE}" type="slidenum">
              <a:rPr lang="en-US" smtClean="0"/>
              <a:t>28</a:t>
            </a:fld>
            <a:endParaRPr lang="en-US"/>
          </a:p>
        </p:txBody>
      </p:sp>
    </p:spTree>
    <p:extLst>
      <p:ext uri="{BB962C8B-B14F-4D97-AF65-F5344CB8AC3E}">
        <p14:creationId xmlns:p14="http://schemas.microsoft.com/office/powerpoint/2010/main" val="284409364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authors call out nine distinct systems throughout the paper, mostly for positive examples. Therefore, black does not mean that this information is missing.</a:t>
            </a:r>
          </a:p>
        </p:txBody>
      </p:sp>
      <p:sp>
        <p:nvSpPr>
          <p:cNvPr id="4" name="Slide Number Placeholder 3"/>
          <p:cNvSpPr>
            <a:spLocks noGrp="1"/>
          </p:cNvSpPr>
          <p:nvPr>
            <p:ph type="sldNum" sz="quarter" idx="5"/>
          </p:nvPr>
        </p:nvSpPr>
        <p:spPr/>
        <p:txBody>
          <a:bodyPr/>
          <a:lstStyle/>
          <a:p>
            <a:fld id="{C8D72494-6B3F-488B-93B8-1C730CB970BE}" type="slidenum">
              <a:rPr lang="en-US" smtClean="0"/>
              <a:t>29</a:t>
            </a:fld>
            <a:endParaRPr lang="en-US"/>
          </a:p>
        </p:txBody>
      </p:sp>
    </p:spTree>
    <p:extLst>
      <p:ext uri="{BB962C8B-B14F-4D97-AF65-F5344CB8AC3E}">
        <p14:creationId xmlns:p14="http://schemas.microsoft.com/office/powerpoint/2010/main" val="101488933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authors call out nine distinct systems throughout the paper, mostly for positive examples. Therefore, black does not mean that this information is missing.</a:t>
            </a:r>
          </a:p>
        </p:txBody>
      </p:sp>
      <p:sp>
        <p:nvSpPr>
          <p:cNvPr id="4" name="Slide Number Placeholder 3"/>
          <p:cNvSpPr>
            <a:spLocks noGrp="1"/>
          </p:cNvSpPr>
          <p:nvPr>
            <p:ph type="sldNum" sz="quarter" idx="5"/>
          </p:nvPr>
        </p:nvSpPr>
        <p:spPr/>
        <p:txBody>
          <a:bodyPr/>
          <a:lstStyle/>
          <a:p>
            <a:fld id="{C8D72494-6B3F-488B-93B8-1C730CB970BE}" type="slidenum">
              <a:rPr lang="en-US" smtClean="0"/>
              <a:t>30</a:t>
            </a:fld>
            <a:endParaRPr lang="en-US"/>
          </a:p>
        </p:txBody>
      </p:sp>
    </p:spTree>
    <p:extLst>
      <p:ext uri="{BB962C8B-B14F-4D97-AF65-F5344CB8AC3E}">
        <p14:creationId xmlns:p14="http://schemas.microsoft.com/office/powerpoint/2010/main" val="375954864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authors call out nine distinct systems throughout the paper, mostly for positive examples. Therefore, black does not mean that this information is missing.</a:t>
            </a:r>
          </a:p>
        </p:txBody>
      </p:sp>
      <p:sp>
        <p:nvSpPr>
          <p:cNvPr id="4" name="Slide Number Placeholder 3"/>
          <p:cNvSpPr>
            <a:spLocks noGrp="1"/>
          </p:cNvSpPr>
          <p:nvPr>
            <p:ph type="sldNum" sz="quarter" idx="5"/>
          </p:nvPr>
        </p:nvSpPr>
        <p:spPr/>
        <p:txBody>
          <a:bodyPr/>
          <a:lstStyle/>
          <a:p>
            <a:fld id="{C8D72494-6B3F-488B-93B8-1C730CB970BE}" type="slidenum">
              <a:rPr lang="en-US" smtClean="0"/>
              <a:t>31</a:t>
            </a:fld>
            <a:endParaRPr lang="en-US"/>
          </a:p>
        </p:txBody>
      </p:sp>
    </p:spTree>
    <p:extLst>
      <p:ext uri="{BB962C8B-B14F-4D97-AF65-F5344CB8AC3E}">
        <p14:creationId xmlns:p14="http://schemas.microsoft.com/office/powerpoint/2010/main" val="102705396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Authors didn’t go through these much</a:t>
            </a:r>
          </a:p>
        </p:txBody>
      </p:sp>
      <p:sp>
        <p:nvSpPr>
          <p:cNvPr id="4" name="Slide Number Placeholder 3"/>
          <p:cNvSpPr>
            <a:spLocks noGrp="1"/>
          </p:cNvSpPr>
          <p:nvPr>
            <p:ph type="sldNum" sz="quarter" idx="5"/>
          </p:nvPr>
        </p:nvSpPr>
        <p:spPr/>
        <p:txBody>
          <a:bodyPr/>
          <a:lstStyle/>
          <a:p>
            <a:fld id="{C8D72494-6B3F-488B-93B8-1C730CB970BE}" type="slidenum">
              <a:rPr lang="en-US" smtClean="0"/>
              <a:t>32</a:t>
            </a:fld>
            <a:endParaRPr lang="en-US"/>
          </a:p>
        </p:txBody>
      </p:sp>
    </p:spTree>
    <p:extLst>
      <p:ext uri="{BB962C8B-B14F-4D97-AF65-F5344CB8AC3E}">
        <p14:creationId xmlns:p14="http://schemas.microsoft.com/office/powerpoint/2010/main" val="339005901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Authors didn’t go through these much</a:t>
            </a:r>
          </a:p>
        </p:txBody>
      </p:sp>
      <p:sp>
        <p:nvSpPr>
          <p:cNvPr id="4" name="Slide Number Placeholder 3"/>
          <p:cNvSpPr>
            <a:spLocks noGrp="1"/>
          </p:cNvSpPr>
          <p:nvPr>
            <p:ph type="sldNum" sz="quarter" idx="5"/>
          </p:nvPr>
        </p:nvSpPr>
        <p:spPr/>
        <p:txBody>
          <a:bodyPr/>
          <a:lstStyle/>
          <a:p>
            <a:fld id="{C8D72494-6B3F-488B-93B8-1C730CB970BE}" type="slidenum">
              <a:rPr lang="en-US" smtClean="0"/>
              <a:t>33</a:t>
            </a:fld>
            <a:endParaRPr lang="en-US"/>
          </a:p>
        </p:txBody>
      </p:sp>
    </p:spTree>
    <p:extLst>
      <p:ext uri="{BB962C8B-B14F-4D97-AF65-F5344CB8AC3E}">
        <p14:creationId xmlns:p14="http://schemas.microsoft.com/office/powerpoint/2010/main" val="324264472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Today: GPUs</a:t>
            </a:r>
          </a:p>
        </p:txBody>
      </p:sp>
      <p:sp>
        <p:nvSpPr>
          <p:cNvPr id="4" name="Slide Number Placeholder 3"/>
          <p:cNvSpPr>
            <a:spLocks noGrp="1"/>
          </p:cNvSpPr>
          <p:nvPr>
            <p:ph type="sldNum" sz="quarter" idx="5"/>
          </p:nvPr>
        </p:nvSpPr>
        <p:spPr/>
        <p:txBody>
          <a:bodyPr/>
          <a:lstStyle/>
          <a:p>
            <a:fld id="{C8D72494-6B3F-488B-93B8-1C730CB970BE}" type="slidenum">
              <a:rPr lang="en-US" smtClean="0"/>
              <a:t>34</a:t>
            </a:fld>
            <a:endParaRPr lang="en-US"/>
          </a:p>
        </p:txBody>
      </p:sp>
    </p:spTree>
    <p:extLst>
      <p:ext uri="{BB962C8B-B14F-4D97-AF65-F5344CB8AC3E}">
        <p14:creationId xmlns:p14="http://schemas.microsoft.com/office/powerpoint/2010/main" val="52904256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Today: GPUs</a:t>
            </a:r>
          </a:p>
        </p:txBody>
      </p:sp>
      <p:sp>
        <p:nvSpPr>
          <p:cNvPr id="4" name="Slide Number Placeholder 3"/>
          <p:cNvSpPr>
            <a:spLocks noGrp="1"/>
          </p:cNvSpPr>
          <p:nvPr>
            <p:ph type="sldNum" sz="quarter" idx="5"/>
          </p:nvPr>
        </p:nvSpPr>
        <p:spPr/>
        <p:txBody>
          <a:bodyPr/>
          <a:lstStyle/>
          <a:p>
            <a:fld id="{C8D72494-6B3F-488B-93B8-1C730CB970BE}" type="slidenum">
              <a:rPr lang="en-US" smtClean="0"/>
              <a:t>35</a:t>
            </a:fld>
            <a:endParaRPr lang="en-US"/>
          </a:p>
        </p:txBody>
      </p:sp>
    </p:spTree>
    <p:extLst>
      <p:ext uri="{BB962C8B-B14F-4D97-AF65-F5344CB8AC3E}">
        <p14:creationId xmlns:p14="http://schemas.microsoft.com/office/powerpoint/2010/main" val="342295988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Concurrent SQL queries, sampling</a:t>
            </a:r>
          </a:p>
        </p:txBody>
      </p:sp>
      <p:sp>
        <p:nvSpPr>
          <p:cNvPr id="4" name="Slide Number Placeholder 3"/>
          <p:cNvSpPr>
            <a:spLocks noGrp="1"/>
          </p:cNvSpPr>
          <p:nvPr>
            <p:ph type="sldNum" sz="quarter" idx="5"/>
          </p:nvPr>
        </p:nvSpPr>
        <p:spPr/>
        <p:txBody>
          <a:bodyPr/>
          <a:lstStyle/>
          <a:p>
            <a:fld id="{C8D72494-6B3F-488B-93B8-1C730CB970BE}" type="slidenum">
              <a:rPr lang="en-US" smtClean="0"/>
              <a:t>36</a:t>
            </a:fld>
            <a:endParaRPr lang="en-US"/>
          </a:p>
        </p:txBody>
      </p:sp>
    </p:spTree>
    <p:extLst>
      <p:ext uri="{BB962C8B-B14F-4D97-AF65-F5344CB8AC3E}">
        <p14:creationId xmlns:p14="http://schemas.microsoft.com/office/powerpoint/2010/main" val="19568533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She might look at some summary statistics about behavior before purchase</a:t>
            </a:r>
          </a:p>
        </p:txBody>
      </p:sp>
      <p:sp>
        <p:nvSpPr>
          <p:cNvPr id="4" name="Slide Number Placeholder 3"/>
          <p:cNvSpPr>
            <a:spLocks noGrp="1"/>
          </p:cNvSpPr>
          <p:nvPr>
            <p:ph type="sldNum" sz="quarter" idx="5"/>
          </p:nvPr>
        </p:nvSpPr>
        <p:spPr/>
        <p:txBody>
          <a:bodyPr/>
          <a:lstStyle/>
          <a:p>
            <a:fld id="{C8D72494-6B3F-488B-93B8-1C730CB970BE}" type="slidenum">
              <a:rPr lang="en-US" smtClean="0"/>
              <a:t>9</a:t>
            </a:fld>
            <a:endParaRPr lang="en-US"/>
          </a:p>
        </p:txBody>
      </p:sp>
    </p:spTree>
    <p:extLst>
      <p:ext uri="{BB962C8B-B14F-4D97-AF65-F5344CB8AC3E}">
        <p14:creationId xmlns:p14="http://schemas.microsoft.com/office/powerpoint/2010/main" val="27215075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DX == data exchange</a:t>
            </a:r>
          </a:p>
        </p:txBody>
      </p:sp>
      <p:sp>
        <p:nvSpPr>
          <p:cNvPr id="4" name="Slide Number Placeholder 3"/>
          <p:cNvSpPr>
            <a:spLocks noGrp="1"/>
          </p:cNvSpPr>
          <p:nvPr>
            <p:ph type="sldNum" sz="quarter" idx="5"/>
          </p:nvPr>
        </p:nvSpPr>
        <p:spPr/>
        <p:txBody>
          <a:bodyPr/>
          <a:lstStyle/>
          <a:p>
            <a:fld id="{C8D72494-6B3F-488B-93B8-1C730CB970BE}" type="slidenum">
              <a:rPr lang="en-US" smtClean="0"/>
              <a:t>37</a:t>
            </a:fld>
            <a:endParaRPr lang="en-US"/>
          </a:p>
        </p:txBody>
      </p:sp>
    </p:spTree>
    <p:extLst>
      <p:ext uri="{BB962C8B-B14F-4D97-AF65-F5344CB8AC3E}">
        <p14:creationId xmlns:p14="http://schemas.microsoft.com/office/powerpoint/2010/main" val="126440149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Output C code for DM</a:t>
            </a:r>
          </a:p>
        </p:txBody>
      </p:sp>
      <p:sp>
        <p:nvSpPr>
          <p:cNvPr id="4" name="Slide Number Placeholder 3"/>
          <p:cNvSpPr>
            <a:spLocks noGrp="1"/>
          </p:cNvSpPr>
          <p:nvPr>
            <p:ph type="sldNum" sz="quarter" idx="5"/>
          </p:nvPr>
        </p:nvSpPr>
        <p:spPr/>
        <p:txBody>
          <a:bodyPr/>
          <a:lstStyle/>
          <a:p>
            <a:fld id="{C8D72494-6B3F-488B-93B8-1C730CB970BE}" type="slidenum">
              <a:rPr lang="en-US" smtClean="0"/>
              <a:t>38</a:t>
            </a:fld>
            <a:endParaRPr lang="en-US"/>
          </a:p>
        </p:txBody>
      </p:sp>
    </p:spTree>
    <p:extLst>
      <p:ext uri="{BB962C8B-B14F-4D97-AF65-F5344CB8AC3E}">
        <p14:creationId xmlns:p14="http://schemas.microsoft.com/office/powerpoint/2010/main" val="23421722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Output C code for DM</a:t>
            </a:r>
          </a:p>
        </p:txBody>
      </p:sp>
      <p:sp>
        <p:nvSpPr>
          <p:cNvPr id="4" name="Slide Number Placeholder 3"/>
          <p:cNvSpPr>
            <a:spLocks noGrp="1"/>
          </p:cNvSpPr>
          <p:nvPr>
            <p:ph type="sldNum" sz="quarter" idx="5"/>
          </p:nvPr>
        </p:nvSpPr>
        <p:spPr/>
        <p:txBody>
          <a:bodyPr/>
          <a:lstStyle/>
          <a:p>
            <a:fld id="{C8D72494-6B3F-488B-93B8-1C730CB970BE}" type="slidenum">
              <a:rPr lang="en-US" smtClean="0"/>
              <a:t>39</a:t>
            </a:fld>
            <a:endParaRPr lang="en-US"/>
          </a:p>
        </p:txBody>
      </p:sp>
    </p:spTree>
    <p:extLst>
      <p:ext uri="{BB962C8B-B14F-4D97-AF65-F5344CB8AC3E}">
        <p14:creationId xmlns:p14="http://schemas.microsoft.com/office/powerpoint/2010/main" val="42819365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8D72494-6B3F-488B-93B8-1C730CB970BE}" type="slidenum">
              <a:rPr lang="en-US" smtClean="0"/>
              <a:t>45</a:t>
            </a:fld>
            <a:endParaRPr lang="en-US"/>
          </a:p>
        </p:txBody>
      </p:sp>
    </p:spTree>
    <p:extLst>
      <p:ext uri="{BB962C8B-B14F-4D97-AF65-F5344CB8AC3E}">
        <p14:creationId xmlns:p14="http://schemas.microsoft.com/office/powerpoint/2010/main" val="291665950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DX == data exchange</a:t>
            </a:r>
          </a:p>
        </p:txBody>
      </p:sp>
      <p:sp>
        <p:nvSpPr>
          <p:cNvPr id="4" name="Slide Number Placeholder 3"/>
          <p:cNvSpPr>
            <a:spLocks noGrp="1"/>
          </p:cNvSpPr>
          <p:nvPr>
            <p:ph type="sldNum" sz="quarter" idx="5"/>
          </p:nvPr>
        </p:nvSpPr>
        <p:spPr/>
        <p:txBody>
          <a:bodyPr/>
          <a:lstStyle/>
          <a:p>
            <a:fld id="{C8D72494-6B3F-488B-93B8-1C730CB970BE}" type="slidenum">
              <a:rPr lang="en-US" smtClean="0"/>
              <a:t>59</a:t>
            </a:fld>
            <a:endParaRPr lang="en-US"/>
          </a:p>
        </p:txBody>
      </p:sp>
    </p:spTree>
    <p:extLst>
      <p:ext uri="{BB962C8B-B14F-4D97-AF65-F5344CB8AC3E}">
        <p14:creationId xmlns:p14="http://schemas.microsoft.com/office/powerpoint/2010/main" val="166762529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8D72494-6B3F-488B-93B8-1C730CB970BE}" type="slidenum">
              <a:rPr lang="en-US" smtClean="0"/>
              <a:t>61</a:t>
            </a:fld>
            <a:endParaRPr lang="en-US"/>
          </a:p>
        </p:txBody>
      </p:sp>
    </p:spTree>
    <p:extLst>
      <p:ext uri="{BB962C8B-B14F-4D97-AF65-F5344CB8AC3E}">
        <p14:creationId xmlns:p14="http://schemas.microsoft.com/office/powerpoint/2010/main" val="33042244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Or she might look at missing data.</a:t>
            </a:r>
          </a:p>
        </p:txBody>
      </p:sp>
      <p:sp>
        <p:nvSpPr>
          <p:cNvPr id="4" name="Slide Number Placeholder 3"/>
          <p:cNvSpPr>
            <a:spLocks noGrp="1"/>
          </p:cNvSpPr>
          <p:nvPr>
            <p:ph type="sldNum" sz="quarter" idx="5"/>
          </p:nvPr>
        </p:nvSpPr>
        <p:spPr/>
        <p:txBody>
          <a:bodyPr/>
          <a:lstStyle/>
          <a:p>
            <a:fld id="{C8D72494-6B3F-488B-93B8-1C730CB970BE}" type="slidenum">
              <a:rPr lang="en-US" smtClean="0"/>
              <a:t>10</a:t>
            </a:fld>
            <a:endParaRPr lang="en-US"/>
          </a:p>
        </p:txBody>
      </p:sp>
    </p:spTree>
    <p:extLst>
      <p:ext uri="{BB962C8B-B14F-4D97-AF65-F5344CB8AC3E}">
        <p14:creationId xmlns:p14="http://schemas.microsoft.com/office/powerpoint/2010/main" val="2692897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With time she adds some more information to her working database.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Stacy has a bunch of information in her database and she can start mining it for patterns. How does she do this?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C8D72494-6B3F-488B-93B8-1C730CB970BE}" type="slidenum">
              <a:rPr lang="en-US" smtClean="0"/>
              <a:t>11</a:t>
            </a:fld>
            <a:endParaRPr lang="en-US"/>
          </a:p>
        </p:txBody>
      </p:sp>
    </p:spTree>
    <p:extLst>
      <p:ext uri="{BB962C8B-B14F-4D97-AF65-F5344CB8AC3E}">
        <p14:creationId xmlns:p14="http://schemas.microsoft.com/office/powerpoint/2010/main" val="7014805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Well after cleaning up and playing around with some sample data via SQL, she decides she wants to know what features or behaviors lead to the sale of a specific class of items. She looks around and identifies a library for producing decision trees. It’s code that someone else wrote, so she treats it as a &lt;CLICK&gt; black box. Once she has this library, she uses it on her data; she first must define her query, which is straightforward here due to her earlier exploratory data analysis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C8D72494-6B3F-488B-93B8-1C730CB970BE}" type="slidenum">
              <a:rPr lang="en-US" smtClean="0"/>
              <a:t>12</a:t>
            </a:fld>
            <a:endParaRPr lang="en-US"/>
          </a:p>
        </p:txBody>
      </p:sp>
    </p:spTree>
    <p:extLst>
      <p:ext uri="{BB962C8B-B14F-4D97-AF65-F5344CB8AC3E}">
        <p14:creationId xmlns:p14="http://schemas.microsoft.com/office/powerpoint/2010/main" val="31990052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Then Stacy sets up the connection to the database</a:t>
            </a:r>
          </a:p>
        </p:txBody>
      </p:sp>
      <p:sp>
        <p:nvSpPr>
          <p:cNvPr id="4" name="Slide Number Placeholder 3"/>
          <p:cNvSpPr>
            <a:spLocks noGrp="1"/>
          </p:cNvSpPr>
          <p:nvPr>
            <p:ph type="sldNum" sz="quarter" idx="5"/>
          </p:nvPr>
        </p:nvSpPr>
        <p:spPr/>
        <p:txBody>
          <a:bodyPr/>
          <a:lstStyle/>
          <a:p>
            <a:fld id="{C8D72494-6B3F-488B-93B8-1C730CB970BE}" type="slidenum">
              <a:rPr lang="en-US" smtClean="0"/>
              <a:t>13</a:t>
            </a:fld>
            <a:endParaRPr lang="en-US"/>
          </a:p>
        </p:txBody>
      </p:sp>
    </p:spTree>
    <p:extLst>
      <p:ext uri="{BB962C8B-B14F-4D97-AF65-F5344CB8AC3E}">
        <p14:creationId xmlns:p14="http://schemas.microsoft.com/office/powerpoint/2010/main" val="16205619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then she sets up the data to be loaded into memory</a:t>
            </a:r>
          </a:p>
        </p:txBody>
      </p:sp>
      <p:sp>
        <p:nvSpPr>
          <p:cNvPr id="4" name="Slide Number Placeholder 3"/>
          <p:cNvSpPr>
            <a:spLocks noGrp="1"/>
          </p:cNvSpPr>
          <p:nvPr>
            <p:ph type="sldNum" sz="quarter" idx="5"/>
          </p:nvPr>
        </p:nvSpPr>
        <p:spPr/>
        <p:txBody>
          <a:bodyPr/>
          <a:lstStyle/>
          <a:p>
            <a:fld id="{C8D72494-6B3F-488B-93B8-1C730CB970BE}" type="slidenum">
              <a:rPr lang="en-US" smtClean="0"/>
              <a:t>14</a:t>
            </a:fld>
            <a:endParaRPr lang="en-US"/>
          </a:p>
        </p:txBody>
      </p:sp>
    </p:spTree>
    <p:extLst>
      <p:ext uri="{BB962C8B-B14F-4D97-AF65-F5344CB8AC3E}">
        <p14:creationId xmlns:p14="http://schemas.microsoft.com/office/powerpoint/2010/main" val="18638828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Then she does some manipulation to get the data in the proper structure for features X and outcome y</a:t>
            </a:r>
          </a:p>
        </p:txBody>
      </p:sp>
      <p:sp>
        <p:nvSpPr>
          <p:cNvPr id="4" name="Slide Number Placeholder 3"/>
          <p:cNvSpPr>
            <a:spLocks noGrp="1"/>
          </p:cNvSpPr>
          <p:nvPr>
            <p:ph type="sldNum" sz="quarter" idx="5"/>
          </p:nvPr>
        </p:nvSpPr>
        <p:spPr/>
        <p:txBody>
          <a:bodyPr/>
          <a:lstStyle/>
          <a:p>
            <a:fld id="{C8D72494-6B3F-488B-93B8-1C730CB970BE}" type="slidenum">
              <a:rPr lang="en-US" smtClean="0"/>
              <a:t>15</a:t>
            </a:fld>
            <a:endParaRPr lang="en-US"/>
          </a:p>
        </p:txBody>
      </p:sp>
    </p:spTree>
    <p:extLst>
      <p:ext uri="{BB962C8B-B14F-4D97-AF65-F5344CB8AC3E}">
        <p14:creationId xmlns:p14="http://schemas.microsoft.com/office/powerpoint/2010/main" val="350646350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1">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hasCustomPrompt="1"/>
          </p:nvPr>
        </p:nvSpPr>
        <p:spPr>
          <a:xfrm>
            <a:off x="539496" y="2637692"/>
            <a:ext cx="5216535" cy="1266796"/>
          </a:xfrm>
        </p:spPr>
        <p:txBody>
          <a:bodyPr anchor="b">
            <a:normAutofit/>
          </a:bodyPr>
          <a:lstStyle>
            <a:lvl1pPr algn="l">
              <a:defRPr sz="4000" baseline="0">
                <a:solidFill>
                  <a:schemeClr val="bg1"/>
                </a:solidFill>
              </a:defRPr>
            </a:lvl1pPr>
          </a:lstStyle>
          <a:p>
            <a:r>
              <a:rPr lang="en-US" dirty="0"/>
              <a:t>Click to edit title copy here</a:t>
            </a:r>
          </a:p>
        </p:txBody>
      </p:sp>
      <p:sp>
        <p:nvSpPr>
          <p:cNvPr id="3" name="Subtitle 2"/>
          <p:cNvSpPr>
            <a:spLocks noGrp="1"/>
          </p:cNvSpPr>
          <p:nvPr>
            <p:ph type="subTitle" idx="1" hasCustomPrompt="1"/>
          </p:nvPr>
        </p:nvSpPr>
        <p:spPr>
          <a:xfrm>
            <a:off x="8160578" y="2637692"/>
            <a:ext cx="3630168" cy="1858337"/>
          </a:xfrm>
        </p:spPr>
        <p:txBody>
          <a:bodyPr/>
          <a:lstStyle>
            <a:lvl1pPr marL="0" marR="0" indent="0" algn="l" defTabSz="914400" rtl="0" eaLnBrk="1" fontAlgn="auto" latinLnBrk="0" hangingPunct="1">
              <a:lnSpc>
                <a:spcPct val="100000"/>
              </a:lnSpc>
              <a:spcBef>
                <a:spcPts val="1000"/>
              </a:spcBef>
              <a:spcAft>
                <a:spcPts val="600"/>
              </a:spcAft>
              <a:buClrTx/>
              <a:buSzTx/>
              <a:buFont typeface="Arial"/>
              <a:buNone/>
              <a:tabLst/>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edit text copy.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endParaRPr lang="en-US" dirty="0"/>
          </a:p>
          <a:p>
            <a:endParaRPr lang="en-US" dirty="0"/>
          </a:p>
        </p:txBody>
      </p:sp>
      <p:pic>
        <p:nvPicPr>
          <p:cNvPr id="4" name="Picture 3"/>
          <p:cNvPicPr>
            <a:picLocks noChangeAspect="1"/>
          </p:cNvPicPr>
          <p:nvPr userDrawn="1"/>
        </p:nvPicPr>
        <p:blipFill>
          <a:blip r:embed="rId3"/>
          <a:stretch>
            <a:fillRect/>
          </a:stretch>
        </p:blipFill>
        <p:spPr>
          <a:xfrm>
            <a:off x="8296255" y="5489511"/>
            <a:ext cx="3541266" cy="905341"/>
          </a:xfrm>
          <a:prstGeom prst="rect">
            <a:avLst/>
          </a:prstGeom>
        </p:spPr>
      </p:pic>
    </p:spTree>
    <p:extLst>
      <p:ext uri="{BB962C8B-B14F-4D97-AF65-F5344CB8AC3E}">
        <p14:creationId xmlns:p14="http://schemas.microsoft.com/office/powerpoint/2010/main" val="10256623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rot="5400000">
            <a:off x="-883243" y="2197429"/>
            <a:ext cx="3784487" cy="1189242"/>
          </a:xfrm>
        </p:spPr>
        <p:txBody>
          <a:bodyPr/>
          <a:lstStyle/>
          <a:p>
            <a:r>
              <a:rPr lang="en-US"/>
              <a:t>Click to edit Master title style</a:t>
            </a:r>
            <a:endParaRPr lang="en-US" dirty="0"/>
          </a:p>
        </p:txBody>
      </p:sp>
      <p:sp>
        <p:nvSpPr>
          <p:cNvPr id="9" name="Text Placeholder 2"/>
          <p:cNvSpPr>
            <a:spLocks noGrp="1"/>
          </p:cNvSpPr>
          <p:nvPr>
            <p:ph idx="1"/>
          </p:nvPr>
        </p:nvSpPr>
        <p:spPr>
          <a:xfrm>
            <a:off x="5687696" y="899806"/>
            <a:ext cx="5364932"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Picture Placeholder 3"/>
          <p:cNvSpPr>
            <a:spLocks noGrp="1"/>
          </p:cNvSpPr>
          <p:nvPr>
            <p:ph type="pic" sz="quarter" idx="11"/>
          </p:nvPr>
        </p:nvSpPr>
        <p:spPr>
          <a:xfrm>
            <a:off x="1828800" y="3482623"/>
            <a:ext cx="3611140" cy="2466622"/>
          </a:xfrm>
        </p:spPr>
        <p:txBody>
          <a:bodyPr/>
          <a:lstStyle/>
          <a:p>
            <a:r>
              <a:rPr lang="en-US"/>
              <a:t>Click icon to add picture</a:t>
            </a:r>
          </a:p>
        </p:txBody>
      </p:sp>
      <p:sp>
        <p:nvSpPr>
          <p:cNvPr id="12" name="Picture Placeholder 3"/>
          <p:cNvSpPr>
            <a:spLocks noGrp="1"/>
          </p:cNvSpPr>
          <p:nvPr>
            <p:ph type="pic" sz="quarter" idx="12"/>
          </p:nvPr>
        </p:nvSpPr>
        <p:spPr>
          <a:xfrm>
            <a:off x="1828800" y="899806"/>
            <a:ext cx="3611140" cy="2466622"/>
          </a:xfrm>
        </p:spPr>
        <p:txBody>
          <a:bodyPr/>
          <a:lstStyle/>
          <a:p>
            <a:r>
              <a:rPr lang="en-US"/>
              <a:t>Click icon to add picture</a:t>
            </a:r>
          </a:p>
        </p:txBody>
      </p:sp>
      <p:sp>
        <p:nvSpPr>
          <p:cNvPr id="14" name="TextBox 13"/>
          <p:cNvSpPr txBox="1"/>
          <p:nvPr userDrawn="1"/>
        </p:nvSpPr>
        <p:spPr>
          <a:xfrm>
            <a:off x="414379" y="6334825"/>
            <a:ext cx="5926667" cy="323165"/>
          </a:xfrm>
          <a:prstGeom prst="rect">
            <a:avLst/>
          </a:prstGeom>
          <a:noFill/>
        </p:spPr>
        <p:txBody>
          <a:bodyPr wrap="square" rtlCol="0">
            <a:spAutoFit/>
          </a:bodyPr>
          <a:lstStyle/>
          <a:p>
            <a:r>
              <a:rPr lang="en-US" sz="1500" dirty="0">
                <a:latin typeface="Century Gothic" charset="0"/>
              </a:rPr>
              <a:t>Click</a:t>
            </a:r>
            <a:r>
              <a:rPr lang="en-US" sz="1500" baseline="0" dirty="0">
                <a:latin typeface="Century Gothic" charset="0"/>
              </a:rPr>
              <a:t> to edit text.</a:t>
            </a:r>
            <a:endParaRPr lang="en-US" sz="1500" dirty="0">
              <a:latin typeface="Century Gothic" charset="0"/>
            </a:endParaRPr>
          </a:p>
        </p:txBody>
      </p:sp>
    </p:spTree>
    <p:extLst>
      <p:ext uri="{BB962C8B-B14F-4D97-AF65-F5344CB8AC3E}">
        <p14:creationId xmlns:p14="http://schemas.microsoft.com/office/powerpoint/2010/main" val="3355594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 Content 1- one column w/logo">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hasCustomPrompt="1"/>
          </p:nvPr>
        </p:nvSpPr>
        <p:spPr/>
        <p:txBody>
          <a:bodyPr/>
          <a:lstStyle>
            <a:lvl1pPr>
              <a:defRPr baseline="0"/>
            </a:lvl1pPr>
          </a:lstStyle>
          <a:p>
            <a:r>
              <a:rPr lang="en-US" dirty="0"/>
              <a:t>Click to edit title copy</a:t>
            </a:r>
          </a:p>
        </p:txBody>
      </p:sp>
      <p:sp>
        <p:nvSpPr>
          <p:cNvPr id="10" name="Text Placeholder 2"/>
          <p:cNvSpPr>
            <a:spLocks noGrp="1"/>
          </p:cNvSpPr>
          <p:nvPr>
            <p:ph idx="1" hasCustomPrompt="1"/>
          </p:nvPr>
        </p:nvSpPr>
        <p:spPr>
          <a:xfrm>
            <a:off x="573024" y="2291969"/>
            <a:ext cx="10515600" cy="4351338"/>
          </a:xfrm>
          <a:prstGeom prst="rect">
            <a:avLst/>
          </a:prstGeom>
        </p:spPr>
        <p:txBody>
          <a:bodyPr vert="horz" lIns="91440" tIns="45720" rIns="91440" bIns="45720" rtlCol="0">
            <a:normAutofit/>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6940675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 Content 1- two column w/logo">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hasCustomPrompt="1"/>
          </p:nvPr>
        </p:nvSpPr>
        <p:spPr/>
        <p:txBody>
          <a:bodyPr/>
          <a:lstStyle>
            <a:lvl1pPr>
              <a:defRPr baseline="0"/>
            </a:lvl1pPr>
          </a:lstStyle>
          <a:p>
            <a:r>
              <a:rPr lang="en-US" dirty="0"/>
              <a:t>Click to edit title copy</a:t>
            </a:r>
          </a:p>
        </p:txBody>
      </p:sp>
      <p:sp>
        <p:nvSpPr>
          <p:cNvPr id="4" name="Text Placeholder 2"/>
          <p:cNvSpPr>
            <a:spLocks noGrp="1"/>
          </p:cNvSpPr>
          <p:nvPr>
            <p:ph idx="1" hasCustomPrompt="1"/>
          </p:nvPr>
        </p:nvSpPr>
        <p:spPr>
          <a:xfrm>
            <a:off x="573023" y="2291969"/>
            <a:ext cx="5054053" cy="4351338"/>
          </a:xfrm>
          <a:prstGeom prst="rect">
            <a:avLst/>
          </a:prstGeom>
        </p:spPr>
        <p:txBody>
          <a:bodyPr vert="horz" lIns="91440" tIns="45720" rIns="91440" bIns="45720" rtlCol="0">
            <a:normAutofit/>
          </a:bodyPr>
          <a:lstStyle/>
          <a:p>
            <a:pPr lvl="0"/>
            <a:r>
              <a:rPr lang="en-US" dirty="0"/>
              <a:t>Click to edit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2"/>
          <p:cNvSpPr>
            <a:spLocks noGrp="1"/>
          </p:cNvSpPr>
          <p:nvPr>
            <p:ph idx="10" hasCustomPrompt="1"/>
          </p:nvPr>
        </p:nvSpPr>
        <p:spPr>
          <a:xfrm>
            <a:off x="6034571" y="2291969"/>
            <a:ext cx="5054053" cy="4351338"/>
          </a:xfrm>
          <a:prstGeom prst="rect">
            <a:avLst/>
          </a:prstGeom>
        </p:spPr>
        <p:txBody>
          <a:bodyPr vert="horz" lIns="91440" tIns="45720" rIns="91440" bIns="45720" rtlCol="0">
            <a:normAutofit/>
          </a:bodyPr>
          <a:lstStyle/>
          <a:p>
            <a:pPr lvl="0"/>
            <a:r>
              <a:rPr lang="en-US" dirty="0"/>
              <a:t>Click to edit text. </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0694623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 Content 1- two column w/chart+logo&#10;Title + Content 1- two column w/chart+logo&#10;Title + Content 1- two column w/chart+logo">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itle 1"/>
          <p:cNvSpPr>
            <a:spLocks noGrp="1"/>
          </p:cNvSpPr>
          <p:nvPr>
            <p:ph type="title" hasCustomPrompt="1"/>
          </p:nvPr>
        </p:nvSpPr>
        <p:spPr>
          <a:xfrm>
            <a:off x="573024" y="831469"/>
            <a:ext cx="10515600" cy="1325563"/>
          </a:xfrm>
        </p:spPr>
        <p:txBody>
          <a:bodyPr/>
          <a:lstStyle/>
          <a:p>
            <a:r>
              <a:rPr lang="en-US" dirty="0"/>
              <a:t>Click to edit title copy</a:t>
            </a:r>
          </a:p>
        </p:txBody>
      </p:sp>
      <p:sp>
        <p:nvSpPr>
          <p:cNvPr id="5" name="Content Placeholder 6"/>
          <p:cNvSpPr>
            <a:spLocks noGrp="1"/>
          </p:cNvSpPr>
          <p:nvPr>
            <p:ph sz="quarter" idx="10" hasCustomPrompt="1"/>
          </p:nvPr>
        </p:nvSpPr>
        <p:spPr>
          <a:xfrm>
            <a:off x="573024" y="2427288"/>
            <a:ext cx="3626443" cy="3656989"/>
          </a:xfrm>
        </p:spPr>
        <p:txBody>
          <a:bodyPr/>
          <a:lstStyle/>
          <a:p>
            <a:pPr lvl="0"/>
            <a:r>
              <a:rPr lang="en-US" dirty="0"/>
              <a:t>Click to edit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hart Placeholder 8"/>
          <p:cNvSpPr>
            <a:spLocks noGrp="1"/>
          </p:cNvSpPr>
          <p:nvPr>
            <p:ph type="chart" sz="quarter" idx="11"/>
          </p:nvPr>
        </p:nvSpPr>
        <p:spPr>
          <a:xfrm>
            <a:off x="4436533" y="2427288"/>
            <a:ext cx="6652155" cy="3575050"/>
          </a:xfrm>
        </p:spPr>
        <p:txBody>
          <a:bodyPr/>
          <a:lstStyle/>
          <a:p>
            <a:r>
              <a:rPr lang="en-US"/>
              <a:t>Click icon to add chart</a:t>
            </a:r>
          </a:p>
        </p:txBody>
      </p:sp>
    </p:spTree>
    <p:extLst>
      <p:ext uri="{BB962C8B-B14F-4D97-AF65-F5344CB8AC3E}">
        <p14:creationId xmlns:p14="http://schemas.microsoft.com/office/powerpoint/2010/main" val="181585990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Title 1"/>
          <p:cNvSpPr>
            <a:spLocks noGrp="1"/>
          </p:cNvSpPr>
          <p:nvPr>
            <p:ph type="title" hasCustomPrompt="1"/>
          </p:nvPr>
        </p:nvSpPr>
        <p:spPr>
          <a:xfrm>
            <a:off x="573024" y="831469"/>
            <a:ext cx="10515600" cy="1325563"/>
          </a:xfrm>
        </p:spPr>
        <p:txBody>
          <a:bodyPr/>
          <a:lstStyle>
            <a:lvl1pPr>
              <a:defRPr baseline="0"/>
            </a:lvl1pPr>
          </a:lstStyle>
          <a:p>
            <a:r>
              <a:rPr lang="en-US" dirty="0"/>
              <a:t>Click to edit title copy</a:t>
            </a:r>
          </a:p>
        </p:txBody>
      </p:sp>
      <p:sp>
        <p:nvSpPr>
          <p:cNvPr id="8" name="Content Placeholder 6"/>
          <p:cNvSpPr>
            <a:spLocks noGrp="1"/>
          </p:cNvSpPr>
          <p:nvPr>
            <p:ph sz="quarter" idx="10" hasCustomPrompt="1"/>
          </p:nvPr>
        </p:nvSpPr>
        <p:spPr>
          <a:xfrm>
            <a:off x="573024" y="2306973"/>
            <a:ext cx="3626443" cy="3656989"/>
          </a:xfrm>
        </p:spPr>
        <p:txBody>
          <a:bodyPr/>
          <a:lstStyle/>
          <a:p>
            <a:pPr lvl="0"/>
            <a:r>
              <a:rPr lang="en-US" dirty="0"/>
              <a:t>Click to edit text. </a:t>
            </a:r>
          </a:p>
          <a:p>
            <a:pPr lvl="1"/>
            <a:r>
              <a:rPr lang="en-US" dirty="0"/>
              <a:t>Second level</a:t>
            </a:r>
          </a:p>
          <a:p>
            <a:pPr lvl="2"/>
            <a:r>
              <a:rPr lang="en-US" dirty="0"/>
              <a:t>Third level</a:t>
            </a:r>
          </a:p>
          <a:p>
            <a:pPr lvl="3"/>
            <a:r>
              <a:rPr lang="en-US" dirty="0"/>
              <a:t>Fourth level</a:t>
            </a:r>
          </a:p>
          <a:p>
            <a:pPr lvl="4"/>
            <a:r>
              <a:rPr lang="en-US" dirty="0"/>
              <a:t>Fifth level</a:t>
            </a:r>
          </a:p>
        </p:txBody>
      </p:sp>
      <p:graphicFrame>
        <p:nvGraphicFramePr>
          <p:cNvPr id="5" name="Table 4"/>
          <p:cNvGraphicFramePr>
            <a:graphicFrameLocks noGrp="1"/>
          </p:cNvGraphicFramePr>
          <p:nvPr userDrawn="1">
            <p:extLst>
              <p:ext uri="{D42A27DB-BD31-4B8C-83A1-F6EECF244321}">
                <p14:modId xmlns:p14="http://schemas.microsoft.com/office/powerpoint/2010/main" val="276980634"/>
              </p:ext>
            </p:extLst>
          </p:nvPr>
        </p:nvGraphicFramePr>
        <p:xfrm>
          <a:off x="4384905" y="2298079"/>
          <a:ext cx="5921850" cy="3665885"/>
        </p:xfrm>
        <a:graphic>
          <a:graphicData uri="http://schemas.openxmlformats.org/drawingml/2006/table">
            <a:tbl>
              <a:tblPr firstRow="1" bandRow="1">
                <a:tableStyleId>{5940675A-B579-460E-94D1-54222C63F5DA}</a:tableStyleId>
              </a:tblPr>
              <a:tblGrid>
                <a:gridCol w="1973950">
                  <a:extLst>
                    <a:ext uri="{9D8B030D-6E8A-4147-A177-3AD203B41FA5}">
                      <a16:colId xmlns:a16="http://schemas.microsoft.com/office/drawing/2014/main" val="20000"/>
                    </a:ext>
                  </a:extLst>
                </a:gridCol>
                <a:gridCol w="1973950">
                  <a:extLst>
                    <a:ext uri="{9D8B030D-6E8A-4147-A177-3AD203B41FA5}">
                      <a16:colId xmlns:a16="http://schemas.microsoft.com/office/drawing/2014/main" val="20001"/>
                    </a:ext>
                  </a:extLst>
                </a:gridCol>
                <a:gridCol w="1973950">
                  <a:extLst>
                    <a:ext uri="{9D8B030D-6E8A-4147-A177-3AD203B41FA5}">
                      <a16:colId xmlns:a16="http://schemas.microsoft.com/office/drawing/2014/main" val="20002"/>
                    </a:ext>
                  </a:extLst>
                </a:gridCol>
              </a:tblGrid>
              <a:tr h="733177">
                <a:tc>
                  <a:txBody>
                    <a:bodyPr/>
                    <a:lstStyle/>
                    <a:p>
                      <a:endParaRPr lang="en-US" sz="1400" dirty="0"/>
                    </a:p>
                  </a:txBody>
                  <a:tcPr marL="73587" marR="73587" marT="36794" marB="36794"/>
                </a:tc>
                <a:tc>
                  <a:txBody>
                    <a:bodyPr/>
                    <a:lstStyle/>
                    <a:p>
                      <a:endParaRPr lang="en-US" sz="1400" dirty="0">
                        <a:solidFill>
                          <a:schemeClr val="bg2">
                            <a:lumMod val="25000"/>
                          </a:schemeClr>
                        </a:solidFill>
                      </a:endParaRPr>
                    </a:p>
                  </a:txBody>
                  <a:tcPr marL="73587" marR="73587" marT="36794" marB="36794"/>
                </a:tc>
                <a:tc>
                  <a:txBody>
                    <a:bodyPr/>
                    <a:lstStyle/>
                    <a:p>
                      <a:endParaRPr lang="en-US" sz="1400" dirty="0"/>
                    </a:p>
                  </a:txBody>
                  <a:tcPr marL="73587" marR="73587" marT="36794" marB="36794"/>
                </a:tc>
                <a:extLst>
                  <a:ext uri="{0D108BD9-81ED-4DB2-BD59-A6C34878D82A}">
                    <a16:rowId xmlns:a16="http://schemas.microsoft.com/office/drawing/2014/main" val="10000"/>
                  </a:ext>
                </a:extLst>
              </a:tr>
              <a:tr h="733177">
                <a:tc>
                  <a:txBody>
                    <a:bodyPr/>
                    <a:lstStyle/>
                    <a:p>
                      <a:endParaRPr lang="en-US" sz="1400"/>
                    </a:p>
                  </a:txBody>
                  <a:tcPr marL="73587" marR="73587" marT="36794" marB="36794"/>
                </a:tc>
                <a:tc>
                  <a:txBody>
                    <a:bodyPr/>
                    <a:lstStyle/>
                    <a:p>
                      <a:endParaRPr lang="en-US" sz="1400"/>
                    </a:p>
                  </a:txBody>
                  <a:tcPr marL="73587" marR="73587" marT="36794" marB="36794"/>
                </a:tc>
                <a:tc>
                  <a:txBody>
                    <a:bodyPr/>
                    <a:lstStyle/>
                    <a:p>
                      <a:endParaRPr lang="en-US" sz="1400" dirty="0"/>
                    </a:p>
                  </a:txBody>
                  <a:tcPr marL="73587" marR="73587" marT="36794" marB="36794"/>
                </a:tc>
                <a:extLst>
                  <a:ext uri="{0D108BD9-81ED-4DB2-BD59-A6C34878D82A}">
                    <a16:rowId xmlns:a16="http://schemas.microsoft.com/office/drawing/2014/main" val="10001"/>
                  </a:ext>
                </a:extLst>
              </a:tr>
              <a:tr h="733177">
                <a:tc>
                  <a:txBody>
                    <a:bodyPr/>
                    <a:lstStyle/>
                    <a:p>
                      <a:endParaRPr lang="en-US" sz="1400"/>
                    </a:p>
                  </a:txBody>
                  <a:tcPr marL="73587" marR="73587" marT="36794" marB="36794"/>
                </a:tc>
                <a:tc>
                  <a:txBody>
                    <a:bodyPr/>
                    <a:lstStyle/>
                    <a:p>
                      <a:endParaRPr lang="en-US" sz="1400"/>
                    </a:p>
                  </a:txBody>
                  <a:tcPr marL="73587" marR="73587" marT="36794" marB="36794"/>
                </a:tc>
                <a:tc>
                  <a:txBody>
                    <a:bodyPr/>
                    <a:lstStyle/>
                    <a:p>
                      <a:endParaRPr lang="en-US" sz="1400" dirty="0"/>
                    </a:p>
                  </a:txBody>
                  <a:tcPr marL="73587" marR="73587" marT="36794" marB="36794"/>
                </a:tc>
                <a:extLst>
                  <a:ext uri="{0D108BD9-81ED-4DB2-BD59-A6C34878D82A}">
                    <a16:rowId xmlns:a16="http://schemas.microsoft.com/office/drawing/2014/main" val="10002"/>
                  </a:ext>
                </a:extLst>
              </a:tr>
              <a:tr h="733177">
                <a:tc>
                  <a:txBody>
                    <a:bodyPr/>
                    <a:lstStyle/>
                    <a:p>
                      <a:endParaRPr lang="en-US" sz="1400"/>
                    </a:p>
                  </a:txBody>
                  <a:tcPr marL="73587" marR="73587" marT="36794" marB="36794"/>
                </a:tc>
                <a:tc>
                  <a:txBody>
                    <a:bodyPr/>
                    <a:lstStyle/>
                    <a:p>
                      <a:endParaRPr lang="en-US" sz="1400"/>
                    </a:p>
                  </a:txBody>
                  <a:tcPr marL="73587" marR="73587" marT="36794" marB="36794"/>
                </a:tc>
                <a:tc>
                  <a:txBody>
                    <a:bodyPr/>
                    <a:lstStyle/>
                    <a:p>
                      <a:endParaRPr lang="en-US" sz="1400"/>
                    </a:p>
                  </a:txBody>
                  <a:tcPr marL="73587" marR="73587" marT="36794" marB="36794"/>
                </a:tc>
                <a:extLst>
                  <a:ext uri="{0D108BD9-81ED-4DB2-BD59-A6C34878D82A}">
                    <a16:rowId xmlns:a16="http://schemas.microsoft.com/office/drawing/2014/main" val="10003"/>
                  </a:ext>
                </a:extLst>
              </a:tr>
              <a:tr h="733177">
                <a:tc>
                  <a:txBody>
                    <a:bodyPr/>
                    <a:lstStyle/>
                    <a:p>
                      <a:endParaRPr lang="en-US" sz="1400"/>
                    </a:p>
                  </a:txBody>
                  <a:tcPr marL="73587" marR="73587" marT="36794" marB="36794"/>
                </a:tc>
                <a:tc>
                  <a:txBody>
                    <a:bodyPr/>
                    <a:lstStyle/>
                    <a:p>
                      <a:endParaRPr lang="en-US" sz="1400"/>
                    </a:p>
                  </a:txBody>
                  <a:tcPr marL="73587" marR="73587" marT="36794" marB="36794"/>
                </a:tc>
                <a:tc>
                  <a:txBody>
                    <a:bodyPr/>
                    <a:lstStyle/>
                    <a:p>
                      <a:endParaRPr lang="en-US" sz="1400" dirty="0"/>
                    </a:p>
                  </a:txBody>
                  <a:tcPr marL="73587" marR="73587" marT="36794" marB="36794"/>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5926778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itle 1"/>
          <p:cNvSpPr>
            <a:spLocks noGrp="1"/>
          </p:cNvSpPr>
          <p:nvPr>
            <p:ph type="title"/>
          </p:nvPr>
        </p:nvSpPr>
        <p:spPr>
          <a:xfrm rot="5400000">
            <a:off x="-883243" y="2197429"/>
            <a:ext cx="3784487" cy="1189242"/>
          </a:xfrm>
        </p:spPr>
        <p:txBody>
          <a:bodyPr/>
          <a:lstStyle/>
          <a:p>
            <a:r>
              <a:rPr lang="en-US"/>
              <a:t>Click to edit Master title style</a:t>
            </a:r>
            <a:endParaRPr lang="en-US" dirty="0"/>
          </a:p>
        </p:txBody>
      </p:sp>
      <p:sp>
        <p:nvSpPr>
          <p:cNvPr id="5" name="Picture Placeholder 3"/>
          <p:cNvSpPr>
            <a:spLocks noGrp="1"/>
          </p:cNvSpPr>
          <p:nvPr>
            <p:ph type="pic" sz="quarter" idx="11"/>
          </p:nvPr>
        </p:nvSpPr>
        <p:spPr>
          <a:xfrm>
            <a:off x="1828800" y="3482623"/>
            <a:ext cx="3611140" cy="2466622"/>
          </a:xfrm>
        </p:spPr>
        <p:txBody>
          <a:bodyPr/>
          <a:lstStyle/>
          <a:p>
            <a:r>
              <a:rPr lang="en-US"/>
              <a:t>Click icon to add picture</a:t>
            </a:r>
          </a:p>
        </p:txBody>
      </p:sp>
      <p:sp>
        <p:nvSpPr>
          <p:cNvPr id="6" name="Picture Placeholder 3"/>
          <p:cNvSpPr>
            <a:spLocks noGrp="1"/>
          </p:cNvSpPr>
          <p:nvPr>
            <p:ph type="pic" sz="quarter" idx="12"/>
          </p:nvPr>
        </p:nvSpPr>
        <p:spPr>
          <a:xfrm>
            <a:off x="1828800" y="899806"/>
            <a:ext cx="3611140" cy="2466622"/>
          </a:xfrm>
        </p:spPr>
        <p:txBody>
          <a:bodyPr/>
          <a:lstStyle/>
          <a:p>
            <a:r>
              <a:rPr lang="en-US"/>
              <a:t>Click icon to add picture</a:t>
            </a:r>
          </a:p>
        </p:txBody>
      </p:sp>
      <p:sp>
        <p:nvSpPr>
          <p:cNvPr id="7" name="TextBox 6"/>
          <p:cNvSpPr txBox="1"/>
          <p:nvPr userDrawn="1"/>
        </p:nvSpPr>
        <p:spPr>
          <a:xfrm>
            <a:off x="414379" y="6334825"/>
            <a:ext cx="5926667" cy="323165"/>
          </a:xfrm>
          <a:prstGeom prst="rect">
            <a:avLst/>
          </a:prstGeom>
          <a:noFill/>
        </p:spPr>
        <p:txBody>
          <a:bodyPr wrap="square" rtlCol="0">
            <a:spAutoFit/>
          </a:bodyPr>
          <a:lstStyle/>
          <a:p>
            <a:r>
              <a:rPr lang="en-US" sz="1500" dirty="0">
                <a:latin typeface="Century Gothic" charset="0"/>
              </a:rPr>
              <a:t>Click</a:t>
            </a:r>
            <a:r>
              <a:rPr lang="en-US" sz="1500" baseline="0" dirty="0">
                <a:latin typeface="Century Gothic" charset="0"/>
              </a:rPr>
              <a:t> to edit text.</a:t>
            </a:r>
            <a:endParaRPr lang="en-US" sz="1500" dirty="0">
              <a:latin typeface="Century Gothic" charset="0"/>
            </a:endParaRPr>
          </a:p>
        </p:txBody>
      </p:sp>
      <p:sp>
        <p:nvSpPr>
          <p:cNvPr id="10" name="Text Placeholder 2"/>
          <p:cNvSpPr>
            <a:spLocks noGrp="1"/>
          </p:cNvSpPr>
          <p:nvPr>
            <p:ph idx="1"/>
          </p:nvPr>
        </p:nvSpPr>
        <p:spPr>
          <a:xfrm>
            <a:off x="5665119" y="899805"/>
            <a:ext cx="5236430" cy="504943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885006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 Content 1- one column w/seal">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hasCustomPrompt="1"/>
          </p:nvPr>
        </p:nvSpPr>
        <p:spPr/>
        <p:txBody>
          <a:bodyPr/>
          <a:lstStyle/>
          <a:p>
            <a:r>
              <a:rPr lang="en-US" dirty="0"/>
              <a:t>Click to edit title copy</a:t>
            </a:r>
          </a:p>
        </p:txBody>
      </p:sp>
      <p:sp>
        <p:nvSpPr>
          <p:cNvPr id="4" name="Text Placeholder 2"/>
          <p:cNvSpPr>
            <a:spLocks noGrp="1"/>
          </p:cNvSpPr>
          <p:nvPr>
            <p:ph idx="1" hasCustomPrompt="1"/>
          </p:nvPr>
        </p:nvSpPr>
        <p:spPr>
          <a:xfrm>
            <a:off x="573024" y="2291969"/>
            <a:ext cx="10515600" cy="4351338"/>
          </a:xfrm>
          <a:prstGeom prst="rect">
            <a:avLst/>
          </a:prstGeom>
        </p:spPr>
        <p:txBody>
          <a:bodyPr vert="horz" lIns="91440" tIns="45720" rIns="91440" bIns="45720" rtlCol="0">
            <a:normAutofit/>
          </a:bodyPr>
          <a:lstStyle/>
          <a:p>
            <a:pPr lvl="0"/>
            <a:r>
              <a:rPr lang="en-US" dirty="0"/>
              <a:t>Click to edit text. </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8968800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 Content 1- two column w/seal">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hasCustomPrompt="1"/>
          </p:nvPr>
        </p:nvSpPr>
        <p:spPr/>
        <p:txBody>
          <a:bodyPr/>
          <a:lstStyle>
            <a:lvl1pPr>
              <a:defRPr baseline="0"/>
            </a:lvl1pPr>
          </a:lstStyle>
          <a:p>
            <a:r>
              <a:rPr lang="en-US" dirty="0"/>
              <a:t>Click to edit title copy</a:t>
            </a:r>
          </a:p>
        </p:txBody>
      </p:sp>
      <p:sp>
        <p:nvSpPr>
          <p:cNvPr id="6" name="Text Placeholder 2"/>
          <p:cNvSpPr>
            <a:spLocks noGrp="1"/>
          </p:cNvSpPr>
          <p:nvPr>
            <p:ph idx="11" hasCustomPrompt="1"/>
          </p:nvPr>
        </p:nvSpPr>
        <p:spPr>
          <a:xfrm>
            <a:off x="573024" y="2291969"/>
            <a:ext cx="5054052" cy="3757139"/>
          </a:xfrm>
          <a:prstGeom prst="rect">
            <a:avLst/>
          </a:prstGeom>
        </p:spPr>
        <p:txBody>
          <a:bodyPr vert="horz" lIns="91440" tIns="45720" rIns="91440" bIns="45720" rtlCol="0">
            <a:normAutofit/>
          </a:bodyPr>
          <a:lstStyle/>
          <a:p>
            <a:pPr lvl="0"/>
            <a:r>
              <a:rPr lang="en-US" dirty="0"/>
              <a:t>Click to edit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2"/>
          <p:cNvSpPr>
            <a:spLocks noGrp="1"/>
          </p:cNvSpPr>
          <p:nvPr>
            <p:ph idx="12" hasCustomPrompt="1"/>
          </p:nvPr>
        </p:nvSpPr>
        <p:spPr>
          <a:xfrm>
            <a:off x="6034572" y="2291968"/>
            <a:ext cx="5054052" cy="3757139"/>
          </a:xfrm>
          <a:prstGeom prst="rect">
            <a:avLst/>
          </a:prstGeom>
        </p:spPr>
        <p:txBody>
          <a:bodyPr vert="horz" lIns="91440" tIns="45720" rIns="91440" bIns="45720" rtlCol="0">
            <a:normAutofit/>
          </a:bodyPr>
          <a:lstStyle/>
          <a:p>
            <a:pPr lvl="0"/>
            <a:r>
              <a:rPr lang="en-US" dirty="0"/>
              <a:t>Click to edit text. </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1520453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 Content 1- two column w/chart+seal">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itle 1"/>
          <p:cNvSpPr>
            <a:spLocks noGrp="1"/>
          </p:cNvSpPr>
          <p:nvPr>
            <p:ph type="title" hasCustomPrompt="1"/>
          </p:nvPr>
        </p:nvSpPr>
        <p:spPr>
          <a:xfrm>
            <a:off x="573024" y="831469"/>
            <a:ext cx="10515600" cy="1325563"/>
          </a:xfrm>
        </p:spPr>
        <p:txBody>
          <a:bodyPr/>
          <a:lstStyle>
            <a:lvl1pPr>
              <a:defRPr baseline="0"/>
            </a:lvl1pPr>
          </a:lstStyle>
          <a:p>
            <a:r>
              <a:rPr lang="en-US" dirty="0"/>
              <a:t>Click to edit title copy</a:t>
            </a:r>
          </a:p>
        </p:txBody>
      </p:sp>
      <p:sp>
        <p:nvSpPr>
          <p:cNvPr id="7" name="Content Placeholder 6"/>
          <p:cNvSpPr>
            <a:spLocks noGrp="1"/>
          </p:cNvSpPr>
          <p:nvPr>
            <p:ph sz="quarter" idx="10" hasCustomPrompt="1"/>
          </p:nvPr>
        </p:nvSpPr>
        <p:spPr>
          <a:xfrm>
            <a:off x="573024" y="2306973"/>
            <a:ext cx="3626443" cy="3656989"/>
          </a:xfrm>
        </p:spPr>
        <p:txBody>
          <a:bodyPr/>
          <a:lstStyle/>
          <a:p>
            <a:pPr lvl="0"/>
            <a:r>
              <a:rPr lang="en-US" dirty="0"/>
              <a:t>Click to edit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hart Placeholder 8"/>
          <p:cNvSpPr>
            <a:spLocks noGrp="1"/>
          </p:cNvSpPr>
          <p:nvPr>
            <p:ph type="chart" sz="quarter" idx="11"/>
          </p:nvPr>
        </p:nvSpPr>
        <p:spPr>
          <a:xfrm>
            <a:off x="4470399" y="2306973"/>
            <a:ext cx="6652155" cy="3575050"/>
          </a:xfrm>
        </p:spPr>
        <p:txBody>
          <a:bodyPr/>
          <a:lstStyle/>
          <a:p>
            <a:r>
              <a:rPr lang="en-US"/>
              <a:t>Click icon to add chart</a:t>
            </a:r>
          </a:p>
        </p:txBody>
      </p:sp>
    </p:spTree>
    <p:extLst>
      <p:ext uri="{BB962C8B-B14F-4D97-AF65-F5344CB8AC3E}">
        <p14:creationId xmlns:p14="http://schemas.microsoft.com/office/powerpoint/2010/main" val="99649797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itle 1"/>
          <p:cNvSpPr>
            <a:spLocks noGrp="1"/>
          </p:cNvSpPr>
          <p:nvPr>
            <p:ph type="title" hasCustomPrompt="1"/>
          </p:nvPr>
        </p:nvSpPr>
        <p:spPr>
          <a:xfrm>
            <a:off x="573024" y="831469"/>
            <a:ext cx="10515600" cy="1325563"/>
          </a:xfrm>
        </p:spPr>
        <p:txBody>
          <a:bodyPr/>
          <a:lstStyle>
            <a:lvl1pPr>
              <a:defRPr baseline="0"/>
            </a:lvl1pPr>
          </a:lstStyle>
          <a:p>
            <a:r>
              <a:rPr lang="en-US" dirty="0"/>
              <a:t>Click to edit title copy</a:t>
            </a:r>
          </a:p>
        </p:txBody>
      </p:sp>
      <p:sp>
        <p:nvSpPr>
          <p:cNvPr id="5" name="Content Placeholder 6"/>
          <p:cNvSpPr>
            <a:spLocks noGrp="1"/>
          </p:cNvSpPr>
          <p:nvPr>
            <p:ph sz="quarter" idx="10" hasCustomPrompt="1"/>
          </p:nvPr>
        </p:nvSpPr>
        <p:spPr>
          <a:xfrm>
            <a:off x="573024" y="2306973"/>
            <a:ext cx="3626443" cy="3656989"/>
          </a:xfrm>
        </p:spPr>
        <p:txBody>
          <a:bodyPr/>
          <a:lstStyle/>
          <a:p>
            <a:pPr lvl="0"/>
            <a:r>
              <a:rPr lang="en-US" dirty="0"/>
              <a:t>Click to edit text. </a:t>
            </a:r>
          </a:p>
          <a:p>
            <a:pPr lvl="1"/>
            <a:r>
              <a:rPr lang="en-US" dirty="0"/>
              <a:t>Second level</a:t>
            </a:r>
          </a:p>
          <a:p>
            <a:pPr lvl="2"/>
            <a:r>
              <a:rPr lang="en-US" dirty="0"/>
              <a:t>Third level</a:t>
            </a:r>
          </a:p>
          <a:p>
            <a:pPr lvl="3"/>
            <a:r>
              <a:rPr lang="en-US" dirty="0"/>
              <a:t>Fourth level</a:t>
            </a:r>
          </a:p>
          <a:p>
            <a:pPr lvl="4"/>
            <a:r>
              <a:rPr lang="en-US" dirty="0"/>
              <a:t>Fifth level</a:t>
            </a:r>
          </a:p>
        </p:txBody>
      </p:sp>
      <p:graphicFrame>
        <p:nvGraphicFramePr>
          <p:cNvPr id="6" name="Table 5"/>
          <p:cNvGraphicFramePr>
            <a:graphicFrameLocks noGrp="1"/>
          </p:cNvGraphicFramePr>
          <p:nvPr userDrawn="1">
            <p:extLst>
              <p:ext uri="{D42A27DB-BD31-4B8C-83A1-F6EECF244321}">
                <p14:modId xmlns:p14="http://schemas.microsoft.com/office/powerpoint/2010/main" val="855197652"/>
              </p:ext>
            </p:extLst>
          </p:nvPr>
        </p:nvGraphicFramePr>
        <p:xfrm>
          <a:off x="4384905" y="2298079"/>
          <a:ext cx="5921850" cy="3665885"/>
        </p:xfrm>
        <a:graphic>
          <a:graphicData uri="http://schemas.openxmlformats.org/drawingml/2006/table">
            <a:tbl>
              <a:tblPr firstRow="1" bandRow="1">
                <a:tableStyleId>{5940675A-B579-460E-94D1-54222C63F5DA}</a:tableStyleId>
              </a:tblPr>
              <a:tblGrid>
                <a:gridCol w="1973950">
                  <a:extLst>
                    <a:ext uri="{9D8B030D-6E8A-4147-A177-3AD203B41FA5}">
                      <a16:colId xmlns:a16="http://schemas.microsoft.com/office/drawing/2014/main" val="20000"/>
                    </a:ext>
                  </a:extLst>
                </a:gridCol>
                <a:gridCol w="1973950">
                  <a:extLst>
                    <a:ext uri="{9D8B030D-6E8A-4147-A177-3AD203B41FA5}">
                      <a16:colId xmlns:a16="http://schemas.microsoft.com/office/drawing/2014/main" val="20001"/>
                    </a:ext>
                  </a:extLst>
                </a:gridCol>
                <a:gridCol w="1973950">
                  <a:extLst>
                    <a:ext uri="{9D8B030D-6E8A-4147-A177-3AD203B41FA5}">
                      <a16:colId xmlns:a16="http://schemas.microsoft.com/office/drawing/2014/main" val="20002"/>
                    </a:ext>
                  </a:extLst>
                </a:gridCol>
              </a:tblGrid>
              <a:tr h="733177">
                <a:tc>
                  <a:txBody>
                    <a:bodyPr/>
                    <a:lstStyle/>
                    <a:p>
                      <a:endParaRPr lang="en-US" sz="1400" dirty="0"/>
                    </a:p>
                  </a:txBody>
                  <a:tcPr marL="73587" marR="73587" marT="36794" marB="36794"/>
                </a:tc>
                <a:tc>
                  <a:txBody>
                    <a:bodyPr/>
                    <a:lstStyle/>
                    <a:p>
                      <a:endParaRPr lang="en-US" sz="1400" dirty="0">
                        <a:solidFill>
                          <a:schemeClr val="bg2">
                            <a:lumMod val="25000"/>
                          </a:schemeClr>
                        </a:solidFill>
                      </a:endParaRPr>
                    </a:p>
                  </a:txBody>
                  <a:tcPr marL="73587" marR="73587" marT="36794" marB="36794"/>
                </a:tc>
                <a:tc>
                  <a:txBody>
                    <a:bodyPr/>
                    <a:lstStyle/>
                    <a:p>
                      <a:endParaRPr lang="en-US" sz="1400" dirty="0"/>
                    </a:p>
                  </a:txBody>
                  <a:tcPr marL="73587" marR="73587" marT="36794" marB="36794"/>
                </a:tc>
                <a:extLst>
                  <a:ext uri="{0D108BD9-81ED-4DB2-BD59-A6C34878D82A}">
                    <a16:rowId xmlns:a16="http://schemas.microsoft.com/office/drawing/2014/main" val="10000"/>
                  </a:ext>
                </a:extLst>
              </a:tr>
              <a:tr h="733177">
                <a:tc>
                  <a:txBody>
                    <a:bodyPr/>
                    <a:lstStyle/>
                    <a:p>
                      <a:endParaRPr lang="en-US" sz="1400"/>
                    </a:p>
                  </a:txBody>
                  <a:tcPr marL="73587" marR="73587" marT="36794" marB="36794"/>
                </a:tc>
                <a:tc>
                  <a:txBody>
                    <a:bodyPr/>
                    <a:lstStyle/>
                    <a:p>
                      <a:endParaRPr lang="en-US" sz="1400"/>
                    </a:p>
                  </a:txBody>
                  <a:tcPr marL="73587" marR="73587" marT="36794" marB="36794"/>
                </a:tc>
                <a:tc>
                  <a:txBody>
                    <a:bodyPr/>
                    <a:lstStyle/>
                    <a:p>
                      <a:endParaRPr lang="en-US" sz="1400" dirty="0"/>
                    </a:p>
                  </a:txBody>
                  <a:tcPr marL="73587" marR="73587" marT="36794" marB="36794"/>
                </a:tc>
                <a:extLst>
                  <a:ext uri="{0D108BD9-81ED-4DB2-BD59-A6C34878D82A}">
                    <a16:rowId xmlns:a16="http://schemas.microsoft.com/office/drawing/2014/main" val="10001"/>
                  </a:ext>
                </a:extLst>
              </a:tr>
              <a:tr h="733177">
                <a:tc>
                  <a:txBody>
                    <a:bodyPr/>
                    <a:lstStyle/>
                    <a:p>
                      <a:endParaRPr lang="en-US" sz="1400"/>
                    </a:p>
                  </a:txBody>
                  <a:tcPr marL="73587" marR="73587" marT="36794" marB="36794"/>
                </a:tc>
                <a:tc>
                  <a:txBody>
                    <a:bodyPr/>
                    <a:lstStyle/>
                    <a:p>
                      <a:endParaRPr lang="en-US" sz="1400"/>
                    </a:p>
                  </a:txBody>
                  <a:tcPr marL="73587" marR="73587" marT="36794" marB="36794"/>
                </a:tc>
                <a:tc>
                  <a:txBody>
                    <a:bodyPr/>
                    <a:lstStyle/>
                    <a:p>
                      <a:endParaRPr lang="en-US" sz="1400" dirty="0"/>
                    </a:p>
                  </a:txBody>
                  <a:tcPr marL="73587" marR="73587" marT="36794" marB="36794"/>
                </a:tc>
                <a:extLst>
                  <a:ext uri="{0D108BD9-81ED-4DB2-BD59-A6C34878D82A}">
                    <a16:rowId xmlns:a16="http://schemas.microsoft.com/office/drawing/2014/main" val="10002"/>
                  </a:ext>
                </a:extLst>
              </a:tr>
              <a:tr h="733177">
                <a:tc>
                  <a:txBody>
                    <a:bodyPr/>
                    <a:lstStyle/>
                    <a:p>
                      <a:endParaRPr lang="en-US" sz="1400"/>
                    </a:p>
                  </a:txBody>
                  <a:tcPr marL="73587" marR="73587" marT="36794" marB="36794"/>
                </a:tc>
                <a:tc>
                  <a:txBody>
                    <a:bodyPr/>
                    <a:lstStyle/>
                    <a:p>
                      <a:endParaRPr lang="en-US" sz="1400"/>
                    </a:p>
                  </a:txBody>
                  <a:tcPr marL="73587" marR="73587" marT="36794" marB="36794"/>
                </a:tc>
                <a:tc>
                  <a:txBody>
                    <a:bodyPr/>
                    <a:lstStyle/>
                    <a:p>
                      <a:endParaRPr lang="en-US" sz="1400"/>
                    </a:p>
                  </a:txBody>
                  <a:tcPr marL="73587" marR="73587" marT="36794" marB="36794"/>
                </a:tc>
                <a:extLst>
                  <a:ext uri="{0D108BD9-81ED-4DB2-BD59-A6C34878D82A}">
                    <a16:rowId xmlns:a16="http://schemas.microsoft.com/office/drawing/2014/main" val="10003"/>
                  </a:ext>
                </a:extLst>
              </a:tr>
              <a:tr h="733177">
                <a:tc>
                  <a:txBody>
                    <a:bodyPr/>
                    <a:lstStyle/>
                    <a:p>
                      <a:endParaRPr lang="en-US" sz="1400" dirty="0"/>
                    </a:p>
                  </a:txBody>
                  <a:tcPr marL="73587" marR="73587" marT="36794" marB="36794"/>
                </a:tc>
                <a:tc>
                  <a:txBody>
                    <a:bodyPr/>
                    <a:lstStyle/>
                    <a:p>
                      <a:endParaRPr lang="en-US" sz="1400"/>
                    </a:p>
                  </a:txBody>
                  <a:tcPr marL="73587" marR="73587" marT="36794" marB="36794"/>
                </a:tc>
                <a:tc>
                  <a:txBody>
                    <a:bodyPr/>
                    <a:lstStyle/>
                    <a:p>
                      <a:endParaRPr lang="en-US" sz="1400" dirty="0"/>
                    </a:p>
                  </a:txBody>
                  <a:tcPr marL="73587" marR="73587" marT="36794" marB="36794"/>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3429826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
            <a:ext cx="12192000" cy="6858000"/>
          </a:xfrm>
          <a:prstGeom prst="rect">
            <a:avLst/>
          </a:prstGeom>
          <a:ln>
            <a:solidFill>
              <a:schemeClr val="accent1"/>
            </a:solidFill>
          </a:ln>
        </p:spPr>
      </p:pic>
      <p:sp>
        <p:nvSpPr>
          <p:cNvPr id="2" name="Title 1"/>
          <p:cNvSpPr>
            <a:spLocks noGrp="1"/>
          </p:cNvSpPr>
          <p:nvPr>
            <p:ph type="title" hasCustomPrompt="1"/>
          </p:nvPr>
        </p:nvSpPr>
        <p:spPr>
          <a:xfrm>
            <a:off x="0" y="2674302"/>
            <a:ext cx="12192000" cy="1509395"/>
          </a:xfrm>
        </p:spPr>
        <p:txBody>
          <a:bodyPr>
            <a:noAutofit/>
          </a:bodyPr>
          <a:lstStyle>
            <a:lvl1pPr algn="ctr">
              <a:defRPr sz="14000" baseline="0">
                <a:solidFill>
                  <a:schemeClr val="bg1"/>
                </a:solidFill>
              </a:defRPr>
            </a:lvl1pPr>
          </a:lstStyle>
          <a:p>
            <a:r>
              <a:rPr lang="en-US" dirty="0"/>
              <a:t>Welcome</a:t>
            </a:r>
          </a:p>
        </p:txBody>
      </p:sp>
      <p:sp>
        <p:nvSpPr>
          <p:cNvPr id="6" name="Rectangle 5"/>
          <p:cNvSpPr/>
          <p:nvPr userDrawn="1"/>
        </p:nvSpPr>
        <p:spPr>
          <a:xfrm>
            <a:off x="5788036" y="1890231"/>
            <a:ext cx="615929" cy="1613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noFill/>
              </a:ln>
              <a:solidFill>
                <a:schemeClr val="bg1"/>
              </a:solidFill>
            </a:endParaRPr>
          </a:p>
        </p:txBody>
      </p:sp>
      <p:sp>
        <p:nvSpPr>
          <p:cNvPr id="7" name="Rectangle 6"/>
          <p:cNvSpPr/>
          <p:nvPr userDrawn="1"/>
        </p:nvSpPr>
        <p:spPr>
          <a:xfrm>
            <a:off x="5788036" y="4806461"/>
            <a:ext cx="615929" cy="1613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noFill/>
              </a:ln>
              <a:solidFill>
                <a:schemeClr val="bg1"/>
              </a:solidFill>
            </a:endParaRPr>
          </a:p>
        </p:txBody>
      </p:sp>
      <p:pic>
        <p:nvPicPr>
          <p:cNvPr id="3" name="Picture 2"/>
          <p:cNvPicPr>
            <a:picLocks noChangeAspect="1"/>
          </p:cNvPicPr>
          <p:nvPr userDrawn="1"/>
        </p:nvPicPr>
        <p:blipFill>
          <a:blip r:embed="rId3"/>
          <a:stretch>
            <a:fillRect/>
          </a:stretch>
        </p:blipFill>
        <p:spPr>
          <a:xfrm>
            <a:off x="8366441" y="5769421"/>
            <a:ext cx="3400442" cy="869338"/>
          </a:xfrm>
          <a:prstGeom prst="rect">
            <a:avLst/>
          </a:prstGeom>
        </p:spPr>
      </p:pic>
    </p:spTree>
    <p:extLst>
      <p:ext uri="{BB962C8B-B14F-4D97-AF65-F5344CB8AC3E}">
        <p14:creationId xmlns:p14="http://schemas.microsoft.com/office/powerpoint/2010/main" val="145239081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8_Custom Layout">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itle 1"/>
          <p:cNvSpPr>
            <a:spLocks noGrp="1"/>
          </p:cNvSpPr>
          <p:nvPr>
            <p:ph type="title"/>
          </p:nvPr>
        </p:nvSpPr>
        <p:spPr>
          <a:xfrm rot="5400000">
            <a:off x="-883243" y="2197429"/>
            <a:ext cx="3784487" cy="1189242"/>
          </a:xfrm>
        </p:spPr>
        <p:txBody>
          <a:bodyPr/>
          <a:lstStyle/>
          <a:p>
            <a:r>
              <a:rPr lang="en-US"/>
              <a:t>Click to edit Master title style</a:t>
            </a:r>
            <a:endParaRPr lang="en-US" dirty="0"/>
          </a:p>
        </p:txBody>
      </p:sp>
      <p:sp>
        <p:nvSpPr>
          <p:cNvPr id="5" name="Picture Placeholder 3"/>
          <p:cNvSpPr>
            <a:spLocks noGrp="1"/>
          </p:cNvSpPr>
          <p:nvPr>
            <p:ph type="pic" sz="quarter" idx="11"/>
          </p:nvPr>
        </p:nvSpPr>
        <p:spPr>
          <a:xfrm>
            <a:off x="1828800" y="3482623"/>
            <a:ext cx="3611140" cy="2466622"/>
          </a:xfrm>
        </p:spPr>
        <p:txBody>
          <a:bodyPr/>
          <a:lstStyle/>
          <a:p>
            <a:r>
              <a:rPr lang="en-US"/>
              <a:t>Click icon to add picture</a:t>
            </a:r>
          </a:p>
        </p:txBody>
      </p:sp>
      <p:sp>
        <p:nvSpPr>
          <p:cNvPr id="6" name="Picture Placeholder 3"/>
          <p:cNvSpPr>
            <a:spLocks noGrp="1"/>
          </p:cNvSpPr>
          <p:nvPr>
            <p:ph type="pic" sz="quarter" idx="12"/>
          </p:nvPr>
        </p:nvSpPr>
        <p:spPr>
          <a:xfrm>
            <a:off x="1828800" y="899806"/>
            <a:ext cx="3611140" cy="2466622"/>
          </a:xfrm>
        </p:spPr>
        <p:txBody>
          <a:bodyPr/>
          <a:lstStyle/>
          <a:p>
            <a:r>
              <a:rPr lang="en-US"/>
              <a:t>Click icon to add picture</a:t>
            </a:r>
          </a:p>
        </p:txBody>
      </p:sp>
      <p:sp>
        <p:nvSpPr>
          <p:cNvPr id="7" name="TextBox 6"/>
          <p:cNvSpPr txBox="1"/>
          <p:nvPr userDrawn="1"/>
        </p:nvSpPr>
        <p:spPr>
          <a:xfrm>
            <a:off x="414379" y="6334825"/>
            <a:ext cx="5926667" cy="323165"/>
          </a:xfrm>
          <a:prstGeom prst="rect">
            <a:avLst/>
          </a:prstGeom>
          <a:noFill/>
        </p:spPr>
        <p:txBody>
          <a:bodyPr wrap="square" rtlCol="0">
            <a:spAutoFit/>
          </a:bodyPr>
          <a:lstStyle/>
          <a:p>
            <a:r>
              <a:rPr lang="en-US" sz="1500" dirty="0">
                <a:latin typeface="Century Gothic" charset="0"/>
              </a:rPr>
              <a:t>Click</a:t>
            </a:r>
            <a:r>
              <a:rPr lang="en-US" sz="1500" baseline="0" dirty="0">
                <a:latin typeface="Century Gothic" charset="0"/>
              </a:rPr>
              <a:t> to edit text.</a:t>
            </a:r>
            <a:endParaRPr lang="en-US" sz="1500" dirty="0">
              <a:latin typeface="Century Gothic" charset="0"/>
            </a:endParaRPr>
          </a:p>
        </p:txBody>
      </p:sp>
      <p:sp>
        <p:nvSpPr>
          <p:cNvPr id="10" name="Text Placeholder 2"/>
          <p:cNvSpPr>
            <a:spLocks noGrp="1"/>
          </p:cNvSpPr>
          <p:nvPr>
            <p:ph idx="1"/>
          </p:nvPr>
        </p:nvSpPr>
        <p:spPr>
          <a:xfrm>
            <a:off x="5665118" y="899805"/>
            <a:ext cx="4892046" cy="504943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8852133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 Content 2- one colum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itle 1"/>
          <p:cNvSpPr>
            <a:spLocks noGrp="1"/>
          </p:cNvSpPr>
          <p:nvPr>
            <p:ph type="title" hasCustomPrompt="1"/>
          </p:nvPr>
        </p:nvSpPr>
        <p:spPr>
          <a:xfrm>
            <a:off x="573024" y="831469"/>
            <a:ext cx="10515600" cy="1325563"/>
          </a:xfrm>
        </p:spPr>
        <p:txBody>
          <a:bodyPr/>
          <a:lstStyle/>
          <a:p>
            <a:r>
              <a:rPr lang="en-US" dirty="0"/>
              <a:t>Click to edit title copy</a:t>
            </a:r>
          </a:p>
        </p:txBody>
      </p:sp>
      <p:sp>
        <p:nvSpPr>
          <p:cNvPr id="7" name="Text Placeholder 2"/>
          <p:cNvSpPr>
            <a:spLocks noGrp="1"/>
          </p:cNvSpPr>
          <p:nvPr>
            <p:ph idx="1" hasCustomPrompt="1"/>
          </p:nvPr>
        </p:nvSpPr>
        <p:spPr>
          <a:xfrm>
            <a:off x="573024" y="2291969"/>
            <a:ext cx="10515600" cy="4351338"/>
          </a:xfrm>
          <a:prstGeom prst="rect">
            <a:avLst/>
          </a:prstGeom>
        </p:spPr>
        <p:txBody>
          <a:bodyPr vert="horz" lIns="91440" tIns="45720" rIns="91440" bIns="45720" rtlCol="0">
            <a:normAutofit/>
          </a:bodyPr>
          <a:lstStyle/>
          <a:p>
            <a:pPr lvl="0"/>
            <a:r>
              <a:rPr lang="en-US" dirty="0"/>
              <a:t>Click to edit text. </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2312950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 Content 2- two colum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itle 1"/>
          <p:cNvSpPr>
            <a:spLocks noGrp="1"/>
          </p:cNvSpPr>
          <p:nvPr>
            <p:ph type="title" hasCustomPrompt="1"/>
          </p:nvPr>
        </p:nvSpPr>
        <p:spPr>
          <a:xfrm>
            <a:off x="573024" y="831469"/>
            <a:ext cx="10515600" cy="1325563"/>
          </a:xfrm>
        </p:spPr>
        <p:txBody>
          <a:bodyPr/>
          <a:lstStyle/>
          <a:p>
            <a:r>
              <a:rPr lang="en-US" dirty="0"/>
              <a:t>Click to edit title copy</a:t>
            </a:r>
          </a:p>
        </p:txBody>
      </p:sp>
      <p:sp>
        <p:nvSpPr>
          <p:cNvPr id="8" name="Text Placeholder 2"/>
          <p:cNvSpPr>
            <a:spLocks noGrp="1"/>
          </p:cNvSpPr>
          <p:nvPr>
            <p:ph idx="10" hasCustomPrompt="1"/>
          </p:nvPr>
        </p:nvSpPr>
        <p:spPr>
          <a:xfrm>
            <a:off x="573024" y="2291969"/>
            <a:ext cx="5054053" cy="4351338"/>
          </a:xfrm>
          <a:prstGeom prst="rect">
            <a:avLst/>
          </a:prstGeom>
        </p:spPr>
        <p:txBody>
          <a:bodyPr vert="horz" lIns="91440" tIns="45720" rIns="91440" bIns="45720" rtlCol="0">
            <a:normAutofit/>
          </a:bodyPr>
          <a:lstStyle/>
          <a:p>
            <a:pPr lvl="0"/>
            <a:r>
              <a:rPr lang="en-US" dirty="0"/>
              <a:t>Click to edit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2"/>
          <p:cNvSpPr>
            <a:spLocks noGrp="1"/>
          </p:cNvSpPr>
          <p:nvPr>
            <p:ph idx="11" hasCustomPrompt="1"/>
          </p:nvPr>
        </p:nvSpPr>
        <p:spPr>
          <a:xfrm>
            <a:off x="6034571" y="2291969"/>
            <a:ext cx="5054053" cy="4351338"/>
          </a:xfrm>
          <a:prstGeom prst="rect">
            <a:avLst/>
          </a:prstGeom>
        </p:spPr>
        <p:txBody>
          <a:bodyPr vert="horz" lIns="91440" tIns="45720" rIns="91440" bIns="45720" rtlCol="0">
            <a:normAutofit/>
          </a:bodyPr>
          <a:lstStyle/>
          <a:p>
            <a:pPr lvl="0"/>
            <a:r>
              <a:rPr lang="en-US" dirty="0"/>
              <a:t>Click to edit text. </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172522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 Content 2- one column w/char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itle 1"/>
          <p:cNvSpPr>
            <a:spLocks noGrp="1"/>
          </p:cNvSpPr>
          <p:nvPr>
            <p:ph type="title" hasCustomPrompt="1"/>
          </p:nvPr>
        </p:nvSpPr>
        <p:spPr>
          <a:xfrm>
            <a:off x="573024" y="831469"/>
            <a:ext cx="10515600" cy="1325563"/>
          </a:xfrm>
        </p:spPr>
        <p:txBody>
          <a:bodyPr/>
          <a:lstStyle/>
          <a:p>
            <a:r>
              <a:rPr lang="en-US" dirty="0"/>
              <a:t>Click to edit title copy</a:t>
            </a:r>
          </a:p>
        </p:txBody>
      </p:sp>
      <p:sp>
        <p:nvSpPr>
          <p:cNvPr id="7" name="Content Placeholder 6"/>
          <p:cNvSpPr>
            <a:spLocks noGrp="1"/>
          </p:cNvSpPr>
          <p:nvPr>
            <p:ph sz="quarter" idx="10" hasCustomPrompt="1"/>
          </p:nvPr>
        </p:nvSpPr>
        <p:spPr>
          <a:xfrm>
            <a:off x="573024" y="2282910"/>
            <a:ext cx="3626443" cy="3656989"/>
          </a:xfrm>
        </p:spPr>
        <p:txBody>
          <a:bodyPr/>
          <a:lstStyle/>
          <a:p>
            <a:pPr lvl="0"/>
            <a:r>
              <a:rPr lang="en-US" dirty="0"/>
              <a:t>Click to edit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hart Placeholder 8"/>
          <p:cNvSpPr>
            <a:spLocks noGrp="1"/>
          </p:cNvSpPr>
          <p:nvPr>
            <p:ph type="chart" sz="quarter" idx="11"/>
          </p:nvPr>
        </p:nvSpPr>
        <p:spPr>
          <a:xfrm>
            <a:off x="4470399" y="2282910"/>
            <a:ext cx="6652155" cy="3575050"/>
          </a:xfrm>
        </p:spPr>
        <p:txBody>
          <a:bodyPr/>
          <a:lstStyle/>
          <a:p>
            <a:r>
              <a:rPr lang="en-US"/>
              <a:t>Click icon to add chart</a:t>
            </a:r>
          </a:p>
        </p:txBody>
      </p:sp>
    </p:spTree>
    <p:extLst>
      <p:ext uri="{BB962C8B-B14F-4D97-AF65-F5344CB8AC3E}">
        <p14:creationId xmlns:p14="http://schemas.microsoft.com/office/powerpoint/2010/main" val="75059738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 Content 2- one column w/logo">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itle Placeholder 1"/>
          <p:cNvSpPr>
            <a:spLocks noGrp="1"/>
          </p:cNvSpPr>
          <p:nvPr>
            <p:ph type="title"/>
          </p:nvPr>
        </p:nvSpPr>
        <p:spPr>
          <a:xfrm>
            <a:off x="573024" y="831469"/>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5" name="Text Placeholder 2"/>
          <p:cNvSpPr>
            <a:spLocks noGrp="1"/>
          </p:cNvSpPr>
          <p:nvPr>
            <p:ph idx="1" hasCustomPrompt="1"/>
          </p:nvPr>
        </p:nvSpPr>
        <p:spPr>
          <a:xfrm>
            <a:off x="573024" y="2291969"/>
            <a:ext cx="10515600" cy="4351338"/>
          </a:xfrm>
          <a:prstGeom prst="rect">
            <a:avLst/>
          </a:prstGeom>
        </p:spPr>
        <p:txBody>
          <a:bodyPr vert="horz" lIns="91440" tIns="45720" rIns="91440" bIns="45720" rtlCol="0">
            <a:normAutofit/>
          </a:bodyPr>
          <a:lstStyle/>
          <a:p>
            <a:pPr lvl="0"/>
            <a:r>
              <a:rPr lang="en-US" dirty="0"/>
              <a:t>Click to edit text. </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3714062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 Content 2- two column w/logo">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itle Placeholder 1"/>
          <p:cNvSpPr>
            <a:spLocks noGrp="1"/>
          </p:cNvSpPr>
          <p:nvPr>
            <p:ph type="title"/>
          </p:nvPr>
        </p:nvSpPr>
        <p:spPr>
          <a:xfrm>
            <a:off x="573024" y="831469"/>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6" name="Text Placeholder 2"/>
          <p:cNvSpPr>
            <a:spLocks noGrp="1"/>
          </p:cNvSpPr>
          <p:nvPr>
            <p:ph idx="1" hasCustomPrompt="1"/>
          </p:nvPr>
        </p:nvSpPr>
        <p:spPr>
          <a:xfrm>
            <a:off x="573024" y="2291969"/>
            <a:ext cx="5054053" cy="4351338"/>
          </a:xfrm>
          <a:prstGeom prst="rect">
            <a:avLst/>
          </a:prstGeom>
        </p:spPr>
        <p:txBody>
          <a:bodyPr vert="horz" lIns="91440" tIns="45720" rIns="91440" bIns="45720" rtlCol="0">
            <a:normAutofit/>
          </a:bodyPr>
          <a:lstStyle/>
          <a:p>
            <a:pPr lvl="0"/>
            <a:r>
              <a:rPr lang="en-US" dirty="0"/>
              <a:t>Click to edit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2"/>
          <p:cNvSpPr>
            <a:spLocks noGrp="1"/>
          </p:cNvSpPr>
          <p:nvPr>
            <p:ph idx="11" hasCustomPrompt="1"/>
          </p:nvPr>
        </p:nvSpPr>
        <p:spPr>
          <a:xfrm>
            <a:off x="6034571" y="2291969"/>
            <a:ext cx="5054053" cy="4351338"/>
          </a:xfrm>
          <a:prstGeom prst="rect">
            <a:avLst/>
          </a:prstGeom>
        </p:spPr>
        <p:txBody>
          <a:bodyPr vert="horz" lIns="91440" tIns="45720" rIns="91440" bIns="45720" rtlCol="0">
            <a:normAutofit/>
          </a:bodyPr>
          <a:lstStyle/>
          <a:p>
            <a:pPr lvl="0"/>
            <a:r>
              <a:rPr lang="en-US" dirty="0"/>
              <a:t>Click to edit text. </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8933573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 Content 2- two column w/chart+logo">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hasCustomPrompt="1"/>
          </p:nvPr>
        </p:nvSpPr>
        <p:spPr/>
        <p:txBody>
          <a:bodyPr/>
          <a:lstStyle/>
          <a:p>
            <a:r>
              <a:rPr lang="en-US" dirty="0"/>
              <a:t>Click to edit title copy</a:t>
            </a:r>
          </a:p>
        </p:txBody>
      </p:sp>
      <p:sp>
        <p:nvSpPr>
          <p:cNvPr id="9" name="Content Placeholder 6"/>
          <p:cNvSpPr>
            <a:spLocks noGrp="1"/>
          </p:cNvSpPr>
          <p:nvPr>
            <p:ph sz="quarter" idx="10" hasCustomPrompt="1"/>
          </p:nvPr>
        </p:nvSpPr>
        <p:spPr>
          <a:xfrm>
            <a:off x="573024" y="2306973"/>
            <a:ext cx="3626443" cy="3656989"/>
          </a:xfrm>
        </p:spPr>
        <p:txBody>
          <a:bodyPr/>
          <a:lstStyle/>
          <a:p>
            <a:pPr lvl="0"/>
            <a:r>
              <a:rPr lang="en-US" dirty="0"/>
              <a:t>Click to edit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hart Placeholder 8"/>
          <p:cNvSpPr>
            <a:spLocks noGrp="1"/>
          </p:cNvSpPr>
          <p:nvPr>
            <p:ph type="chart" sz="quarter" idx="11"/>
          </p:nvPr>
        </p:nvSpPr>
        <p:spPr>
          <a:xfrm>
            <a:off x="4470399" y="2306973"/>
            <a:ext cx="6652155" cy="3575050"/>
          </a:xfrm>
        </p:spPr>
        <p:txBody>
          <a:bodyPr/>
          <a:lstStyle/>
          <a:p>
            <a:r>
              <a:rPr lang="en-US"/>
              <a:t>Click icon to add chart</a:t>
            </a:r>
          </a:p>
        </p:txBody>
      </p:sp>
    </p:spTree>
    <p:extLst>
      <p:ext uri="{BB962C8B-B14F-4D97-AF65-F5344CB8AC3E}">
        <p14:creationId xmlns:p14="http://schemas.microsoft.com/office/powerpoint/2010/main" val="211987881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 Content 2- one column w/seal">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hasCustomPrompt="1"/>
          </p:nvPr>
        </p:nvSpPr>
        <p:spPr/>
        <p:txBody>
          <a:bodyPr/>
          <a:lstStyle/>
          <a:p>
            <a:r>
              <a:rPr lang="en-US" dirty="0"/>
              <a:t>Click to edit title copy</a:t>
            </a:r>
          </a:p>
        </p:txBody>
      </p:sp>
      <p:sp>
        <p:nvSpPr>
          <p:cNvPr id="4" name="Text Placeholder 2"/>
          <p:cNvSpPr>
            <a:spLocks noGrp="1"/>
          </p:cNvSpPr>
          <p:nvPr>
            <p:ph idx="1" hasCustomPrompt="1"/>
          </p:nvPr>
        </p:nvSpPr>
        <p:spPr>
          <a:xfrm>
            <a:off x="573024" y="2291969"/>
            <a:ext cx="10515600" cy="4351338"/>
          </a:xfrm>
          <a:prstGeom prst="rect">
            <a:avLst/>
          </a:prstGeom>
        </p:spPr>
        <p:txBody>
          <a:bodyPr vert="horz" lIns="91440" tIns="45720" rIns="91440" bIns="45720" rtlCol="0">
            <a:normAutofit/>
          </a:bodyPr>
          <a:lstStyle/>
          <a:p>
            <a:pPr lvl="0"/>
            <a:r>
              <a:rPr lang="en-US" dirty="0"/>
              <a:t>Click to edit text. </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0401685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 Content 2- two column w/seal">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itle 1"/>
          <p:cNvSpPr>
            <a:spLocks noGrp="1"/>
          </p:cNvSpPr>
          <p:nvPr>
            <p:ph type="title" hasCustomPrompt="1"/>
          </p:nvPr>
        </p:nvSpPr>
        <p:spPr>
          <a:xfrm>
            <a:off x="573024" y="831469"/>
            <a:ext cx="10515600" cy="1325563"/>
          </a:xfrm>
        </p:spPr>
        <p:txBody>
          <a:bodyPr/>
          <a:lstStyle/>
          <a:p>
            <a:r>
              <a:rPr lang="en-US" dirty="0"/>
              <a:t>Click to edit title copy</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Title 1"/>
          <p:cNvSpPr txBox="1">
            <a:spLocks/>
          </p:cNvSpPr>
          <p:nvPr userDrawn="1"/>
        </p:nvSpPr>
        <p:spPr>
          <a:xfrm>
            <a:off x="573024" y="831469"/>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300" kern="1200" baseline="0">
                <a:solidFill>
                  <a:srgbClr val="007155"/>
                </a:solidFill>
                <a:latin typeface="Playfair Display Bold" charset="0"/>
                <a:ea typeface="+mj-ea"/>
                <a:cs typeface="+mj-cs"/>
              </a:defRPr>
            </a:lvl1pPr>
          </a:lstStyle>
          <a:p>
            <a:r>
              <a:rPr lang="en-US"/>
              <a:t>Click to edit Master title style</a:t>
            </a:r>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0" name="Title 1"/>
          <p:cNvSpPr txBox="1">
            <a:spLocks/>
          </p:cNvSpPr>
          <p:nvPr userDrawn="1"/>
        </p:nvSpPr>
        <p:spPr>
          <a:xfrm>
            <a:off x="573024" y="831469"/>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300" kern="1200" baseline="0">
                <a:solidFill>
                  <a:srgbClr val="007155"/>
                </a:solidFill>
                <a:latin typeface="Playfair Display Bold" charset="0"/>
                <a:ea typeface="+mj-ea"/>
                <a:cs typeface="+mj-cs"/>
              </a:defRPr>
            </a:lvl1pPr>
          </a:lstStyle>
          <a:p>
            <a:r>
              <a:rPr lang="en-US" dirty="0"/>
              <a:t>Click to edit title copy</a:t>
            </a:r>
          </a:p>
        </p:txBody>
      </p:sp>
      <p:sp>
        <p:nvSpPr>
          <p:cNvPr id="13" name="Text Placeholder 12"/>
          <p:cNvSpPr>
            <a:spLocks noGrp="1"/>
          </p:cNvSpPr>
          <p:nvPr>
            <p:ph type="body" sz="quarter" idx="10" hasCustomPrompt="1"/>
          </p:nvPr>
        </p:nvSpPr>
        <p:spPr>
          <a:xfrm>
            <a:off x="573024" y="2277729"/>
            <a:ext cx="4980321" cy="3810250"/>
          </a:xfrm>
        </p:spPr>
        <p:txBody>
          <a:bodyPr/>
          <a:lstStyle/>
          <a:p>
            <a:pPr lvl="0"/>
            <a:r>
              <a:rPr lang="en-US" dirty="0"/>
              <a:t>Click to edit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ext Placeholder 12"/>
          <p:cNvSpPr>
            <a:spLocks noGrp="1"/>
          </p:cNvSpPr>
          <p:nvPr>
            <p:ph type="body" sz="quarter" idx="11" hasCustomPrompt="1"/>
          </p:nvPr>
        </p:nvSpPr>
        <p:spPr>
          <a:xfrm>
            <a:off x="6126369" y="2277729"/>
            <a:ext cx="4980321" cy="3521492"/>
          </a:xfrm>
        </p:spPr>
        <p:txBody>
          <a:bodyPr/>
          <a:lstStyle/>
          <a:p>
            <a:pPr lvl="0"/>
            <a:r>
              <a:rPr lang="en-US" dirty="0"/>
              <a:t>Click to edit text. </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986310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 Content 2- one column w/chart+seal">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hasCustomPrompt="1"/>
          </p:nvPr>
        </p:nvSpPr>
        <p:spPr/>
        <p:txBody>
          <a:bodyPr/>
          <a:lstStyle/>
          <a:p>
            <a:r>
              <a:rPr lang="en-US" dirty="0"/>
              <a:t>Click to edit title copy</a:t>
            </a:r>
          </a:p>
        </p:txBody>
      </p:sp>
      <p:sp>
        <p:nvSpPr>
          <p:cNvPr id="3" name="Content Placeholder 6"/>
          <p:cNvSpPr>
            <a:spLocks noGrp="1"/>
          </p:cNvSpPr>
          <p:nvPr>
            <p:ph sz="quarter" idx="10" hasCustomPrompt="1"/>
          </p:nvPr>
        </p:nvSpPr>
        <p:spPr>
          <a:xfrm>
            <a:off x="573024" y="2306973"/>
            <a:ext cx="3626443" cy="3656989"/>
          </a:xfrm>
        </p:spPr>
        <p:txBody>
          <a:bodyPr/>
          <a:lstStyle/>
          <a:p>
            <a:pPr lvl="0"/>
            <a:r>
              <a:rPr lang="en-US" dirty="0"/>
              <a:t>Click to edit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hart Placeholder 8"/>
          <p:cNvSpPr>
            <a:spLocks noGrp="1"/>
          </p:cNvSpPr>
          <p:nvPr>
            <p:ph type="chart" sz="quarter" idx="11"/>
          </p:nvPr>
        </p:nvSpPr>
        <p:spPr>
          <a:xfrm>
            <a:off x="4470399" y="2306973"/>
            <a:ext cx="6652155" cy="3575050"/>
          </a:xfrm>
        </p:spPr>
        <p:txBody>
          <a:bodyPr/>
          <a:lstStyle/>
          <a:p>
            <a:r>
              <a:rPr lang="en-US"/>
              <a:t>Click icon to add chart</a:t>
            </a:r>
          </a:p>
        </p:txBody>
      </p:sp>
    </p:spTree>
    <p:extLst>
      <p:ext uri="{BB962C8B-B14F-4D97-AF65-F5344CB8AC3E}">
        <p14:creationId xmlns:p14="http://schemas.microsoft.com/office/powerpoint/2010/main" val="1755301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096000" y="0"/>
            <a:ext cx="6096000" cy="6858000"/>
          </a:xfrm>
          <a:prstGeom prst="rect">
            <a:avLst/>
          </a:prstGeom>
        </p:spPr>
      </p:pic>
      <p:sp>
        <p:nvSpPr>
          <p:cNvPr id="4" name="Rectangle 3"/>
          <p:cNvSpPr/>
          <p:nvPr userDrawn="1"/>
        </p:nvSpPr>
        <p:spPr>
          <a:xfrm>
            <a:off x="0" y="0"/>
            <a:ext cx="6096000" cy="6858000"/>
          </a:xfrm>
          <a:prstGeom prst="rect">
            <a:avLst/>
          </a:prstGeom>
          <a:solidFill>
            <a:srgbClr val="00715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userDrawn="1"/>
        </p:nvSpPr>
        <p:spPr>
          <a:xfrm>
            <a:off x="557561" y="1629631"/>
            <a:ext cx="5363737" cy="2246769"/>
          </a:xfrm>
          <a:prstGeom prst="rect">
            <a:avLst/>
          </a:prstGeom>
          <a:noFill/>
        </p:spPr>
        <p:txBody>
          <a:bodyPr wrap="square" rtlCol="0">
            <a:spAutoFit/>
          </a:bodyPr>
          <a:lstStyle/>
          <a:p>
            <a:r>
              <a:rPr lang="en-US" sz="7000" b="1" i="0" dirty="0">
                <a:solidFill>
                  <a:schemeClr val="bg1"/>
                </a:solidFill>
                <a:latin typeface="Times New Roman" charset="0"/>
              </a:rPr>
              <a:t>University </a:t>
            </a:r>
            <a:br>
              <a:rPr lang="en-US" sz="7000" b="1" i="0" dirty="0">
                <a:solidFill>
                  <a:schemeClr val="bg1"/>
                </a:solidFill>
                <a:latin typeface="Times New Roman" charset="0"/>
              </a:rPr>
            </a:br>
            <a:r>
              <a:rPr lang="en-US" sz="7000" b="1" i="0" baseline="0" dirty="0">
                <a:solidFill>
                  <a:schemeClr val="bg1"/>
                </a:solidFill>
                <a:latin typeface="Times New Roman" charset="0"/>
              </a:rPr>
              <a:t>of Vermont</a:t>
            </a:r>
            <a:endParaRPr lang="en-US" sz="7000" b="1" i="0" dirty="0">
              <a:solidFill>
                <a:schemeClr val="bg1"/>
              </a:solidFill>
              <a:latin typeface="Times New Roman" charset="0"/>
            </a:endParaRPr>
          </a:p>
        </p:txBody>
      </p:sp>
      <p:sp>
        <p:nvSpPr>
          <p:cNvPr id="6" name="TextBox 5"/>
          <p:cNvSpPr txBox="1"/>
          <p:nvPr userDrawn="1"/>
        </p:nvSpPr>
        <p:spPr>
          <a:xfrm>
            <a:off x="557561" y="4605453"/>
            <a:ext cx="3267307" cy="400110"/>
          </a:xfrm>
          <a:prstGeom prst="rect">
            <a:avLst/>
          </a:prstGeom>
          <a:noFill/>
        </p:spPr>
        <p:txBody>
          <a:bodyPr wrap="square" rtlCol="0">
            <a:spAutoFit/>
          </a:bodyPr>
          <a:lstStyle/>
          <a:p>
            <a:r>
              <a:rPr lang="en-US" sz="2000" b="1" i="0" baseline="0" dirty="0">
                <a:solidFill>
                  <a:schemeClr val="bg1"/>
                </a:solidFill>
                <a:latin typeface="Century Gothic" charset="0"/>
              </a:rPr>
              <a:t>Since 1791</a:t>
            </a:r>
          </a:p>
        </p:txBody>
      </p:sp>
      <p:sp>
        <p:nvSpPr>
          <p:cNvPr id="7" name="Rectangle 6"/>
          <p:cNvSpPr/>
          <p:nvPr userDrawn="1"/>
        </p:nvSpPr>
        <p:spPr>
          <a:xfrm>
            <a:off x="635618" y="4137103"/>
            <a:ext cx="646771" cy="198609"/>
          </a:xfrm>
          <a:prstGeom prst="rect">
            <a:avLst/>
          </a:prstGeom>
          <a:solidFill>
            <a:srgbClr val="B2D23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0221295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 Content 3- one column ">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hasCustomPrompt="1"/>
          </p:nvPr>
        </p:nvSpPr>
        <p:spPr/>
        <p:txBody>
          <a:bodyPr/>
          <a:lstStyle/>
          <a:p>
            <a:r>
              <a:rPr lang="en-US" dirty="0"/>
              <a:t>Click to edit title copy</a:t>
            </a:r>
          </a:p>
        </p:txBody>
      </p:sp>
      <p:sp>
        <p:nvSpPr>
          <p:cNvPr id="9" name="Content Placeholder 8"/>
          <p:cNvSpPr>
            <a:spLocks noGrp="1"/>
          </p:cNvSpPr>
          <p:nvPr>
            <p:ph sz="quarter" idx="10" hasCustomPrompt="1"/>
          </p:nvPr>
        </p:nvSpPr>
        <p:spPr>
          <a:xfrm>
            <a:off x="573024" y="2333625"/>
            <a:ext cx="10515600" cy="2912143"/>
          </a:xfrm>
        </p:spPr>
        <p:txBody>
          <a:bodyPr/>
          <a:lstStyle/>
          <a:p>
            <a:pPr lvl="0"/>
            <a:r>
              <a:rPr lang="en-US" dirty="0"/>
              <a:t>Click to edit text. </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3499154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Title + Content 3- two colum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itle 1"/>
          <p:cNvSpPr txBox="1">
            <a:spLocks/>
          </p:cNvSpPr>
          <p:nvPr userDrawn="1"/>
        </p:nvSpPr>
        <p:spPr>
          <a:xfrm>
            <a:off x="573024" y="831469"/>
            <a:ext cx="1008171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300" kern="1200" baseline="0">
                <a:solidFill>
                  <a:srgbClr val="007155"/>
                </a:solidFill>
                <a:latin typeface="Playfair Display Bold" charset="0"/>
                <a:ea typeface="+mj-ea"/>
                <a:cs typeface="+mj-cs"/>
              </a:defRPr>
            </a:lvl1pPr>
          </a:lstStyle>
          <a:p>
            <a:r>
              <a:rPr lang="en-US" dirty="0"/>
              <a:t>Click to edit title copy</a:t>
            </a:r>
          </a:p>
        </p:txBody>
      </p:sp>
      <p:sp>
        <p:nvSpPr>
          <p:cNvPr id="5" name="Content Placeholder 8"/>
          <p:cNvSpPr>
            <a:spLocks noGrp="1"/>
          </p:cNvSpPr>
          <p:nvPr>
            <p:ph sz="quarter" idx="10" hasCustomPrompt="1"/>
          </p:nvPr>
        </p:nvSpPr>
        <p:spPr>
          <a:xfrm>
            <a:off x="5674413" y="2277729"/>
            <a:ext cx="4980321" cy="3810250"/>
          </a:xfrm>
        </p:spPr>
        <p:txBody>
          <a:bodyPr/>
          <a:lstStyle/>
          <a:p>
            <a:pPr lvl="0"/>
            <a:r>
              <a:rPr lang="en-US" dirty="0"/>
              <a:t>Click to edit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12"/>
          <p:cNvSpPr>
            <a:spLocks noGrp="1"/>
          </p:cNvSpPr>
          <p:nvPr>
            <p:ph type="body" sz="quarter" idx="12" hasCustomPrompt="1"/>
          </p:nvPr>
        </p:nvSpPr>
        <p:spPr>
          <a:xfrm>
            <a:off x="573024" y="2277729"/>
            <a:ext cx="4980321" cy="3810250"/>
          </a:xfrm>
        </p:spPr>
        <p:txBody>
          <a:bodyPr/>
          <a:lstStyle/>
          <a:p>
            <a:pPr lvl="0"/>
            <a:r>
              <a:rPr lang="en-US" dirty="0"/>
              <a:t>Click to edit text. </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8510862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 Content 3- one column w/char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hasCustomPrompt="1"/>
          </p:nvPr>
        </p:nvSpPr>
        <p:spPr/>
        <p:txBody>
          <a:bodyPr/>
          <a:lstStyle/>
          <a:p>
            <a:r>
              <a:rPr lang="en-US" dirty="0"/>
              <a:t>Click to edit title copy</a:t>
            </a:r>
          </a:p>
        </p:txBody>
      </p:sp>
      <p:sp>
        <p:nvSpPr>
          <p:cNvPr id="4" name="Content Placeholder 6"/>
          <p:cNvSpPr>
            <a:spLocks noGrp="1"/>
          </p:cNvSpPr>
          <p:nvPr>
            <p:ph sz="quarter" idx="10" hasCustomPrompt="1"/>
          </p:nvPr>
        </p:nvSpPr>
        <p:spPr>
          <a:xfrm>
            <a:off x="573024" y="2306973"/>
            <a:ext cx="3626443" cy="3656989"/>
          </a:xfrm>
        </p:spPr>
        <p:txBody>
          <a:bodyPr/>
          <a:lstStyle/>
          <a:p>
            <a:pPr lvl="0"/>
            <a:r>
              <a:rPr lang="en-US" dirty="0"/>
              <a:t>Click to edit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hart Placeholder 8"/>
          <p:cNvSpPr>
            <a:spLocks noGrp="1"/>
          </p:cNvSpPr>
          <p:nvPr>
            <p:ph type="chart" sz="quarter" idx="11"/>
          </p:nvPr>
        </p:nvSpPr>
        <p:spPr>
          <a:xfrm>
            <a:off x="4470399" y="2306973"/>
            <a:ext cx="6652155" cy="3575050"/>
          </a:xfrm>
        </p:spPr>
        <p:txBody>
          <a:bodyPr/>
          <a:lstStyle/>
          <a:p>
            <a:r>
              <a:rPr lang="en-US"/>
              <a:t>Click icon to add chart</a:t>
            </a:r>
          </a:p>
        </p:txBody>
      </p:sp>
    </p:spTree>
    <p:extLst>
      <p:ext uri="{BB962C8B-B14F-4D97-AF65-F5344CB8AC3E}">
        <p14:creationId xmlns:p14="http://schemas.microsoft.com/office/powerpoint/2010/main" val="203483752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Title 1"/>
          <p:cNvSpPr>
            <a:spLocks noGrp="1"/>
          </p:cNvSpPr>
          <p:nvPr>
            <p:ph type="title" hasCustomPrompt="1"/>
          </p:nvPr>
        </p:nvSpPr>
        <p:spPr>
          <a:xfrm>
            <a:off x="573023" y="831469"/>
            <a:ext cx="10952931" cy="1325563"/>
          </a:xfrm>
        </p:spPr>
        <p:txBody>
          <a:bodyPr/>
          <a:lstStyle/>
          <a:p>
            <a:r>
              <a:rPr lang="en-US" dirty="0"/>
              <a:t>Click to edit title copy</a:t>
            </a:r>
          </a:p>
        </p:txBody>
      </p:sp>
      <p:sp>
        <p:nvSpPr>
          <p:cNvPr id="6" name="Content Placeholder 6"/>
          <p:cNvSpPr>
            <a:spLocks noGrp="1"/>
          </p:cNvSpPr>
          <p:nvPr>
            <p:ph sz="quarter" idx="10" hasCustomPrompt="1"/>
          </p:nvPr>
        </p:nvSpPr>
        <p:spPr>
          <a:xfrm>
            <a:off x="573024" y="2306973"/>
            <a:ext cx="3626443" cy="3656989"/>
          </a:xfrm>
        </p:spPr>
        <p:txBody>
          <a:bodyPr/>
          <a:lstStyle/>
          <a:p>
            <a:pPr lvl="0"/>
            <a:r>
              <a:rPr lang="en-US" dirty="0"/>
              <a:t>Click to edit text. </a:t>
            </a:r>
          </a:p>
          <a:p>
            <a:pPr lvl="1"/>
            <a:r>
              <a:rPr lang="en-US" dirty="0"/>
              <a:t>Second level</a:t>
            </a:r>
          </a:p>
          <a:p>
            <a:pPr lvl="2"/>
            <a:r>
              <a:rPr lang="en-US" dirty="0"/>
              <a:t>Third level</a:t>
            </a:r>
          </a:p>
          <a:p>
            <a:pPr lvl="3"/>
            <a:r>
              <a:rPr lang="en-US" dirty="0"/>
              <a:t>Fourth level</a:t>
            </a:r>
          </a:p>
          <a:p>
            <a:pPr lvl="4"/>
            <a:r>
              <a:rPr lang="en-US" dirty="0"/>
              <a:t>Fifth level</a:t>
            </a:r>
          </a:p>
        </p:txBody>
      </p:sp>
      <p:graphicFrame>
        <p:nvGraphicFramePr>
          <p:cNvPr id="3" name="Table 2"/>
          <p:cNvGraphicFramePr>
            <a:graphicFrameLocks noGrp="1"/>
          </p:cNvGraphicFramePr>
          <p:nvPr userDrawn="1">
            <p:extLst>
              <p:ext uri="{D42A27DB-BD31-4B8C-83A1-F6EECF244321}">
                <p14:modId xmlns:p14="http://schemas.microsoft.com/office/powerpoint/2010/main" val="1068187730"/>
              </p:ext>
            </p:extLst>
          </p:nvPr>
        </p:nvGraphicFramePr>
        <p:xfrm>
          <a:off x="4384905" y="2298079"/>
          <a:ext cx="7141050" cy="3665885"/>
        </p:xfrm>
        <a:graphic>
          <a:graphicData uri="http://schemas.openxmlformats.org/drawingml/2006/table">
            <a:tbl>
              <a:tblPr firstRow="1" bandRow="1">
                <a:tableStyleId>{5940675A-B579-460E-94D1-54222C63F5DA}</a:tableStyleId>
              </a:tblPr>
              <a:tblGrid>
                <a:gridCol w="2380350">
                  <a:extLst>
                    <a:ext uri="{9D8B030D-6E8A-4147-A177-3AD203B41FA5}">
                      <a16:colId xmlns:a16="http://schemas.microsoft.com/office/drawing/2014/main" val="20000"/>
                    </a:ext>
                  </a:extLst>
                </a:gridCol>
                <a:gridCol w="2380350">
                  <a:extLst>
                    <a:ext uri="{9D8B030D-6E8A-4147-A177-3AD203B41FA5}">
                      <a16:colId xmlns:a16="http://schemas.microsoft.com/office/drawing/2014/main" val="20001"/>
                    </a:ext>
                  </a:extLst>
                </a:gridCol>
                <a:gridCol w="2380350">
                  <a:extLst>
                    <a:ext uri="{9D8B030D-6E8A-4147-A177-3AD203B41FA5}">
                      <a16:colId xmlns:a16="http://schemas.microsoft.com/office/drawing/2014/main" val="20002"/>
                    </a:ext>
                  </a:extLst>
                </a:gridCol>
              </a:tblGrid>
              <a:tr h="733177">
                <a:tc>
                  <a:txBody>
                    <a:bodyPr/>
                    <a:lstStyle/>
                    <a:p>
                      <a:endParaRPr lang="en-US" sz="1400" dirty="0"/>
                    </a:p>
                  </a:txBody>
                  <a:tcPr marL="73587" marR="73587" marT="36794" marB="36794"/>
                </a:tc>
                <a:tc>
                  <a:txBody>
                    <a:bodyPr/>
                    <a:lstStyle/>
                    <a:p>
                      <a:endParaRPr lang="en-US" sz="1400" dirty="0">
                        <a:solidFill>
                          <a:schemeClr val="bg2">
                            <a:lumMod val="25000"/>
                          </a:schemeClr>
                        </a:solidFill>
                      </a:endParaRPr>
                    </a:p>
                  </a:txBody>
                  <a:tcPr marL="73587" marR="73587" marT="36794" marB="36794"/>
                </a:tc>
                <a:tc>
                  <a:txBody>
                    <a:bodyPr/>
                    <a:lstStyle/>
                    <a:p>
                      <a:endParaRPr lang="en-US" sz="1400" dirty="0"/>
                    </a:p>
                  </a:txBody>
                  <a:tcPr marL="73587" marR="73587" marT="36794" marB="36794"/>
                </a:tc>
                <a:extLst>
                  <a:ext uri="{0D108BD9-81ED-4DB2-BD59-A6C34878D82A}">
                    <a16:rowId xmlns:a16="http://schemas.microsoft.com/office/drawing/2014/main" val="10000"/>
                  </a:ext>
                </a:extLst>
              </a:tr>
              <a:tr h="733177">
                <a:tc>
                  <a:txBody>
                    <a:bodyPr/>
                    <a:lstStyle/>
                    <a:p>
                      <a:endParaRPr lang="en-US" sz="1400" dirty="0"/>
                    </a:p>
                  </a:txBody>
                  <a:tcPr marL="73587" marR="73587" marT="36794" marB="36794"/>
                </a:tc>
                <a:tc>
                  <a:txBody>
                    <a:bodyPr/>
                    <a:lstStyle/>
                    <a:p>
                      <a:endParaRPr lang="en-US" sz="1400"/>
                    </a:p>
                  </a:txBody>
                  <a:tcPr marL="73587" marR="73587" marT="36794" marB="36794"/>
                </a:tc>
                <a:tc>
                  <a:txBody>
                    <a:bodyPr/>
                    <a:lstStyle/>
                    <a:p>
                      <a:endParaRPr lang="en-US" sz="1400" dirty="0"/>
                    </a:p>
                  </a:txBody>
                  <a:tcPr marL="73587" marR="73587" marT="36794" marB="36794"/>
                </a:tc>
                <a:extLst>
                  <a:ext uri="{0D108BD9-81ED-4DB2-BD59-A6C34878D82A}">
                    <a16:rowId xmlns:a16="http://schemas.microsoft.com/office/drawing/2014/main" val="10001"/>
                  </a:ext>
                </a:extLst>
              </a:tr>
              <a:tr h="733177">
                <a:tc>
                  <a:txBody>
                    <a:bodyPr/>
                    <a:lstStyle/>
                    <a:p>
                      <a:endParaRPr lang="en-US" sz="1400"/>
                    </a:p>
                  </a:txBody>
                  <a:tcPr marL="73587" marR="73587" marT="36794" marB="36794"/>
                </a:tc>
                <a:tc>
                  <a:txBody>
                    <a:bodyPr/>
                    <a:lstStyle/>
                    <a:p>
                      <a:endParaRPr lang="en-US" sz="1400"/>
                    </a:p>
                  </a:txBody>
                  <a:tcPr marL="73587" marR="73587" marT="36794" marB="36794"/>
                </a:tc>
                <a:tc>
                  <a:txBody>
                    <a:bodyPr/>
                    <a:lstStyle/>
                    <a:p>
                      <a:endParaRPr lang="en-US" sz="1400" dirty="0"/>
                    </a:p>
                  </a:txBody>
                  <a:tcPr marL="73587" marR="73587" marT="36794" marB="36794"/>
                </a:tc>
                <a:extLst>
                  <a:ext uri="{0D108BD9-81ED-4DB2-BD59-A6C34878D82A}">
                    <a16:rowId xmlns:a16="http://schemas.microsoft.com/office/drawing/2014/main" val="10002"/>
                  </a:ext>
                </a:extLst>
              </a:tr>
              <a:tr h="733177">
                <a:tc>
                  <a:txBody>
                    <a:bodyPr/>
                    <a:lstStyle/>
                    <a:p>
                      <a:endParaRPr lang="en-US" sz="1400"/>
                    </a:p>
                  </a:txBody>
                  <a:tcPr marL="73587" marR="73587" marT="36794" marB="36794"/>
                </a:tc>
                <a:tc>
                  <a:txBody>
                    <a:bodyPr/>
                    <a:lstStyle/>
                    <a:p>
                      <a:endParaRPr lang="en-US" sz="1400"/>
                    </a:p>
                  </a:txBody>
                  <a:tcPr marL="73587" marR="73587" marT="36794" marB="36794"/>
                </a:tc>
                <a:tc>
                  <a:txBody>
                    <a:bodyPr/>
                    <a:lstStyle/>
                    <a:p>
                      <a:endParaRPr lang="en-US" sz="1400"/>
                    </a:p>
                  </a:txBody>
                  <a:tcPr marL="73587" marR="73587" marT="36794" marB="36794"/>
                </a:tc>
                <a:extLst>
                  <a:ext uri="{0D108BD9-81ED-4DB2-BD59-A6C34878D82A}">
                    <a16:rowId xmlns:a16="http://schemas.microsoft.com/office/drawing/2014/main" val="10003"/>
                  </a:ext>
                </a:extLst>
              </a:tr>
              <a:tr h="733177">
                <a:tc>
                  <a:txBody>
                    <a:bodyPr/>
                    <a:lstStyle/>
                    <a:p>
                      <a:endParaRPr lang="en-US" sz="1400"/>
                    </a:p>
                  </a:txBody>
                  <a:tcPr marL="73587" marR="73587" marT="36794" marB="36794"/>
                </a:tc>
                <a:tc>
                  <a:txBody>
                    <a:bodyPr/>
                    <a:lstStyle/>
                    <a:p>
                      <a:endParaRPr lang="en-US" sz="1400" dirty="0"/>
                    </a:p>
                  </a:txBody>
                  <a:tcPr marL="73587" marR="73587" marT="36794" marB="36794"/>
                </a:tc>
                <a:tc>
                  <a:txBody>
                    <a:bodyPr/>
                    <a:lstStyle/>
                    <a:p>
                      <a:endParaRPr lang="en-US" sz="1400" dirty="0"/>
                    </a:p>
                  </a:txBody>
                  <a:tcPr marL="73587" marR="73587" marT="36794" marB="36794"/>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888779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9_Custom Layout">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itle 1"/>
          <p:cNvSpPr>
            <a:spLocks noGrp="1"/>
          </p:cNvSpPr>
          <p:nvPr>
            <p:ph type="title"/>
          </p:nvPr>
        </p:nvSpPr>
        <p:spPr>
          <a:xfrm rot="5400000">
            <a:off x="-883243" y="2197429"/>
            <a:ext cx="3784487" cy="1189242"/>
          </a:xfrm>
        </p:spPr>
        <p:txBody>
          <a:bodyPr/>
          <a:lstStyle/>
          <a:p>
            <a:r>
              <a:rPr lang="en-US"/>
              <a:t>Click to edit Master title style</a:t>
            </a:r>
            <a:endParaRPr lang="en-US" dirty="0"/>
          </a:p>
        </p:txBody>
      </p:sp>
      <p:sp>
        <p:nvSpPr>
          <p:cNvPr id="5" name="Picture Placeholder 3"/>
          <p:cNvSpPr>
            <a:spLocks noGrp="1"/>
          </p:cNvSpPr>
          <p:nvPr>
            <p:ph type="pic" sz="quarter" idx="11"/>
          </p:nvPr>
        </p:nvSpPr>
        <p:spPr>
          <a:xfrm>
            <a:off x="1828800" y="3482623"/>
            <a:ext cx="3611140" cy="2466622"/>
          </a:xfrm>
        </p:spPr>
        <p:txBody>
          <a:bodyPr/>
          <a:lstStyle/>
          <a:p>
            <a:r>
              <a:rPr lang="en-US"/>
              <a:t>Click icon to add picture</a:t>
            </a:r>
          </a:p>
        </p:txBody>
      </p:sp>
      <p:sp>
        <p:nvSpPr>
          <p:cNvPr id="6" name="Picture Placeholder 3"/>
          <p:cNvSpPr>
            <a:spLocks noGrp="1"/>
          </p:cNvSpPr>
          <p:nvPr>
            <p:ph type="pic" sz="quarter" idx="12"/>
          </p:nvPr>
        </p:nvSpPr>
        <p:spPr>
          <a:xfrm>
            <a:off x="1828800" y="899806"/>
            <a:ext cx="3611140" cy="2466622"/>
          </a:xfrm>
        </p:spPr>
        <p:txBody>
          <a:bodyPr/>
          <a:lstStyle/>
          <a:p>
            <a:r>
              <a:rPr lang="en-US"/>
              <a:t>Click icon to add picture</a:t>
            </a:r>
          </a:p>
        </p:txBody>
      </p:sp>
      <p:sp>
        <p:nvSpPr>
          <p:cNvPr id="7" name="TextBox 6"/>
          <p:cNvSpPr txBox="1"/>
          <p:nvPr userDrawn="1"/>
        </p:nvSpPr>
        <p:spPr>
          <a:xfrm>
            <a:off x="414379" y="6334825"/>
            <a:ext cx="5926667" cy="323165"/>
          </a:xfrm>
          <a:prstGeom prst="rect">
            <a:avLst/>
          </a:prstGeom>
          <a:noFill/>
        </p:spPr>
        <p:txBody>
          <a:bodyPr wrap="square" rtlCol="0">
            <a:spAutoFit/>
          </a:bodyPr>
          <a:lstStyle/>
          <a:p>
            <a:r>
              <a:rPr lang="en-US" sz="1500" dirty="0">
                <a:solidFill>
                  <a:schemeClr val="bg1"/>
                </a:solidFill>
                <a:latin typeface="Century Gothic" charset="0"/>
              </a:rPr>
              <a:t>Click</a:t>
            </a:r>
            <a:r>
              <a:rPr lang="en-US" sz="1500" baseline="0" dirty="0">
                <a:solidFill>
                  <a:schemeClr val="bg1"/>
                </a:solidFill>
                <a:latin typeface="Century Gothic" charset="0"/>
              </a:rPr>
              <a:t> to edit text.</a:t>
            </a:r>
            <a:endParaRPr lang="en-US" sz="1500" dirty="0">
              <a:solidFill>
                <a:schemeClr val="bg1"/>
              </a:solidFill>
              <a:latin typeface="Century Gothic" charset="0"/>
            </a:endParaRPr>
          </a:p>
        </p:txBody>
      </p:sp>
      <p:sp>
        <p:nvSpPr>
          <p:cNvPr id="9" name="Text Placeholder 2"/>
          <p:cNvSpPr>
            <a:spLocks noGrp="1"/>
          </p:cNvSpPr>
          <p:nvPr>
            <p:ph idx="1"/>
          </p:nvPr>
        </p:nvSpPr>
        <p:spPr>
          <a:xfrm>
            <a:off x="5665118" y="899805"/>
            <a:ext cx="5842072" cy="504943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1591652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 Content 3- one column w/logo">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hasCustomPrompt="1"/>
          </p:nvPr>
        </p:nvSpPr>
        <p:spPr/>
        <p:txBody>
          <a:bodyPr/>
          <a:lstStyle/>
          <a:p>
            <a:r>
              <a:rPr lang="en-US" dirty="0"/>
              <a:t>Click Click to edit title copyedit Master title style</a:t>
            </a:r>
          </a:p>
        </p:txBody>
      </p:sp>
      <p:sp>
        <p:nvSpPr>
          <p:cNvPr id="5" name="Text Placeholder 2"/>
          <p:cNvSpPr>
            <a:spLocks noGrp="1"/>
          </p:cNvSpPr>
          <p:nvPr>
            <p:ph idx="1" hasCustomPrompt="1"/>
          </p:nvPr>
        </p:nvSpPr>
        <p:spPr>
          <a:xfrm>
            <a:off x="573024" y="2291969"/>
            <a:ext cx="10515600" cy="3699757"/>
          </a:xfrm>
          <a:prstGeom prst="rect">
            <a:avLst/>
          </a:prstGeom>
        </p:spPr>
        <p:txBody>
          <a:bodyPr vert="horz" lIns="91440" tIns="45720" rIns="91440" bIns="45720" rtlCol="0">
            <a:normAutofit/>
          </a:bodyPr>
          <a:lstStyle/>
          <a:p>
            <a:pPr lvl="0"/>
            <a:r>
              <a:rPr lang="en-US" dirty="0"/>
              <a:t>Click to edit text. </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4647481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 Content 3- two column w/logo">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hasCustomPrompt="1"/>
          </p:nvPr>
        </p:nvSpPr>
        <p:spPr/>
        <p:txBody>
          <a:bodyPr/>
          <a:lstStyle/>
          <a:p>
            <a:r>
              <a:rPr lang="en-US" dirty="0"/>
              <a:t>Click to edit title copy</a:t>
            </a:r>
          </a:p>
        </p:txBody>
      </p:sp>
      <p:sp>
        <p:nvSpPr>
          <p:cNvPr id="4" name="Text Placeholder 2"/>
          <p:cNvSpPr>
            <a:spLocks noGrp="1"/>
          </p:cNvSpPr>
          <p:nvPr>
            <p:ph idx="1" hasCustomPrompt="1"/>
          </p:nvPr>
        </p:nvSpPr>
        <p:spPr>
          <a:xfrm>
            <a:off x="573024" y="2291969"/>
            <a:ext cx="4980321" cy="3796010"/>
          </a:xfrm>
          <a:prstGeom prst="rect">
            <a:avLst/>
          </a:prstGeom>
        </p:spPr>
        <p:txBody>
          <a:bodyPr vert="horz" lIns="91440" tIns="45720" rIns="91440" bIns="45720" rtlCol="0">
            <a:normAutofit/>
          </a:bodyPr>
          <a:lstStyle/>
          <a:p>
            <a:pPr lvl="0"/>
            <a:r>
              <a:rPr lang="en-US" dirty="0"/>
              <a:t>Click to edit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12"/>
          <p:cNvSpPr>
            <a:spLocks noGrp="1"/>
          </p:cNvSpPr>
          <p:nvPr>
            <p:ph type="body" sz="quarter" idx="12" hasCustomPrompt="1"/>
          </p:nvPr>
        </p:nvSpPr>
        <p:spPr>
          <a:xfrm>
            <a:off x="6083487" y="2277729"/>
            <a:ext cx="4980321" cy="3810250"/>
          </a:xfrm>
        </p:spPr>
        <p:txBody>
          <a:bodyPr/>
          <a:lstStyle/>
          <a:p>
            <a:pPr lvl="0"/>
            <a:r>
              <a:rPr lang="en-US" dirty="0"/>
              <a:t>Click to edit text. </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9579573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 Content 3- one column w/logo&#10;Title + Content 3- one column w/logo&#10;Title + Content 3- two column w/chart+logo">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hasCustomPrompt="1"/>
          </p:nvPr>
        </p:nvSpPr>
        <p:spPr/>
        <p:txBody>
          <a:bodyPr/>
          <a:lstStyle/>
          <a:p>
            <a:r>
              <a:rPr lang="en-US" dirty="0"/>
              <a:t>Click to edit title copy</a:t>
            </a:r>
          </a:p>
        </p:txBody>
      </p:sp>
      <p:sp>
        <p:nvSpPr>
          <p:cNvPr id="4" name="Text Placeholder 2"/>
          <p:cNvSpPr>
            <a:spLocks noGrp="1"/>
          </p:cNvSpPr>
          <p:nvPr>
            <p:ph idx="1" hasCustomPrompt="1"/>
          </p:nvPr>
        </p:nvSpPr>
        <p:spPr>
          <a:xfrm>
            <a:off x="573024" y="2291969"/>
            <a:ext cx="3686155" cy="3590054"/>
          </a:xfrm>
          <a:prstGeom prst="rect">
            <a:avLst/>
          </a:prstGeom>
        </p:spPr>
        <p:txBody>
          <a:bodyPr vert="horz" lIns="91440" tIns="45720" rIns="91440" bIns="45720" rtlCol="0">
            <a:normAutofit/>
          </a:bodyPr>
          <a:lstStyle/>
          <a:p>
            <a:pPr lvl="0"/>
            <a:r>
              <a:rPr lang="en-US" dirty="0"/>
              <a:t>Click to edit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hart Placeholder 8"/>
          <p:cNvSpPr>
            <a:spLocks noGrp="1"/>
          </p:cNvSpPr>
          <p:nvPr>
            <p:ph type="chart" sz="quarter" idx="11"/>
          </p:nvPr>
        </p:nvSpPr>
        <p:spPr>
          <a:xfrm>
            <a:off x="4470399" y="2306973"/>
            <a:ext cx="6652155" cy="3575050"/>
          </a:xfrm>
        </p:spPr>
        <p:txBody>
          <a:bodyPr/>
          <a:lstStyle/>
          <a:p>
            <a:r>
              <a:rPr lang="en-US"/>
              <a:t>Click icon to add chart</a:t>
            </a:r>
          </a:p>
        </p:txBody>
      </p:sp>
    </p:spTree>
    <p:extLst>
      <p:ext uri="{BB962C8B-B14F-4D97-AF65-F5344CB8AC3E}">
        <p14:creationId xmlns:p14="http://schemas.microsoft.com/office/powerpoint/2010/main" val="158698313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Title 1"/>
          <p:cNvSpPr>
            <a:spLocks noGrp="1"/>
          </p:cNvSpPr>
          <p:nvPr>
            <p:ph type="title" hasCustomPrompt="1"/>
          </p:nvPr>
        </p:nvSpPr>
        <p:spPr>
          <a:xfrm>
            <a:off x="573024" y="831469"/>
            <a:ext cx="10515600" cy="1325563"/>
          </a:xfrm>
        </p:spPr>
        <p:txBody>
          <a:bodyPr/>
          <a:lstStyle/>
          <a:p>
            <a:r>
              <a:rPr lang="en-US" dirty="0"/>
              <a:t>Click to edit title copy</a:t>
            </a:r>
          </a:p>
        </p:txBody>
      </p:sp>
      <p:sp>
        <p:nvSpPr>
          <p:cNvPr id="6" name="Text Placeholder 2"/>
          <p:cNvSpPr>
            <a:spLocks noGrp="1"/>
          </p:cNvSpPr>
          <p:nvPr>
            <p:ph idx="1" hasCustomPrompt="1"/>
          </p:nvPr>
        </p:nvSpPr>
        <p:spPr>
          <a:xfrm>
            <a:off x="573024" y="2291969"/>
            <a:ext cx="3686155" cy="3590054"/>
          </a:xfrm>
          <a:prstGeom prst="rect">
            <a:avLst/>
          </a:prstGeom>
        </p:spPr>
        <p:txBody>
          <a:bodyPr vert="horz" lIns="91440" tIns="45720" rIns="91440" bIns="45720" rtlCol="0">
            <a:normAutofit/>
          </a:bodyPr>
          <a:lstStyle/>
          <a:p>
            <a:pPr lvl="0"/>
            <a:r>
              <a:rPr lang="en-US" dirty="0"/>
              <a:t>Click to edit text. </a:t>
            </a:r>
          </a:p>
          <a:p>
            <a:pPr lvl="1"/>
            <a:r>
              <a:rPr lang="en-US" dirty="0"/>
              <a:t>Second level</a:t>
            </a:r>
          </a:p>
          <a:p>
            <a:pPr lvl="2"/>
            <a:r>
              <a:rPr lang="en-US" dirty="0"/>
              <a:t>Third level</a:t>
            </a:r>
          </a:p>
          <a:p>
            <a:pPr lvl="3"/>
            <a:r>
              <a:rPr lang="en-US" dirty="0"/>
              <a:t>Fourth level</a:t>
            </a:r>
          </a:p>
          <a:p>
            <a:pPr lvl="4"/>
            <a:r>
              <a:rPr lang="en-US" dirty="0"/>
              <a:t>Fifth level</a:t>
            </a:r>
          </a:p>
        </p:txBody>
      </p:sp>
      <p:graphicFrame>
        <p:nvGraphicFramePr>
          <p:cNvPr id="3" name="Table 2"/>
          <p:cNvGraphicFramePr>
            <a:graphicFrameLocks noGrp="1"/>
          </p:cNvGraphicFramePr>
          <p:nvPr userDrawn="1">
            <p:extLst>
              <p:ext uri="{D42A27DB-BD31-4B8C-83A1-F6EECF244321}">
                <p14:modId xmlns:p14="http://schemas.microsoft.com/office/powerpoint/2010/main" val="1914333839"/>
              </p:ext>
            </p:extLst>
          </p:nvPr>
        </p:nvGraphicFramePr>
        <p:xfrm>
          <a:off x="4384905" y="2298079"/>
          <a:ext cx="7141050" cy="3665885"/>
        </p:xfrm>
        <a:graphic>
          <a:graphicData uri="http://schemas.openxmlformats.org/drawingml/2006/table">
            <a:tbl>
              <a:tblPr firstRow="1" bandRow="1">
                <a:tableStyleId>{5940675A-B579-460E-94D1-54222C63F5DA}</a:tableStyleId>
              </a:tblPr>
              <a:tblGrid>
                <a:gridCol w="2380350">
                  <a:extLst>
                    <a:ext uri="{9D8B030D-6E8A-4147-A177-3AD203B41FA5}">
                      <a16:colId xmlns:a16="http://schemas.microsoft.com/office/drawing/2014/main" val="20000"/>
                    </a:ext>
                  </a:extLst>
                </a:gridCol>
                <a:gridCol w="2380350">
                  <a:extLst>
                    <a:ext uri="{9D8B030D-6E8A-4147-A177-3AD203B41FA5}">
                      <a16:colId xmlns:a16="http://schemas.microsoft.com/office/drawing/2014/main" val="20001"/>
                    </a:ext>
                  </a:extLst>
                </a:gridCol>
                <a:gridCol w="2380350">
                  <a:extLst>
                    <a:ext uri="{9D8B030D-6E8A-4147-A177-3AD203B41FA5}">
                      <a16:colId xmlns:a16="http://schemas.microsoft.com/office/drawing/2014/main" val="20002"/>
                    </a:ext>
                  </a:extLst>
                </a:gridCol>
              </a:tblGrid>
              <a:tr h="733177">
                <a:tc>
                  <a:txBody>
                    <a:bodyPr/>
                    <a:lstStyle/>
                    <a:p>
                      <a:endParaRPr lang="en-US" sz="1400" dirty="0"/>
                    </a:p>
                  </a:txBody>
                  <a:tcPr marL="73587" marR="73587" marT="36794" marB="36794"/>
                </a:tc>
                <a:tc>
                  <a:txBody>
                    <a:bodyPr/>
                    <a:lstStyle/>
                    <a:p>
                      <a:endParaRPr lang="en-US" sz="1400" dirty="0">
                        <a:solidFill>
                          <a:schemeClr val="bg2">
                            <a:lumMod val="25000"/>
                          </a:schemeClr>
                        </a:solidFill>
                      </a:endParaRPr>
                    </a:p>
                  </a:txBody>
                  <a:tcPr marL="73587" marR="73587" marT="36794" marB="36794"/>
                </a:tc>
                <a:tc>
                  <a:txBody>
                    <a:bodyPr/>
                    <a:lstStyle/>
                    <a:p>
                      <a:endParaRPr lang="en-US" sz="1400" dirty="0"/>
                    </a:p>
                  </a:txBody>
                  <a:tcPr marL="73587" marR="73587" marT="36794" marB="36794"/>
                </a:tc>
                <a:extLst>
                  <a:ext uri="{0D108BD9-81ED-4DB2-BD59-A6C34878D82A}">
                    <a16:rowId xmlns:a16="http://schemas.microsoft.com/office/drawing/2014/main" val="10000"/>
                  </a:ext>
                </a:extLst>
              </a:tr>
              <a:tr h="733177">
                <a:tc>
                  <a:txBody>
                    <a:bodyPr/>
                    <a:lstStyle/>
                    <a:p>
                      <a:endParaRPr lang="en-US" sz="1400" dirty="0"/>
                    </a:p>
                  </a:txBody>
                  <a:tcPr marL="73587" marR="73587" marT="36794" marB="36794"/>
                </a:tc>
                <a:tc>
                  <a:txBody>
                    <a:bodyPr/>
                    <a:lstStyle/>
                    <a:p>
                      <a:endParaRPr lang="en-US" sz="1400"/>
                    </a:p>
                  </a:txBody>
                  <a:tcPr marL="73587" marR="73587" marT="36794" marB="36794"/>
                </a:tc>
                <a:tc>
                  <a:txBody>
                    <a:bodyPr/>
                    <a:lstStyle/>
                    <a:p>
                      <a:endParaRPr lang="en-US" sz="1400" dirty="0"/>
                    </a:p>
                  </a:txBody>
                  <a:tcPr marL="73587" marR="73587" marT="36794" marB="36794"/>
                </a:tc>
                <a:extLst>
                  <a:ext uri="{0D108BD9-81ED-4DB2-BD59-A6C34878D82A}">
                    <a16:rowId xmlns:a16="http://schemas.microsoft.com/office/drawing/2014/main" val="10001"/>
                  </a:ext>
                </a:extLst>
              </a:tr>
              <a:tr h="733177">
                <a:tc>
                  <a:txBody>
                    <a:bodyPr/>
                    <a:lstStyle/>
                    <a:p>
                      <a:endParaRPr lang="en-US" sz="1400"/>
                    </a:p>
                  </a:txBody>
                  <a:tcPr marL="73587" marR="73587" marT="36794" marB="36794"/>
                </a:tc>
                <a:tc>
                  <a:txBody>
                    <a:bodyPr/>
                    <a:lstStyle/>
                    <a:p>
                      <a:endParaRPr lang="en-US" sz="1400"/>
                    </a:p>
                  </a:txBody>
                  <a:tcPr marL="73587" marR="73587" marT="36794" marB="36794"/>
                </a:tc>
                <a:tc>
                  <a:txBody>
                    <a:bodyPr/>
                    <a:lstStyle/>
                    <a:p>
                      <a:endParaRPr lang="en-US" sz="1400" dirty="0"/>
                    </a:p>
                  </a:txBody>
                  <a:tcPr marL="73587" marR="73587" marT="36794" marB="36794"/>
                </a:tc>
                <a:extLst>
                  <a:ext uri="{0D108BD9-81ED-4DB2-BD59-A6C34878D82A}">
                    <a16:rowId xmlns:a16="http://schemas.microsoft.com/office/drawing/2014/main" val="10002"/>
                  </a:ext>
                </a:extLst>
              </a:tr>
              <a:tr h="733177">
                <a:tc>
                  <a:txBody>
                    <a:bodyPr/>
                    <a:lstStyle/>
                    <a:p>
                      <a:endParaRPr lang="en-US" sz="1400"/>
                    </a:p>
                  </a:txBody>
                  <a:tcPr marL="73587" marR="73587" marT="36794" marB="36794"/>
                </a:tc>
                <a:tc>
                  <a:txBody>
                    <a:bodyPr/>
                    <a:lstStyle/>
                    <a:p>
                      <a:endParaRPr lang="en-US" sz="1400"/>
                    </a:p>
                  </a:txBody>
                  <a:tcPr marL="73587" marR="73587" marT="36794" marB="36794"/>
                </a:tc>
                <a:tc>
                  <a:txBody>
                    <a:bodyPr/>
                    <a:lstStyle/>
                    <a:p>
                      <a:endParaRPr lang="en-US" sz="1400"/>
                    </a:p>
                  </a:txBody>
                  <a:tcPr marL="73587" marR="73587" marT="36794" marB="36794"/>
                </a:tc>
                <a:extLst>
                  <a:ext uri="{0D108BD9-81ED-4DB2-BD59-A6C34878D82A}">
                    <a16:rowId xmlns:a16="http://schemas.microsoft.com/office/drawing/2014/main" val="10003"/>
                  </a:ext>
                </a:extLst>
              </a:tr>
              <a:tr h="733177">
                <a:tc>
                  <a:txBody>
                    <a:bodyPr/>
                    <a:lstStyle/>
                    <a:p>
                      <a:endParaRPr lang="en-US" sz="1400"/>
                    </a:p>
                  </a:txBody>
                  <a:tcPr marL="73587" marR="73587" marT="36794" marB="36794"/>
                </a:tc>
                <a:tc>
                  <a:txBody>
                    <a:bodyPr/>
                    <a:lstStyle/>
                    <a:p>
                      <a:endParaRPr lang="en-US" sz="1400" dirty="0"/>
                    </a:p>
                  </a:txBody>
                  <a:tcPr marL="73587" marR="73587" marT="36794" marB="36794"/>
                </a:tc>
                <a:tc>
                  <a:txBody>
                    <a:bodyPr/>
                    <a:lstStyle/>
                    <a:p>
                      <a:endParaRPr lang="en-US" sz="1400" dirty="0"/>
                    </a:p>
                  </a:txBody>
                  <a:tcPr marL="73587" marR="73587" marT="36794" marB="36794"/>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60883271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0_Custom Layout">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itle 1"/>
          <p:cNvSpPr>
            <a:spLocks noGrp="1"/>
          </p:cNvSpPr>
          <p:nvPr>
            <p:ph type="title"/>
          </p:nvPr>
        </p:nvSpPr>
        <p:spPr>
          <a:xfrm rot="5400000">
            <a:off x="-883243" y="2197429"/>
            <a:ext cx="3784487" cy="1189242"/>
          </a:xfrm>
        </p:spPr>
        <p:txBody>
          <a:bodyPr/>
          <a:lstStyle/>
          <a:p>
            <a:r>
              <a:rPr lang="en-US"/>
              <a:t>Click to edit Master title style</a:t>
            </a:r>
            <a:endParaRPr lang="en-US" dirty="0"/>
          </a:p>
        </p:txBody>
      </p:sp>
      <p:sp>
        <p:nvSpPr>
          <p:cNvPr id="5" name="Picture Placeholder 3"/>
          <p:cNvSpPr>
            <a:spLocks noGrp="1"/>
          </p:cNvSpPr>
          <p:nvPr>
            <p:ph type="pic" sz="quarter" idx="11"/>
          </p:nvPr>
        </p:nvSpPr>
        <p:spPr>
          <a:xfrm>
            <a:off x="1828800" y="3482623"/>
            <a:ext cx="3611140" cy="2466622"/>
          </a:xfrm>
        </p:spPr>
        <p:txBody>
          <a:bodyPr/>
          <a:lstStyle/>
          <a:p>
            <a:r>
              <a:rPr lang="en-US"/>
              <a:t>Click icon to add picture</a:t>
            </a:r>
          </a:p>
        </p:txBody>
      </p:sp>
      <p:sp>
        <p:nvSpPr>
          <p:cNvPr id="6" name="Picture Placeholder 3"/>
          <p:cNvSpPr>
            <a:spLocks noGrp="1"/>
          </p:cNvSpPr>
          <p:nvPr>
            <p:ph type="pic" sz="quarter" idx="12"/>
          </p:nvPr>
        </p:nvSpPr>
        <p:spPr>
          <a:xfrm>
            <a:off x="1828800" y="899806"/>
            <a:ext cx="3611140" cy="2466622"/>
          </a:xfrm>
        </p:spPr>
        <p:txBody>
          <a:bodyPr/>
          <a:lstStyle/>
          <a:p>
            <a:r>
              <a:rPr lang="en-US"/>
              <a:t>Click icon to add picture</a:t>
            </a:r>
          </a:p>
        </p:txBody>
      </p:sp>
      <p:sp>
        <p:nvSpPr>
          <p:cNvPr id="7" name="TextBox 6"/>
          <p:cNvSpPr txBox="1"/>
          <p:nvPr userDrawn="1"/>
        </p:nvSpPr>
        <p:spPr>
          <a:xfrm>
            <a:off x="414379" y="6334825"/>
            <a:ext cx="5926667" cy="323165"/>
          </a:xfrm>
          <a:prstGeom prst="rect">
            <a:avLst/>
          </a:prstGeom>
          <a:noFill/>
        </p:spPr>
        <p:txBody>
          <a:bodyPr wrap="square" rtlCol="0">
            <a:spAutoFit/>
          </a:bodyPr>
          <a:lstStyle/>
          <a:p>
            <a:r>
              <a:rPr lang="en-US" sz="1500" dirty="0">
                <a:solidFill>
                  <a:schemeClr val="bg1"/>
                </a:solidFill>
                <a:latin typeface="Century Gothic" charset="0"/>
              </a:rPr>
              <a:t>Click</a:t>
            </a:r>
            <a:r>
              <a:rPr lang="en-US" sz="1500" baseline="0" dirty="0">
                <a:solidFill>
                  <a:schemeClr val="bg1"/>
                </a:solidFill>
                <a:latin typeface="Century Gothic" charset="0"/>
              </a:rPr>
              <a:t> to edit text.</a:t>
            </a:r>
            <a:endParaRPr lang="en-US" sz="1500" dirty="0">
              <a:solidFill>
                <a:schemeClr val="bg1"/>
              </a:solidFill>
              <a:latin typeface="Century Gothic" charset="0"/>
            </a:endParaRPr>
          </a:p>
        </p:txBody>
      </p:sp>
      <p:sp>
        <p:nvSpPr>
          <p:cNvPr id="9" name="Text Placeholder 2"/>
          <p:cNvSpPr>
            <a:spLocks noGrp="1"/>
          </p:cNvSpPr>
          <p:nvPr>
            <p:ph idx="1"/>
          </p:nvPr>
        </p:nvSpPr>
        <p:spPr>
          <a:xfrm>
            <a:off x="5665117" y="899805"/>
            <a:ext cx="5925200" cy="504943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273081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05103"/>
            <a:ext cx="12192000" cy="6858000"/>
          </a:xfrm>
          <a:prstGeom prst="rect">
            <a:avLst/>
          </a:prstGeom>
        </p:spPr>
      </p:pic>
      <p:sp>
        <p:nvSpPr>
          <p:cNvPr id="2" name="Title 1"/>
          <p:cNvSpPr>
            <a:spLocks noGrp="1"/>
          </p:cNvSpPr>
          <p:nvPr>
            <p:ph type="title" hasCustomPrompt="1"/>
          </p:nvPr>
        </p:nvSpPr>
        <p:spPr>
          <a:xfrm>
            <a:off x="573024" y="2116571"/>
            <a:ext cx="11005257" cy="553058"/>
          </a:xfrm>
        </p:spPr>
        <p:txBody>
          <a:bodyPr>
            <a:noAutofit/>
          </a:bodyPr>
          <a:lstStyle>
            <a:lvl1pPr algn="ctr">
              <a:defRPr sz="5000" b="0" i="0" baseline="0">
                <a:latin typeface="Impact" charset="0"/>
              </a:defRPr>
            </a:lvl1pPr>
          </a:lstStyle>
          <a:p>
            <a:r>
              <a:rPr lang="en-US" dirty="0"/>
              <a:t>CLICK TO EDIT TEXT COPY</a:t>
            </a:r>
          </a:p>
        </p:txBody>
      </p:sp>
      <p:pic>
        <p:nvPicPr>
          <p:cNvPr id="6" name="Picture 5"/>
          <p:cNvPicPr>
            <a:picLocks noChangeAspect="1"/>
          </p:cNvPicPr>
          <p:nvPr userDrawn="1"/>
        </p:nvPicPr>
        <p:blipFill>
          <a:blip r:embed="rId3"/>
          <a:stretch>
            <a:fillRect/>
          </a:stretch>
        </p:blipFill>
        <p:spPr>
          <a:xfrm>
            <a:off x="4359195" y="5322741"/>
            <a:ext cx="3541266" cy="905341"/>
          </a:xfrm>
          <a:prstGeom prst="rect">
            <a:avLst/>
          </a:prstGeom>
        </p:spPr>
      </p:pic>
    </p:spTree>
    <p:extLst>
      <p:ext uri="{BB962C8B-B14F-4D97-AF65-F5344CB8AC3E}">
        <p14:creationId xmlns:p14="http://schemas.microsoft.com/office/powerpoint/2010/main" val="207200228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 Content 3- one column w/seal">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hasCustomPrompt="1"/>
          </p:nvPr>
        </p:nvSpPr>
        <p:spPr/>
        <p:txBody>
          <a:bodyPr/>
          <a:lstStyle/>
          <a:p>
            <a:r>
              <a:rPr lang="en-US" dirty="0"/>
              <a:t>Click to edit title copy</a:t>
            </a:r>
          </a:p>
        </p:txBody>
      </p:sp>
      <p:sp>
        <p:nvSpPr>
          <p:cNvPr id="4" name="Text Placeholder 2"/>
          <p:cNvSpPr>
            <a:spLocks noGrp="1"/>
          </p:cNvSpPr>
          <p:nvPr>
            <p:ph idx="1" hasCustomPrompt="1"/>
          </p:nvPr>
        </p:nvSpPr>
        <p:spPr>
          <a:xfrm>
            <a:off x="573024" y="2291969"/>
            <a:ext cx="10515600" cy="4351338"/>
          </a:xfrm>
          <a:prstGeom prst="rect">
            <a:avLst/>
          </a:prstGeom>
        </p:spPr>
        <p:txBody>
          <a:bodyPr vert="horz" lIns="91440" tIns="45720" rIns="91440" bIns="45720" rtlCol="0">
            <a:normAutofit/>
          </a:bodyPr>
          <a:lstStyle/>
          <a:p>
            <a:pPr lvl="0"/>
            <a:r>
              <a:rPr lang="en-US" dirty="0"/>
              <a:t>Click to edit text. </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3902535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 Content 3- two column w/seal">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hasCustomPrompt="1"/>
          </p:nvPr>
        </p:nvSpPr>
        <p:spPr/>
        <p:txBody>
          <a:bodyPr/>
          <a:lstStyle/>
          <a:p>
            <a:r>
              <a:rPr lang="en-US" dirty="0"/>
              <a:t>Click to edit title copy</a:t>
            </a:r>
          </a:p>
        </p:txBody>
      </p:sp>
      <p:sp>
        <p:nvSpPr>
          <p:cNvPr id="4" name="Text Placeholder 2"/>
          <p:cNvSpPr>
            <a:spLocks noGrp="1"/>
          </p:cNvSpPr>
          <p:nvPr>
            <p:ph idx="1" hasCustomPrompt="1"/>
          </p:nvPr>
        </p:nvSpPr>
        <p:spPr>
          <a:xfrm>
            <a:off x="573024" y="2291969"/>
            <a:ext cx="4980321" cy="4351338"/>
          </a:xfrm>
          <a:prstGeom prst="rect">
            <a:avLst/>
          </a:prstGeom>
        </p:spPr>
        <p:txBody>
          <a:bodyPr vert="horz" lIns="91440" tIns="45720" rIns="91440" bIns="45720" rtlCol="0">
            <a:normAutofit/>
          </a:bodyPr>
          <a:lstStyle/>
          <a:p>
            <a:pPr lvl="0"/>
            <a:r>
              <a:rPr lang="en-US" dirty="0"/>
              <a:t>Click to edit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idx="11" hasCustomPrompt="1"/>
          </p:nvPr>
        </p:nvSpPr>
        <p:spPr>
          <a:xfrm>
            <a:off x="6108303" y="2291969"/>
            <a:ext cx="4980321" cy="4351338"/>
          </a:xfrm>
          <a:prstGeom prst="rect">
            <a:avLst/>
          </a:prstGeom>
        </p:spPr>
        <p:txBody>
          <a:bodyPr vert="horz" lIns="91440" tIns="45720" rIns="91440" bIns="45720" rtlCol="0">
            <a:normAutofit/>
          </a:bodyPr>
          <a:lstStyle/>
          <a:p>
            <a:pPr lvl="0"/>
            <a:r>
              <a:rPr lang="en-US" dirty="0"/>
              <a:t>Click to edit text. </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3834258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 Content 3- one column w/chart+seal">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hasCustomPrompt="1"/>
          </p:nvPr>
        </p:nvSpPr>
        <p:spPr/>
        <p:txBody>
          <a:bodyPr/>
          <a:lstStyle/>
          <a:p>
            <a:r>
              <a:rPr lang="en-US" dirty="0"/>
              <a:t>Click to edit title copy</a:t>
            </a:r>
          </a:p>
        </p:txBody>
      </p:sp>
      <p:sp>
        <p:nvSpPr>
          <p:cNvPr id="5" name="Chart Placeholder 8"/>
          <p:cNvSpPr>
            <a:spLocks noGrp="1"/>
          </p:cNvSpPr>
          <p:nvPr>
            <p:ph type="chart" sz="quarter" idx="11"/>
          </p:nvPr>
        </p:nvSpPr>
        <p:spPr>
          <a:xfrm>
            <a:off x="4470399" y="2306973"/>
            <a:ext cx="6652155" cy="3575050"/>
          </a:xfrm>
        </p:spPr>
        <p:txBody>
          <a:bodyPr/>
          <a:lstStyle/>
          <a:p>
            <a:r>
              <a:rPr lang="en-US"/>
              <a:t>Click icon to add chart</a:t>
            </a:r>
          </a:p>
        </p:txBody>
      </p:sp>
      <p:sp>
        <p:nvSpPr>
          <p:cNvPr id="6" name="Text Placeholder 2"/>
          <p:cNvSpPr>
            <a:spLocks noGrp="1"/>
          </p:cNvSpPr>
          <p:nvPr>
            <p:ph idx="12" hasCustomPrompt="1"/>
          </p:nvPr>
        </p:nvSpPr>
        <p:spPr>
          <a:xfrm>
            <a:off x="573024" y="2291969"/>
            <a:ext cx="3686155" cy="3590054"/>
          </a:xfrm>
          <a:prstGeom prst="rect">
            <a:avLst/>
          </a:prstGeom>
        </p:spPr>
        <p:txBody>
          <a:bodyPr vert="horz" lIns="91440" tIns="45720" rIns="91440" bIns="45720" rtlCol="0">
            <a:normAutofit/>
          </a:bodyPr>
          <a:lstStyle/>
          <a:p>
            <a:pPr lvl="0"/>
            <a:r>
              <a:rPr lang="en-US" dirty="0"/>
              <a:t>Click to edit text. </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10610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itle 1"/>
          <p:cNvSpPr>
            <a:spLocks noGrp="1"/>
          </p:cNvSpPr>
          <p:nvPr>
            <p:ph type="title" hasCustomPrompt="1"/>
          </p:nvPr>
        </p:nvSpPr>
        <p:spPr>
          <a:xfrm>
            <a:off x="573024" y="831469"/>
            <a:ext cx="10515600" cy="1325563"/>
          </a:xfrm>
        </p:spPr>
        <p:txBody>
          <a:bodyPr/>
          <a:lstStyle/>
          <a:p>
            <a:r>
              <a:rPr lang="en-US" dirty="0"/>
              <a:t>Click to edit title copy</a:t>
            </a:r>
          </a:p>
        </p:txBody>
      </p:sp>
      <p:sp>
        <p:nvSpPr>
          <p:cNvPr id="5" name="Text Placeholder 2"/>
          <p:cNvSpPr>
            <a:spLocks noGrp="1"/>
          </p:cNvSpPr>
          <p:nvPr>
            <p:ph idx="12" hasCustomPrompt="1"/>
          </p:nvPr>
        </p:nvSpPr>
        <p:spPr>
          <a:xfrm>
            <a:off x="573024" y="2291969"/>
            <a:ext cx="3686155" cy="3590054"/>
          </a:xfrm>
          <a:prstGeom prst="rect">
            <a:avLst/>
          </a:prstGeom>
        </p:spPr>
        <p:txBody>
          <a:bodyPr vert="horz" lIns="91440" tIns="45720" rIns="91440" bIns="45720" rtlCol="0">
            <a:normAutofit/>
          </a:bodyPr>
          <a:lstStyle/>
          <a:p>
            <a:pPr lvl="0"/>
            <a:r>
              <a:rPr lang="en-US" dirty="0"/>
              <a:t>Click to edit text. </a:t>
            </a:r>
          </a:p>
          <a:p>
            <a:pPr lvl="1"/>
            <a:r>
              <a:rPr lang="en-US" dirty="0"/>
              <a:t>Second level</a:t>
            </a:r>
          </a:p>
          <a:p>
            <a:pPr lvl="2"/>
            <a:r>
              <a:rPr lang="en-US" dirty="0"/>
              <a:t>Third level</a:t>
            </a:r>
          </a:p>
          <a:p>
            <a:pPr lvl="3"/>
            <a:r>
              <a:rPr lang="en-US" dirty="0"/>
              <a:t>Fourth level</a:t>
            </a:r>
          </a:p>
          <a:p>
            <a:pPr lvl="4"/>
            <a:r>
              <a:rPr lang="en-US" dirty="0"/>
              <a:t>Fifth level</a:t>
            </a:r>
          </a:p>
        </p:txBody>
      </p:sp>
      <p:graphicFrame>
        <p:nvGraphicFramePr>
          <p:cNvPr id="7" name="Table 6"/>
          <p:cNvGraphicFramePr>
            <a:graphicFrameLocks noGrp="1"/>
          </p:cNvGraphicFramePr>
          <p:nvPr userDrawn="1">
            <p:extLst>
              <p:ext uri="{D42A27DB-BD31-4B8C-83A1-F6EECF244321}">
                <p14:modId xmlns:p14="http://schemas.microsoft.com/office/powerpoint/2010/main" val="570453572"/>
              </p:ext>
            </p:extLst>
          </p:nvPr>
        </p:nvGraphicFramePr>
        <p:xfrm>
          <a:off x="4384905" y="2298079"/>
          <a:ext cx="5921850" cy="3665885"/>
        </p:xfrm>
        <a:graphic>
          <a:graphicData uri="http://schemas.openxmlformats.org/drawingml/2006/table">
            <a:tbl>
              <a:tblPr firstRow="1" bandRow="1">
                <a:tableStyleId>{5940675A-B579-460E-94D1-54222C63F5DA}</a:tableStyleId>
              </a:tblPr>
              <a:tblGrid>
                <a:gridCol w="1973950">
                  <a:extLst>
                    <a:ext uri="{9D8B030D-6E8A-4147-A177-3AD203B41FA5}">
                      <a16:colId xmlns:a16="http://schemas.microsoft.com/office/drawing/2014/main" val="20000"/>
                    </a:ext>
                  </a:extLst>
                </a:gridCol>
                <a:gridCol w="1973950">
                  <a:extLst>
                    <a:ext uri="{9D8B030D-6E8A-4147-A177-3AD203B41FA5}">
                      <a16:colId xmlns:a16="http://schemas.microsoft.com/office/drawing/2014/main" val="20001"/>
                    </a:ext>
                  </a:extLst>
                </a:gridCol>
                <a:gridCol w="1973950">
                  <a:extLst>
                    <a:ext uri="{9D8B030D-6E8A-4147-A177-3AD203B41FA5}">
                      <a16:colId xmlns:a16="http://schemas.microsoft.com/office/drawing/2014/main" val="20002"/>
                    </a:ext>
                  </a:extLst>
                </a:gridCol>
              </a:tblGrid>
              <a:tr h="733177">
                <a:tc>
                  <a:txBody>
                    <a:bodyPr/>
                    <a:lstStyle/>
                    <a:p>
                      <a:endParaRPr lang="en-US" sz="1400" dirty="0"/>
                    </a:p>
                  </a:txBody>
                  <a:tcPr marL="73587" marR="73587" marT="36794" marB="36794"/>
                </a:tc>
                <a:tc>
                  <a:txBody>
                    <a:bodyPr/>
                    <a:lstStyle/>
                    <a:p>
                      <a:endParaRPr lang="en-US" sz="1400" dirty="0">
                        <a:solidFill>
                          <a:schemeClr val="bg2">
                            <a:lumMod val="25000"/>
                          </a:schemeClr>
                        </a:solidFill>
                      </a:endParaRPr>
                    </a:p>
                  </a:txBody>
                  <a:tcPr marL="73587" marR="73587" marT="36794" marB="36794"/>
                </a:tc>
                <a:tc>
                  <a:txBody>
                    <a:bodyPr/>
                    <a:lstStyle/>
                    <a:p>
                      <a:endParaRPr lang="en-US" sz="1400" dirty="0"/>
                    </a:p>
                  </a:txBody>
                  <a:tcPr marL="73587" marR="73587" marT="36794" marB="36794"/>
                </a:tc>
                <a:extLst>
                  <a:ext uri="{0D108BD9-81ED-4DB2-BD59-A6C34878D82A}">
                    <a16:rowId xmlns:a16="http://schemas.microsoft.com/office/drawing/2014/main" val="10000"/>
                  </a:ext>
                </a:extLst>
              </a:tr>
              <a:tr h="733177">
                <a:tc>
                  <a:txBody>
                    <a:bodyPr/>
                    <a:lstStyle/>
                    <a:p>
                      <a:endParaRPr lang="en-US" sz="1400"/>
                    </a:p>
                  </a:txBody>
                  <a:tcPr marL="73587" marR="73587" marT="36794" marB="36794"/>
                </a:tc>
                <a:tc>
                  <a:txBody>
                    <a:bodyPr/>
                    <a:lstStyle/>
                    <a:p>
                      <a:endParaRPr lang="en-US" sz="1400"/>
                    </a:p>
                  </a:txBody>
                  <a:tcPr marL="73587" marR="73587" marT="36794" marB="36794"/>
                </a:tc>
                <a:tc>
                  <a:txBody>
                    <a:bodyPr/>
                    <a:lstStyle/>
                    <a:p>
                      <a:endParaRPr lang="en-US" sz="1400" dirty="0"/>
                    </a:p>
                  </a:txBody>
                  <a:tcPr marL="73587" marR="73587" marT="36794" marB="36794"/>
                </a:tc>
                <a:extLst>
                  <a:ext uri="{0D108BD9-81ED-4DB2-BD59-A6C34878D82A}">
                    <a16:rowId xmlns:a16="http://schemas.microsoft.com/office/drawing/2014/main" val="10001"/>
                  </a:ext>
                </a:extLst>
              </a:tr>
              <a:tr h="733177">
                <a:tc>
                  <a:txBody>
                    <a:bodyPr/>
                    <a:lstStyle/>
                    <a:p>
                      <a:endParaRPr lang="en-US" sz="1400"/>
                    </a:p>
                  </a:txBody>
                  <a:tcPr marL="73587" marR="73587" marT="36794" marB="36794"/>
                </a:tc>
                <a:tc>
                  <a:txBody>
                    <a:bodyPr/>
                    <a:lstStyle/>
                    <a:p>
                      <a:endParaRPr lang="en-US" sz="1400"/>
                    </a:p>
                  </a:txBody>
                  <a:tcPr marL="73587" marR="73587" marT="36794" marB="36794"/>
                </a:tc>
                <a:tc>
                  <a:txBody>
                    <a:bodyPr/>
                    <a:lstStyle/>
                    <a:p>
                      <a:endParaRPr lang="en-US" sz="1400" dirty="0"/>
                    </a:p>
                  </a:txBody>
                  <a:tcPr marL="73587" marR="73587" marT="36794" marB="36794"/>
                </a:tc>
                <a:extLst>
                  <a:ext uri="{0D108BD9-81ED-4DB2-BD59-A6C34878D82A}">
                    <a16:rowId xmlns:a16="http://schemas.microsoft.com/office/drawing/2014/main" val="10002"/>
                  </a:ext>
                </a:extLst>
              </a:tr>
              <a:tr h="733177">
                <a:tc>
                  <a:txBody>
                    <a:bodyPr/>
                    <a:lstStyle/>
                    <a:p>
                      <a:endParaRPr lang="en-US" sz="1400"/>
                    </a:p>
                  </a:txBody>
                  <a:tcPr marL="73587" marR="73587" marT="36794" marB="36794"/>
                </a:tc>
                <a:tc>
                  <a:txBody>
                    <a:bodyPr/>
                    <a:lstStyle/>
                    <a:p>
                      <a:endParaRPr lang="en-US" sz="1400"/>
                    </a:p>
                  </a:txBody>
                  <a:tcPr marL="73587" marR="73587" marT="36794" marB="36794"/>
                </a:tc>
                <a:tc>
                  <a:txBody>
                    <a:bodyPr/>
                    <a:lstStyle/>
                    <a:p>
                      <a:endParaRPr lang="en-US" sz="1400"/>
                    </a:p>
                  </a:txBody>
                  <a:tcPr marL="73587" marR="73587" marT="36794" marB="36794"/>
                </a:tc>
                <a:extLst>
                  <a:ext uri="{0D108BD9-81ED-4DB2-BD59-A6C34878D82A}">
                    <a16:rowId xmlns:a16="http://schemas.microsoft.com/office/drawing/2014/main" val="10003"/>
                  </a:ext>
                </a:extLst>
              </a:tr>
              <a:tr h="733177">
                <a:tc>
                  <a:txBody>
                    <a:bodyPr/>
                    <a:lstStyle/>
                    <a:p>
                      <a:endParaRPr lang="en-US" sz="1400" dirty="0"/>
                    </a:p>
                  </a:txBody>
                  <a:tcPr marL="73587" marR="73587" marT="36794" marB="36794"/>
                </a:tc>
                <a:tc>
                  <a:txBody>
                    <a:bodyPr/>
                    <a:lstStyle/>
                    <a:p>
                      <a:endParaRPr lang="en-US" sz="1400"/>
                    </a:p>
                  </a:txBody>
                  <a:tcPr marL="73587" marR="73587" marT="36794" marB="36794"/>
                </a:tc>
                <a:tc>
                  <a:txBody>
                    <a:bodyPr/>
                    <a:lstStyle/>
                    <a:p>
                      <a:endParaRPr lang="en-US" sz="1400" dirty="0"/>
                    </a:p>
                  </a:txBody>
                  <a:tcPr marL="73587" marR="73587" marT="36794" marB="36794"/>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0838782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1_Custom Layou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ext Placeholder 2"/>
          <p:cNvSpPr>
            <a:spLocks noGrp="1"/>
          </p:cNvSpPr>
          <p:nvPr>
            <p:ph idx="1"/>
          </p:nvPr>
        </p:nvSpPr>
        <p:spPr>
          <a:xfrm>
            <a:off x="5763490" y="899805"/>
            <a:ext cx="4674919" cy="504943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itle 1"/>
          <p:cNvSpPr>
            <a:spLocks noGrp="1"/>
          </p:cNvSpPr>
          <p:nvPr>
            <p:ph type="title"/>
          </p:nvPr>
        </p:nvSpPr>
        <p:spPr>
          <a:xfrm rot="5400000">
            <a:off x="-883243" y="2197429"/>
            <a:ext cx="3784487" cy="1189242"/>
          </a:xfrm>
        </p:spPr>
        <p:txBody>
          <a:bodyPr/>
          <a:lstStyle/>
          <a:p>
            <a:r>
              <a:rPr lang="en-US"/>
              <a:t>Click to edit Master title style</a:t>
            </a:r>
            <a:endParaRPr lang="en-US" dirty="0"/>
          </a:p>
        </p:txBody>
      </p:sp>
      <p:sp>
        <p:nvSpPr>
          <p:cNvPr id="6" name="Picture Placeholder 3"/>
          <p:cNvSpPr>
            <a:spLocks noGrp="1"/>
          </p:cNvSpPr>
          <p:nvPr>
            <p:ph type="pic" sz="quarter" idx="11"/>
          </p:nvPr>
        </p:nvSpPr>
        <p:spPr>
          <a:xfrm>
            <a:off x="1828800" y="3482623"/>
            <a:ext cx="3611140" cy="2466622"/>
          </a:xfrm>
        </p:spPr>
        <p:txBody>
          <a:bodyPr/>
          <a:lstStyle/>
          <a:p>
            <a:r>
              <a:rPr lang="en-US"/>
              <a:t>Click icon to add picture</a:t>
            </a:r>
          </a:p>
        </p:txBody>
      </p:sp>
      <p:sp>
        <p:nvSpPr>
          <p:cNvPr id="7" name="Picture Placeholder 3"/>
          <p:cNvSpPr>
            <a:spLocks noGrp="1"/>
          </p:cNvSpPr>
          <p:nvPr>
            <p:ph type="pic" sz="quarter" idx="12"/>
          </p:nvPr>
        </p:nvSpPr>
        <p:spPr>
          <a:xfrm>
            <a:off x="1828800" y="899806"/>
            <a:ext cx="3611140" cy="2466622"/>
          </a:xfrm>
        </p:spPr>
        <p:txBody>
          <a:bodyPr/>
          <a:lstStyle/>
          <a:p>
            <a:r>
              <a:rPr lang="en-US"/>
              <a:t>Click icon to add picture</a:t>
            </a:r>
          </a:p>
        </p:txBody>
      </p:sp>
      <p:sp>
        <p:nvSpPr>
          <p:cNvPr id="8" name="TextBox 7"/>
          <p:cNvSpPr txBox="1"/>
          <p:nvPr userDrawn="1"/>
        </p:nvSpPr>
        <p:spPr>
          <a:xfrm>
            <a:off x="414379" y="6334825"/>
            <a:ext cx="5926667" cy="323165"/>
          </a:xfrm>
          <a:prstGeom prst="rect">
            <a:avLst/>
          </a:prstGeom>
          <a:noFill/>
        </p:spPr>
        <p:txBody>
          <a:bodyPr wrap="square" rtlCol="0">
            <a:spAutoFit/>
          </a:bodyPr>
          <a:lstStyle/>
          <a:p>
            <a:r>
              <a:rPr lang="en-US" sz="1500" dirty="0">
                <a:solidFill>
                  <a:schemeClr val="bg1"/>
                </a:solidFill>
                <a:latin typeface="Century Gothic" charset="0"/>
              </a:rPr>
              <a:t>Click</a:t>
            </a:r>
            <a:r>
              <a:rPr lang="en-US" sz="1500" baseline="0" dirty="0">
                <a:solidFill>
                  <a:schemeClr val="bg1"/>
                </a:solidFill>
                <a:latin typeface="Century Gothic" charset="0"/>
              </a:rPr>
              <a:t> to edit text.</a:t>
            </a:r>
            <a:endParaRPr lang="en-US" sz="1500" dirty="0">
              <a:solidFill>
                <a:schemeClr val="bg1"/>
              </a:solidFill>
              <a:latin typeface="Century Gothic" charset="0"/>
            </a:endParaRPr>
          </a:p>
        </p:txBody>
      </p:sp>
    </p:spTree>
    <p:extLst>
      <p:ext uri="{BB962C8B-B14F-4D97-AF65-F5344CB8AC3E}">
        <p14:creationId xmlns:p14="http://schemas.microsoft.com/office/powerpoint/2010/main" val="99329006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_Title + Content 1a- one column">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hasCustomPrompt="1"/>
          </p:nvPr>
        </p:nvSpPr>
        <p:spPr/>
        <p:txBody>
          <a:bodyPr/>
          <a:lstStyle/>
          <a:p>
            <a:r>
              <a:rPr lang="en-US" dirty="0"/>
              <a:t>Click to edit title copy</a:t>
            </a:r>
          </a:p>
        </p:txBody>
      </p:sp>
      <p:sp>
        <p:nvSpPr>
          <p:cNvPr id="4" name="Text Placeholder 2"/>
          <p:cNvSpPr>
            <a:spLocks noGrp="1"/>
          </p:cNvSpPr>
          <p:nvPr>
            <p:ph idx="1" hasCustomPrompt="1"/>
          </p:nvPr>
        </p:nvSpPr>
        <p:spPr>
          <a:xfrm>
            <a:off x="573024" y="2291969"/>
            <a:ext cx="10515600" cy="4351338"/>
          </a:xfrm>
          <a:prstGeom prst="rect">
            <a:avLst/>
          </a:prstGeom>
        </p:spPr>
        <p:txBody>
          <a:bodyPr vert="horz" lIns="91440" tIns="45720" rIns="91440" bIns="45720" rtlCol="0">
            <a:normAutofit/>
          </a:bodyPr>
          <a:lstStyle/>
          <a:p>
            <a:pPr lvl="0"/>
            <a:r>
              <a:rPr lang="en-US" dirty="0"/>
              <a:t>Click to edit text. </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1309093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_Title + Content 1a- two column">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hasCustomPrompt="1"/>
          </p:nvPr>
        </p:nvSpPr>
        <p:spPr/>
        <p:txBody>
          <a:bodyPr/>
          <a:lstStyle/>
          <a:p>
            <a:r>
              <a:rPr lang="en-US" dirty="0"/>
              <a:t>Click to edit title copy</a:t>
            </a:r>
          </a:p>
        </p:txBody>
      </p:sp>
      <p:sp>
        <p:nvSpPr>
          <p:cNvPr id="4" name="Text Placeholder 2"/>
          <p:cNvSpPr>
            <a:spLocks noGrp="1"/>
          </p:cNvSpPr>
          <p:nvPr>
            <p:ph idx="1" hasCustomPrompt="1"/>
          </p:nvPr>
        </p:nvSpPr>
        <p:spPr>
          <a:xfrm>
            <a:off x="573024" y="2291969"/>
            <a:ext cx="4980321" cy="4351338"/>
          </a:xfrm>
          <a:prstGeom prst="rect">
            <a:avLst/>
          </a:prstGeom>
        </p:spPr>
        <p:txBody>
          <a:bodyPr vert="horz" lIns="91440" tIns="45720" rIns="91440" bIns="45720" rtlCol="0">
            <a:normAutofit/>
          </a:bodyPr>
          <a:lstStyle/>
          <a:p>
            <a:pPr lvl="0"/>
            <a:r>
              <a:rPr lang="en-US" dirty="0"/>
              <a:t>Click to edit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idx="11" hasCustomPrompt="1"/>
          </p:nvPr>
        </p:nvSpPr>
        <p:spPr>
          <a:xfrm>
            <a:off x="6108303" y="2291969"/>
            <a:ext cx="4980321" cy="4351338"/>
          </a:xfrm>
          <a:prstGeom prst="rect">
            <a:avLst/>
          </a:prstGeom>
        </p:spPr>
        <p:txBody>
          <a:bodyPr vert="horz" lIns="91440" tIns="45720" rIns="91440" bIns="45720" rtlCol="0">
            <a:normAutofit/>
          </a:bodyPr>
          <a:lstStyle/>
          <a:p>
            <a:pPr lvl="0"/>
            <a:r>
              <a:rPr lang="en-US" dirty="0"/>
              <a:t>Click to edit text. </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6904804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_Title + Content 1a- one column w/chart ">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hasCustomPrompt="1"/>
          </p:nvPr>
        </p:nvSpPr>
        <p:spPr/>
        <p:txBody>
          <a:bodyPr/>
          <a:lstStyle/>
          <a:p>
            <a:r>
              <a:rPr lang="en-US" dirty="0"/>
              <a:t>Click to edit title copy</a:t>
            </a:r>
          </a:p>
        </p:txBody>
      </p:sp>
      <p:sp>
        <p:nvSpPr>
          <p:cNvPr id="5" name="Chart Placeholder 8"/>
          <p:cNvSpPr>
            <a:spLocks noGrp="1"/>
          </p:cNvSpPr>
          <p:nvPr>
            <p:ph type="chart" sz="quarter" idx="11"/>
          </p:nvPr>
        </p:nvSpPr>
        <p:spPr>
          <a:xfrm>
            <a:off x="4470399" y="2306973"/>
            <a:ext cx="6652155" cy="3575050"/>
          </a:xfrm>
        </p:spPr>
        <p:txBody>
          <a:bodyPr/>
          <a:lstStyle/>
          <a:p>
            <a:r>
              <a:rPr lang="en-US"/>
              <a:t>Click icon to add chart</a:t>
            </a:r>
          </a:p>
        </p:txBody>
      </p:sp>
      <p:sp>
        <p:nvSpPr>
          <p:cNvPr id="6" name="Text Placeholder 2"/>
          <p:cNvSpPr>
            <a:spLocks noGrp="1"/>
          </p:cNvSpPr>
          <p:nvPr>
            <p:ph idx="12" hasCustomPrompt="1"/>
          </p:nvPr>
        </p:nvSpPr>
        <p:spPr>
          <a:xfrm>
            <a:off x="573024" y="2291969"/>
            <a:ext cx="3686155" cy="3590054"/>
          </a:xfrm>
          <a:prstGeom prst="rect">
            <a:avLst/>
          </a:prstGeom>
        </p:spPr>
        <p:txBody>
          <a:bodyPr vert="horz" lIns="91440" tIns="45720" rIns="91440" bIns="45720" rtlCol="0">
            <a:normAutofit/>
          </a:bodyPr>
          <a:lstStyle/>
          <a:p>
            <a:pPr lvl="0"/>
            <a:r>
              <a:rPr lang="en-US" dirty="0"/>
              <a:t>Click to edit text. </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0908701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2_Title + Content 1a- one column w/seal">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hasCustomPrompt="1"/>
          </p:nvPr>
        </p:nvSpPr>
        <p:spPr/>
        <p:txBody>
          <a:bodyPr/>
          <a:lstStyle/>
          <a:p>
            <a:r>
              <a:rPr lang="en-US" dirty="0"/>
              <a:t>Click to edit title copy</a:t>
            </a:r>
          </a:p>
        </p:txBody>
      </p:sp>
      <p:sp>
        <p:nvSpPr>
          <p:cNvPr id="4" name="Text Placeholder 2"/>
          <p:cNvSpPr>
            <a:spLocks noGrp="1"/>
          </p:cNvSpPr>
          <p:nvPr>
            <p:ph idx="1" hasCustomPrompt="1"/>
          </p:nvPr>
        </p:nvSpPr>
        <p:spPr>
          <a:xfrm>
            <a:off x="573024" y="2291969"/>
            <a:ext cx="10515600" cy="4351338"/>
          </a:xfrm>
          <a:prstGeom prst="rect">
            <a:avLst/>
          </a:prstGeom>
        </p:spPr>
        <p:txBody>
          <a:bodyPr vert="horz" lIns="91440" tIns="45720" rIns="91440" bIns="45720" rtlCol="0">
            <a:normAutofit/>
          </a:bodyPr>
          <a:lstStyle/>
          <a:p>
            <a:pPr lvl="0"/>
            <a:r>
              <a:rPr lang="en-US" dirty="0"/>
              <a:t>Click to edit text. </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111028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3_Title + Content 1a- two column w/seal">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hasCustomPrompt="1"/>
          </p:nvPr>
        </p:nvSpPr>
        <p:spPr/>
        <p:txBody>
          <a:bodyPr/>
          <a:lstStyle/>
          <a:p>
            <a:r>
              <a:rPr lang="en-US" dirty="0"/>
              <a:t>Click to edit title copy</a:t>
            </a:r>
          </a:p>
        </p:txBody>
      </p:sp>
      <p:sp>
        <p:nvSpPr>
          <p:cNvPr id="4" name="Text Placeholder 2"/>
          <p:cNvSpPr>
            <a:spLocks noGrp="1"/>
          </p:cNvSpPr>
          <p:nvPr>
            <p:ph idx="1" hasCustomPrompt="1"/>
          </p:nvPr>
        </p:nvSpPr>
        <p:spPr>
          <a:xfrm>
            <a:off x="573024" y="2291969"/>
            <a:ext cx="4980321" cy="4351338"/>
          </a:xfrm>
          <a:prstGeom prst="rect">
            <a:avLst/>
          </a:prstGeom>
        </p:spPr>
        <p:txBody>
          <a:bodyPr vert="horz" lIns="91440" tIns="45720" rIns="91440" bIns="45720" rtlCol="0">
            <a:normAutofit/>
          </a:bodyPr>
          <a:lstStyle/>
          <a:p>
            <a:pPr lvl="0"/>
            <a:r>
              <a:rPr lang="en-US" dirty="0"/>
              <a:t>Click to edit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idx="11" hasCustomPrompt="1"/>
          </p:nvPr>
        </p:nvSpPr>
        <p:spPr>
          <a:xfrm>
            <a:off x="6108303" y="2291969"/>
            <a:ext cx="4980321" cy="4351338"/>
          </a:xfrm>
          <a:prstGeom prst="rect">
            <a:avLst/>
          </a:prstGeom>
        </p:spPr>
        <p:txBody>
          <a:bodyPr vert="horz" lIns="91440" tIns="45720" rIns="91440" bIns="45720" rtlCol="0">
            <a:normAutofit/>
          </a:bodyPr>
          <a:lstStyle/>
          <a:p>
            <a:pPr lvl="0"/>
            <a:r>
              <a:rPr lang="en-US" dirty="0"/>
              <a:t>Click to edit text. </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247459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itle 1"/>
          <p:cNvSpPr>
            <a:spLocks noGrp="1"/>
          </p:cNvSpPr>
          <p:nvPr>
            <p:ph type="title" hasCustomPrompt="1"/>
          </p:nvPr>
        </p:nvSpPr>
        <p:spPr>
          <a:xfrm>
            <a:off x="573024" y="2116570"/>
            <a:ext cx="11005257" cy="752753"/>
          </a:xfrm>
        </p:spPr>
        <p:txBody>
          <a:bodyPr>
            <a:normAutofit/>
          </a:bodyPr>
          <a:lstStyle>
            <a:lvl1pPr algn="ctr">
              <a:defRPr sz="3200" b="0" i="0" baseline="0">
                <a:solidFill>
                  <a:srgbClr val="B2D23E"/>
                </a:solidFill>
                <a:latin typeface="Impact" charset="0"/>
              </a:defRPr>
            </a:lvl1pPr>
          </a:lstStyle>
          <a:p>
            <a:pPr algn="ctr"/>
            <a:r>
              <a:rPr lang="en-US" sz="5000" cap="all" baseline="0" dirty="0">
                <a:solidFill>
                  <a:srgbClr val="B2D23E"/>
                </a:solidFill>
                <a:latin typeface="Impact" charset="0"/>
              </a:rPr>
              <a:t>CLICK TO EDIT TEXT</a:t>
            </a:r>
          </a:p>
        </p:txBody>
      </p:sp>
    </p:spTree>
    <p:extLst>
      <p:ext uri="{BB962C8B-B14F-4D97-AF65-F5344CB8AC3E}">
        <p14:creationId xmlns:p14="http://schemas.microsoft.com/office/powerpoint/2010/main" val="200841604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2_Title + Content 1a- one column w/seal+chart ">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hasCustomPrompt="1"/>
          </p:nvPr>
        </p:nvSpPr>
        <p:spPr/>
        <p:txBody>
          <a:bodyPr/>
          <a:lstStyle/>
          <a:p>
            <a:r>
              <a:rPr lang="en-US" dirty="0"/>
              <a:t>Click to edit title copy</a:t>
            </a:r>
          </a:p>
        </p:txBody>
      </p:sp>
      <p:sp>
        <p:nvSpPr>
          <p:cNvPr id="5" name="Chart Placeholder 8"/>
          <p:cNvSpPr>
            <a:spLocks noGrp="1"/>
          </p:cNvSpPr>
          <p:nvPr>
            <p:ph type="chart" sz="quarter" idx="11"/>
          </p:nvPr>
        </p:nvSpPr>
        <p:spPr>
          <a:xfrm>
            <a:off x="4470399" y="2306973"/>
            <a:ext cx="6652155" cy="3575050"/>
          </a:xfrm>
        </p:spPr>
        <p:txBody>
          <a:bodyPr/>
          <a:lstStyle/>
          <a:p>
            <a:r>
              <a:rPr lang="en-US"/>
              <a:t>Click icon to add chart</a:t>
            </a:r>
          </a:p>
        </p:txBody>
      </p:sp>
      <p:sp>
        <p:nvSpPr>
          <p:cNvPr id="6" name="Text Placeholder 2"/>
          <p:cNvSpPr>
            <a:spLocks noGrp="1"/>
          </p:cNvSpPr>
          <p:nvPr>
            <p:ph idx="12" hasCustomPrompt="1"/>
          </p:nvPr>
        </p:nvSpPr>
        <p:spPr>
          <a:xfrm>
            <a:off x="573024" y="2291969"/>
            <a:ext cx="3686155" cy="3590054"/>
          </a:xfrm>
          <a:prstGeom prst="rect">
            <a:avLst/>
          </a:prstGeom>
        </p:spPr>
        <p:txBody>
          <a:bodyPr vert="horz" lIns="91440" tIns="45720" rIns="91440" bIns="45720" rtlCol="0">
            <a:normAutofit/>
          </a:bodyPr>
          <a:lstStyle/>
          <a:p>
            <a:pPr lvl="0"/>
            <a:r>
              <a:rPr lang="en-US" dirty="0"/>
              <a:t>Click to edit text. </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6216508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 Content 2a- one column ">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hasCustomPrompt="1"/>
          </p:nvPr>
        </p:nvSpPr>
        <p:spPr/>
        <p:txBody>
          <a:bodyPr/>
          <a:lstStyle/>
          <a:p>
            <a:r>
              <a:rPr lang="en-US" dirty="0"/>
              <a:t>Click to edit title copy</a:t>
            </a:r>
          </a:p>
        </p:txBody>
      </p:sp>
      <p:sp>
        <p:nvSpPr>
          <p:cNvPr id="4" name="Text Placeholder 2"/>
          <p:cNvSpPr>
            <a:spLocks noGrp="1"/>
          </p:cNvSpPr>
          <p:nvPr>
            <p:ph idx="1" hasCustomPrompt="1"/>
          </p:nvPr>
        </p:nvSpPr>
        <p:spPr>
          <a:xfrm>
            <a:off x="573024" y="2291969"/>
            <a:ext cx="10515600" cy="4351338"/>
          </a:xfrm>
          <a:prstGeom prst="rect">
            <a:avLst/>
          </a:prstGeom>
        </p:spPr>
        <p:txBody>
          <a:bodyPr vert="horz" lIns="91440" tIns="45720" rIns="91440" bIns="45720" rtlCol="0">
            <a:normAutofit/>
          </a:bodyPr>
          <a:lstStyle/>
          <a:p>
            <a:pPr lvl="0"/>
            <a:r>
              <a:rPr lang="en-US" dirty="0"/>
              <a:t>Click to edit text. </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2026373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 Content 2a- two column ">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hasCustomPrompt="1"/>
          </p:nvPr>
        </p:nvSpPr>
        <p:spPr/>
        <p:txBody>
          <a:bodyPr/>
          <a:lstStyle/>
          <a:p>
            <a:r>
              <a:rPr lang="en-US" dirty="0"/>
              <a:t>Click to edit title copy</a:t>
            </a:r>
          </a:p>
        </p:txBody>
      </p:sp>
      <p:sp>
        <p:nvSpPr>
          <p:cNvPr id="4" name="Text Placeholder 2"/>
          <p:cNvSpPr>
            <a:spLocks noGrp="1"/>
          </p:cNvSpPr>
          <p:nvPr>
            <p:ph idx="1" hasCustomPrompt="1"/>
          </p:nvPr>
        </p:nvSpPr>
        <p:spPr>
          <a:xfrm>
            <a:off x="573024" y="2291969"/>
            <a:ext cx="4980321" cy="4351338"/>
          </a:xfrm>
          <a:prstGeom prst="rect">
            <a:avLst/>
          </a:prstGeom>
        </p:spPr>
        <p:txBody>
          <a:bodyPr vert="horz" lIns="91440" tIns="45720" rIns="91440" bIns="45720" rtlCol="0">
            <a:normAutofit/>
          </a:bodyPr>
          <a:lstStyle/>
          <a:p>
            <a:pPr lvl="0"/>
            <a:r>
              <a:rPr lang="en-US" dirty="0"/>
              <a:t>Click to edit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idx="11" hasCustomPrompt="1"/>
          </p:nvPr>
        </p:nvSpPr>
        <p:spPr>
          <a:xfrm>
            <a:off x="6108303" y="2291969"/>
            <a:ext cx="4980321" cy="4351338"/>
          </a:xfrm>
          <a:prstGeom prst="rect">
            <a:avLst/>
          </a:prstGeom>
        </p:spPr>
        <p:txBody>
          <a:bodyPr vert="horz" lIns="91440" tIns="45720" rIns="91440" bIns="45720" rtlCol="0">
            <a:normAutofit/>
          </a:bodyPr>
          <a:lstStyle/>
          <a:p>
            <a:pPr lvl="0"/>
            <a:r>
              <a:rPr lang="en-US" dirty="0"/>
              <a:t>Click to edit text. </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17114033"/>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 Content 2a- one column /chart">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hasCustomPrompt="1"/>
          </p:nvPr>
        </p:nvSpPr>
        <p:spPr/>
        <p:txBody>
          <a:bodyPr/>
          <a:lstStyle/>
          <a:p>
            <a:r>
              <a:rPr lang="en-US" dirty="0"/>
              <a:t>Click to edit title copy</a:t>
            </a:r>
          </a:p>
        </p:txBody>
      </p:sp>
      <p:sp>
        <p:nvSpPr>
          <p:cNvPr id="5" name="Chart Placeholder 8"/>
          <p:cNvSpPr>
            <a:spLocks noGrp="1"/>
          </p:cNvSpPr>
          <p:nvPr>
            <p:ph type="chart" sz="quarter" idx="11"/>
          </p:nvPr>
        </p:nvSpPr>
        <p:spPr>
          <a:xfrm>
            <a:off x="4470399" y="2306973"/>
            <a:ext cx="6652155" cy="3575050"/>
          </a:xfrm>
        </p:spPr>
        <p:txBody>
          <a:bodyPr/>
          <a:lstStyle/>
          <a:p>
            <a:r>
              <a:rPr lang="en-US"/>
              <a:t>Click icon to add chart</a:t>
            </a:r>
          </a:p>
        </p:txBody>
      </p:sp>
      <p:sp>
        <p:nvSpPr>
          <p:cNvPr id="6" name="Text Placeholder 2"/>
          <p:cNvSpPr>
            <a:spLocks noGrp="1"/>
          </p:cNvSpPr>
          <p:nvPr>
            <p:ph idx="12" hasCustomPrompt="1"/>
          </p:nvPr>
        </p:nvSpPr>
        <p:spPr>
          <a:xfrm>
            <a:off x="573024" y="2291969"/>
            <a:ext cx="3686155" cy="3590054"/>
          </a:xfrm>
          <a:prstGeom prst="rect">
            <a:avLst/>
          </a:prstGeom>
        </p:spPr>
        <p:txBody>
          <a:bodyPr vert="horz" lIns="91440" tIns="45720" rIns="91440" bIns="45720" rtlCol="0">
            <a:normAutofit/>
          </a:bodyPr>
          <a:lstStyle/>
          <a:p>
            <a:pPr lvl="0"/>
            <a:r>
              <a:rPr lang="en-US" dirty="0"/>
              <a:t>Click to edit text. </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9838391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_Title + Content 2a- one column w/seal ">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hasCustomPrompt="1"/>
          </p:nvPr>
        </p:nvSpPr>
        <p:spPr/>
        <p:txBody>
          <a:bodyPr/>
          <a:lstStyle/>
          <a:p>
            <a:r>
              <a:rPr lang="en-US" dirty="0"/>
              <a:t>Click to edit title copy</a:t>
            </a:r>
          </a:p>
        </p:txBody>
      </p:sp>
      <p:sp>
        <p:nvSpPr>
          <p:cNvPr id="4" name="Text Placeholder 2"/>
          <p:cNvSpPr>
            <a:spLocks noGrp="1"/>
          </p:cNvSpPr>
          <p:nvPr>
            <p:ph idx="1" hasCustomPrompt="1"/>
          </p:nvPr>
        </p:nvSpPr>
        <p:spPr>
          <a:xfrm>
            <a:off x="573024" y="2291969"/>
            <a:ext cx="10515600" cy="4351338"/>
          </a:xfrm>
          <a:prstGeom prst="rect">
            <a:avLst/>
          </a:prstGeom>
        </p:spPr>
        <p:txBody>
          <a:bodyPr vert="horz" lIns="91440" tIns="45720" rIns="91440" bIns="45720" rtlCol="0">
            <a:normAutofit/>
          </a:bodyPr>
          <a:lstStyle/>
          <a:p>
            <a:pPr lvl="0"/>
            <a:r>
              <a:rPr lang="en-US" dirty="0"/>
              <a:t>Click to edit text. </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8114454"/>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_Title + Content 2a- two column w/seal">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hasCustomPrompt="1"/>
          </p:nvPr>
        </p:nvSpPr>
        <p:spPr/>
        <p:txBody>
          <a:bodyPr/>
          <a:lstStyle/>
          <a:p>
            <a:r>
              <a:rPr lang="en-US" dirty="0"/>
              <a:t>Click to edit title copy</a:t>
            </a:r>
          </a:p>
        </p:txBody>
      </p:sp>
      <p:sp>
        <p:nvSpPr>
          <p:cNvPr id="4" name="Text Placeholder 2"/>
          <p:cNvSpPr>
            <a:spLocks noGrp="1"/>
          </p:cNvSpPr>
          <p:nvPr>
            <p:ph idx="1" hasCustomPrompt="1"/>
          </p:nvPr>
        </p:nvSpPr>
        <p:spPr>
          <a:xfrm>
            <a:off x="573024" y="2291969"/>
            <a:ext cx="4980321" cy="4351338"/>
          </a:xfrm>
          <a:prstGeom prst="rect">
            <a:avLst/>
          </a:prstGeom>
        </p:spPr>
        <p:txBody>
          <a:bodyPr vert="horz" lIns="91440" tIns="45720" rIns="91440" bIns="45720" rtlCol="0">
            <a:normAutofit/>
          </a:bodyPr>
          <a:lstStyle/>
          <a:p>
            <a:pPr lvl="0"/>
            <a:r>
              <a:rPr lang="en-US" dirty="0"/>
              <a:t>Click to edit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idx="11" hasCustomPrompt="1"/>
          </p:nvPr>
        </p:nvSpPr>
        <p:spPr>
          <a:xfrm>
            <a:off x="6108303" y="2291969"/>
            <a:ext cx="4980321" cy="4351338"/>
          </a:xfrm>
          <a:prstGeom prst="rect">
            <a:avLst/>
          </a:prstGeom>
        </p:spPr>
        <p:txBody>
          <a:bodyPr vert="horz" lIns="91440" tIns="45720" rIns="91440" bIns="45720" rtlCol="0">
            <a:normAutofit/>
          </a:bodyPr>
          <a:lstStyle/>
          <a:p>
            <a:pPr lvl="0"/>
            <a:r>
              <a:rPr lang="en-US" dirty="0"/>
              <a:t>Click to edit text. </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4012745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_Title + Content 2a- one column /seal+chart">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hasCustomPrompt="1"/>
          </p:nvPr>
        </p:nvSpPr>
        <p:spPr/>
        <p:txBody>
          <a:bodyPr/>
          <a:lstStyle/>
          <a:p>
            <a:r>
              <a:rPr lang="en-US" dirty="0"/>
              <a:t>Click to edit title copy</a:t>
            </a:r>
          </a:p>
        </p:txBody>
      </p:sp>
      <p:sp>
        <p:nvSpPr>
          <p:cNvPr id="5" name="Chart Placeholder 8"/>
          <p:cNvSpPr>
            <a:spLocks noGrp="1"/>
          </p:cNvSpPr>
          <p:nvPr>
            <p:ph type="chart" sz="quarter" idx="11"/>
          </p:nvPr>
        </p:nvSpPr>
        <p:spPr>
          <a:xfrm>
            <a:off x="4470399" y="2306973"/>
            <a:ext cx="6652155" cy="3575050"/>
          </a:xfrm>
        </p:spPr>
        <p:txBody>
          <a:bodyPr/>
          <a:lstStyle/>
          <a:p>
            <a:r>
              <a:rPr lang="en-US"/>
              <a:t>Click icon to add chart</a:t>
            </a:r>
          </a:p>
        </p:txBody>
      </p:sp>
      <p:sp>
        <p:nvSpPr>
          <p:cNvPr id="6" name="Text Placeholder 2"/>
          <p:cNvSpPr>
            <a:spLocks noGrp="1"/>
          </p:cNvSpPr>
          <p:nvPr>
            <p:ph idx="12" hasCustomPrompt="1"/>
          </p:nvPr>
        </p:nvSpPr>
        <p:spPr>
          <a:xfrm>
            <a:off x="573024" y="2291969"/>
            <a:ext cx="3686155" cy="3590054"/>
          </a:xfrm>
          <a:prstGeom prst="rect">
            <a:avLst/>
          </a:prstGeom>
        </p:spPr>
        <p:txBody>
          <a:bodyPr vert="horz" lIns="91440" tIns="45720" rIns="91440" bIns="45720" rtlCol="0">
            <a:normAutofit/>
          </a:bodyPr>
          <a:lstStyle/>
          <a:p>
            <a:pPr lvl="0"/>
            <a:r>
              <a:rPr lang="en-US" dirty="0"/>
              <a:t>Click to edit text. </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4853083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_Title + Content 3a- one column ">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hasCustomPrompt="1"/>
          </p:nvPr>
        </p:nvSpPr>
        <p:spPr/>
        <p:txBody>
          <a:bodyPr/>
          <a:lstStyle/>
          <a:p>
            <a:r>
              <a:rPr lang="en-US" dirty="0"/>
              <a:t>Click to edit title copy</a:t>
            </a:r>
          </a:p>
        </p:txBody>
      </p:sp>
      <p:sp>
        <p:nvSpPr>
          <p:cNvPr id="9" name="Content Placeholder 8"/>
          <p:cNvSpPr>
            <a:spLocks noGrp="1"/>
          </p:cNvSpPr>
          <p:nvPr>
            <p:ph sz="quarter" idx="10" hasCustomPrompt="1"/>
          </p:nvPr>
        </p:nvSpPr>
        <p:spPr>
          <a:xfrm>
            <a:off x="573024" y="2333625"/>
            <a:ext cx="10515600" cy="2912143"/>
          </a:xfrm>
        </p:spPr>
        <p:txBody>
          <a:bodyPr/>
          <a:lstStyle/>
          <a:p>
            <a:pPr lvl="0"/>
            <a:r>
              <a:rPr lang="en-US" dirty="0"/>
              <a:t>Click to edit text. </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24375752"/>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 Content 3a- two column">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itle 1"/>
          <p:cNvSpPr txBox="1">
            <a:spLocks/>
          </p:cNvSpPr>
          <p:nvPr userDrawn="1"/>
        </p:nvSpPr>
        <p:spPr>
          <a:xfrm>
            <a:off x="573024" y="831469"/>
            <a:ext cx="1008171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300" kern="1200" baseline="0">
                <a:solidFill>
                  <a:srgbClr val="007155"/>
                </a:solidFill>
                <a:latin typeface="Playfair Display Bold" charset="0"/>
                <a:ea typeface="+mj-ea"/>
                <a:cs typeface="+mj-cs"/>
              </a:defRPr>
            </a:lvl1pPr>
          </a:lstStyle>
          <a:p>
            <a:r>
              <a:rPr lang="en-US" dirty="0"/>
              <a:t>Click to edit title copy</a:t>
            </a:r>
          </a:p>
        </p:txBody>
      </p:sp>
      <p:sp>
        <p:nvSpPr>
          <p:cNvPr id="5" name="Content Placeholder 8"/>
          <p:cNvSpPr>
            <a:spLocks noGrp="1"/>
          </p:cNvSpPr>
          <p:nvPr>
            <p:ph sz="quarter" idx="10" hasCustomPrompt="1"/>
          </p:nvPr>
        </p:nvSpPr>
        <p:spPr>
          <a:xfrm>
            <a:off x="5674413" y="2277729"/>
            <a:ext cx="4980321" cy="3810250"/>
          </a:xfrm>
        </p:spPr>
        <p:txBody>
          <a:bodyPr/>
          <a:lstStyle/>
          <a:p>
            <a:pPr lvl="0"/>
            <a:r>
              <a:rPr lang="en-US" dirty="0"/>
              <a:t>Click to edit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12"/>
          <p:cNvSpPr>
            <a:spLocks noGrp="1"/>
          </p:cNvSpPr>
          <p:nvPr>
            <p:ph type="body" sz="quarter" idx="12" hasCustomPrompt="1"/>
          </p:nvPr>
        </p:nvSpPr>
        <p:spPr>
          <a:xfrm>
            <a:off x="573024" y="2277729"/>
            <a:ext cx="4980321" cy="3810250"/>
          </a:xfrm>
        </p:spPr>
        <p:txBody>
          <a:bodyPr/>
          <a:lstStyle/>
          <a:p>
            <a:pPr lvl="0"/>
            <a:r>
              <a:rPr lang="en-US" dirty="0"/>
              <a:t>Click to edit text. </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44747317"/>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_Title + Content 3a- one column w/chart">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hasCustomPrompt="1"/>
          </p:nvPr>
        </p:nvSpPr>
        <p:spPr/>
        <p:txBody>
          <a:bodyPr/>
          <a:lstStyle/>
          <a:p>
            <a:r>
              <a:rPr lang="en-US" dirty="0"/>
              <a:t>Click to edit title copy</a:t>
            </a:r>
          </a:p>
        </p:txBody>
      </p:sp>
      <p:sp>
        <p:nvSpPr>
          <p:cNvPr id="4" name="Content Placeholder 6"/>
          <p:cNvSpPr>
            <a:spLocks noGrp="1"/>
          </p:cNvSpPr>
          <p:nvPr>
            <p:ph sz="quarter" idx="10" hasCustomPrompt="1"/>
          </p:nvPr>
        </p:nvSpPr>
        <p:spPr>
          <a:xfrm>
            <a:off x="573024" y="2306973"/>
            <a:ext cx="3626443" cy="3656989"/>
          </a:xfrm>
        </p:spPr>
        <p:txBody>
          <a:bodyPr/>
          <a:lstStyle/>
          <a:p>
            <a:pPr lvl="0"/>
            <a:r>
              <a:rPr lang="en-US" dirty="0"/>
              <a:t>Click to edit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hart Placeholder 8"/>
          <p:cNvSpPr>
            <a:spLocks noGrp="1"/>
          </p:cNvSpPr>
          <p:nvPr>
            <p:ph type="chart" sz="quarter" idx="11"/>
          </p:nvPr>
        </p:nvSpPr>
        <p:spPr>
          <a:xfrm>
            <a:off x="4470399" y="2306973"/>
            <a:ext cx="6652155" cy="3575050"/>
          </a:xfrm>
        </p:spPr>
        <p:txBody>
          <a:bodyPr/>
          <a:lstStyle/>
          <a:p>
            <a:r>
              <a:rPr lang="en-US"/>
              <a:t>Click icon to add chart</a:t>
            </a:r>
          </a:p>
        </p:txBody>
      </p:sp>
    </p:spTree>
    <p:extLst>
      <p:ext uri="{BB962C8B-B14F-4D97-AF65-F5344CB8AC3E}">
        <p14:creationId xmlns:p14="http://schemas.microsoft.com/office/powerpoint/2010/main" val="12920069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 Content 1- one colum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hasCustomPrompt="1"/>
          </p:nvPr>
        </p:nvSpPr>
        <p:spPr/>
        <p:txBody>
          <a:bodyPr/>
          <a:lstStyle/>
          <a:p>
            <a:r>
              <a:rPr lang="en-US" dirty="0"/>
              <a:t>Click to edit title copy</a:t>
            </a:r>
          </a:p>
        </p:txBody>
      </p:sp>
      <p:sp>
        <p:nvSpPr>
          <p:cNvPr id="5" name="Text Placeholder 2"/>
          <p:cNvSpPr>
            <a:spLocks noGrp="1"/>
          </p:cNvSpPr>
          <p:nvPr>
            <p:ph idx="1" hasCustomPrompt="1"/>
          </p:nvPr>
        </p:nvSpPr>
        <p:spPr>
          <a:xfrm>
            <a:off x="573024" y="2291969"/>
            <a:ext cx="10515600" cy="4351338"/>
          </a:xfrm>
          <a:prstGeom prst="rect">
            <a:avLst/>
          </a:prstGeom>
        </p:spPr>
        <p:txBody>
          <a:bodyPr vert="horz" lIns="91440" tIns="45720" rIns="91440" bIns="45720" rtlCol="0">
            <a:normAutofit/>
          </a:bodyPr>
          <a:lstStyle/>
          <a:p>
            <a:pPr lvl="0"/>
            <a:r>
              <a:rPr lang="en-US" dirty="0"/>
              <a:t>Click to edit text. </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58580979"/>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2_Title + Content 3a- one column w/seal ">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hasCustomPrompt="1"/>
          </p:nvPr>
        </p:nvSpPr>
        <p:spPr/>
        <p:txBody>
          <a:bodyPr/>
          <a:lstStyle/>
          <a:p>
            <a:r>
              <a:rPr lang="en-US" dirty="0"/>
              <a:t>Click to edit title copy</a:t>
            </a:r>
          </a:p>
        </p:txBody>
      </p:sp>
      <p:sp>
        <p:nvSpPr>
          <p:cNvPr id="4" name="Text Placeholder 2"/>
          <p:cNvSpPr>
            <a:spLocks noGrp="1"/>
          </p:cNvSpPr>
          <p:nvPr>
            <p:ph idx="1" hasCustomPrompt="1"/>
          </p:nvPr>
        </p:nvSpPr>
        <p:spPr>
          <a:xfrm>
            <a:off x="573024" y="2291969"/>
            <a:ext cx="10515600" cy="4351338"/>
          </a:xfrm>
          <a:prstGeom prst="rect">
            <a:avLst/>
          </a:prstGeom>
        </p:spPr>
        <p:txBody>
          <a:bodyPr vert="horz" lIns="91440" tIns="45720" rIns="91440" bIns="45720" rtlCol="0">
            <a:normAutofit/>
          </a:bodyPr>
          <a:lstStyle/>
          <a:p>
            <a:pPr lvl="0"/>
            <a:r>
              <a:rPr lang="en-US" dirty="0"/>
              <a:t>Click to edit text. </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86802293"/>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2_Title + Content 3a- two column w/seal">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hasCustomPrompt="1"/>
          </p:nvPr>
        </p:nvSpPr>
        <p:spPr/>
        <p:txBody>
          <a:bodyPr/>
          <a:lstStyle/>
          <a:p>
            <a:r>
              <a:rPr lang="en-US" dirty="0"/>
              <a:t>Click to edit title copy</a:t>
            </a:r>
          </a:p>
        </p:txBody>
      </p:sp>
      <p:sp>
        <p:nvSpPr>
          <p:cNvPr id="4" name="Text Placeholder 2"/>
          <p:cNvSpPr>
            <a:spLocks noGrp="1"/>
          </p:cNvSpPr>
          <p:nvPr>
            <p:ph idx="1" hasCustomPrompt="1"/>
          </p:nvPr>
        </p:nvSpPr>
        <p:spPr>
          <a:xfrm>
            <a:off x="573024" y="2291969"/>
            <a:ext cx="4980321" cy="4351338"/>
          </a:xfrm>
          <a:prstGeom prst="rect">
            <a:avLst/>
          </a:prstGeom>
        </p:spPr>
        <p:txBody>
          <a:bodyPr vert="horz" lIns="91440" tIns="45720" rIns="91440" bIns="45720" rtlCol="0">
            <a:normAutofit/>
          </a:bodyPr>
          <a:lstStyle/>
          <a:p>
            <a:pPr lvl="0"/>
            <a:r>
              <a:rPr lang="en-US" dirty="0"/>
              <a:t>Click to edit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idx="11" hasCustomPrompt="1"/>
          </p:nvPr>
        </p:nvSpPr>
        <p:spPr>
          <a:xfrm>
            <a:off x="6108303" y="2291969"/>
            <a:ext cx="4980321" cy="4351338"/>
          </a:xfrm>
          <a:prstGeom prst="rect">
            <a:avLst/>
          </a:prstGeom>
        </p:spPr>
        <p:txBody>
          <a:bodyPr vert="horz" lIns="91440" tIns="45720" rIns="91440" bIns="45720" rtlCol="0">
            <a:normAutofit/>
          </a:bodyPr>
          <a:lstStyle/>
          <a:p>
            <a:pPr lvl="0"/>
            <a:r>
              <a:rPr lang="en-US" dirty="0"/>
              <a:t>Click to edit text. </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00142232"/>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2_Title + Content 3a- one column /seal+chart">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hasCustomPrompt="1"/>
          </p:nvPr>
        </p:nvSpPr>
        <p:spPr/>
        <p:txBody>
          <a:bodyPr/>
          <a:lstStyle/>
          <a:p>
            <a:r>
              <a:rPr lang="en-US" dirty="0"/>
              <a:t>Click to edit title copy</a:t>
            </a:r>
          </a:p>
        </p:txBody>
      </p:sp>
      <p:sp>
        <p:nvSpPr>
          <p:cNvPr id="5" name="Chart Placeholder 8"/>
          <p:cNvSpPr>
            <a:spLocks noGrp="1"/>
          </p:cNvSpPr>
          <p:nvPr>
            <p:ph type="chart" sz="quarter" idx="11"/>
          </p:nvPr>
        </p:nvSpPr>
        <p:spPr>
          <a:xfrm>
            <a:off x="4470399" y="2306973"/>
            <a:ext cx="6652155" cy="3575050"/>
          </a:xfrm>
        </p:spPr>
        <p:txBody>
          <a:bodyPr/>
          <a:lstStyle/>
          <a:p>
            <a:r>
              <a:rPr lang="en-US"/>
              <a:t>Click icon to add chart</a:t>
            </a:r>
          </a:p>
        </p:txBody>
      </p:sp>
      <p:sp>
        <p:nvSpPr>
          <p:cNvPr id="6" name="Text Placeholder 2"/>
          <p:cNvSpPr>
            <a:spLocks noGrp="1"/>
          </p:cNvSpPr>
          <p:nvPr>
            <p:ph idx="12" hasCustomPrompt="1"/>
          </p:nvPr>
        </p:nvSpPr>
        <p:spPr>
          <a:xfrm>
            <a:off x="573024" y="2291969"/>
            <a:ext cx="3686155" cy="3590054"/>
          </a:xfrm>
          <a:prstGeom prst="rect">
            <a:avLst/>
          </a:prstGeom>
        </p:spPr>
        <p:txBody>
          <a:bodyPr vert="horz" lIns="91440" tIns="45720" rIns="91440" bIns="45720" rtlCol="0">
            <a:normAutofit/>
          </a:bodyPr>
          <a:lstStyle/>
          <a:p>
            <a:pPr lvl="0"/>
            <a:r>
              <a:rPr lang="en-US" dirty="0"/>
              <a:t>Click to edit text. </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9234791"/>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 Content 4- one column ">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hasCustomPrompt="1"/>
          </p:nvPr>
        </p:nvSpPr>
        <p:spPr/>
        <p:txBody>
          <a:bodyPr/>
          <a:lstStyle/>
          <a:p>
            <a:r>
              <a:rPr lang="en-US" dirty="0"/>
              <a:t>Click to edit title copy</a:t>
            </a:r>
          </a:p>
        </p:txBody>
      </p:sp>
      <p:sp>
        <p:nvSpPr>
          <p:cNvPr id="4" name="Text Placeholder 2"/>
          <p:cNvSpPr>
            <a:spLocks noGrp="1"/>
          </p:cNvSpPr>
          <p:nvPr>
            <p:ph idx="1" hasCustomPrompt="1"/>
          </p:nvPr>
        </p:nvSpPr>
        <p:spPr>
          <a:xfrm>
            <a:off x="573024" y="2291969"/>
            <a:ext cx="10515600" cy="4351338"/>
          </a:xfrm>
          <a:prstGeom prst="rect">
            <a:avLst/>
          </a:prstGeom>
        </p:spPr>
        <p:txBody>
          <a:bodyPr vert="horz" lIns="91440" tIns="45720" rIns="91440" bIns="45720" rtlCol="0">
            <a:normAutofit/>
          </a:bodyPr>
          <a:lstStyle/>
          <a:p>
            <a:pPr lvl="0"/>
            <a:r>
              <a:rPr lang="en-US" dirty="0"/>
              <a:t>Click to edit text. </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618676"/>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 Content 4- two column ">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hasCustomPrompt="1"/>
          </p:nvPr>
        </p:nvSpPr>
        <p:spPr/>
        <p:txBody>
          <a:bodyPr/>
          <a:lstStyle/>
          <a:p>
            <a:r>
              <a:rPr lang="en-US" dirty="0"/>
              <a:t>Click to edit title copy</a:t>
            </a:r>
          </a:p>
        </p:txBody>
      </p:sp>
      <p:sp>
        <p:nvSpPr>
          <p:cNvPr id="5" name="Text Placeholder 2"/>
          <p:cNvSpPr>
            <a:spLocks noGrp="1"/>
          </p:cNvSpPr>
          <p:nvPr>
            <p:ph idx="10" hasCustomPrompt="1"/>
          </p:nvPr>
        </p:nvSpPr>
        <p:spPr>
          <a:xfrm>
            <a:off x="573024" y="2438213"/>
            <a:ext cx="5121923" cy="3914461"/>
          </a:xfrm>
          <a:prstGeom prst="rect">
            <a:avLst/>
          </a:prstGeom>
        </p:spPr>
        <p:txBody>
          <a:bodyPr vert="horz" lIns="91440" tIns="45720" rIns="91440" bIns="45720" rtlCol="0">
            <a:normAutofit/>
          </a:bodyPr>
          <a:lstStyle/>
          <a:p>
            <a:pPr lvl="0"/>
            <a:r>
              <a:rPr lang="en-US" dirty="0"/>
              <a:t>Click to edit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idx="11" hasCustomPrompt="1"/>
          </p:nvPr>
        </p:nvSpPr>
        <p:spPr>
          <a:xfrm>
            <a:off x="5966701" y="2434296"/>
            <a:ext cx="5121923" cy="3918378"/>
          </a:xfrm>
          <a:prstGeom prst="rect">
            <a:avLst/>
          </a:prstGeom>
        </p:spPr>
        <p:txBody>
          <a:bodyPr vert="horz" lIns="91440" tIns="45720" rIns="91440" bIns="45720" rtlCol="0">
            <a:normAutofit/>
          </a:bodyPr>
          <a:lstStyle/>
          <a:p>
            <a:pPr lvl="0"/>
            <a:r>
              <a:rPr lang="en-US" dirty="0"/>
              <a:t>Click to edit text. </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55820950"/>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 Content 4- one column w/char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hasCustomPrompt="1"/>
          </p:nvPr>
        </p:nvSpPr>
        <p:spPr/>
        <p:txBody>
          <a:bodyPr/>
          <a:lstStyle/>
          <a:p>
            <a:r>
              <a:rPr lang="en-US" dirty="0"/>
              <a:t>Click to edit title copy</a:t>
            </a:r>
          </a:p>
        </p:txBody>
      </p:sp>
      <p:sp>
        <p:nvSpPr>
          <p:cNvPr id="5" name="Chart Placeholder 8"/>
          <p:cNvSpPr>
            <a:spLocks noGrp="1"/>
          </p:cNvSpPr>
          <p:nvPr>
            <p:ph type="chart" sz="quarter" idx="11"/>
          </p:nvPr>
        </p:nvSpPr>
        <p:spPr>
          <a:xfrm>
            <a:off x="4470399" y="2306973"/>
            <a:ext cx="6652155" cy="3575050"/>
          </a:xfrm>
        </p:spPr>
        <p:txBody>
          <a:bodyPr/>
          <a:lstStyle/>
          <a:p>
            <a:r>
              <a:rPr lang="en-US"/>
              <a:t>Click icon to add chart</a:t>
            </a:r>
          </a:p>
        </p:txBody>
      </p:sp>
      <p:sp>
        <p:nvSpPr>
          <p:cNvPr id="6" name="Text Placeholder 2"/>
          <p:cNvSpPr>
            <a:spLocks noGrp="1"/>
          </p:cNvSpPr>
          <p:nvPr>
            <p:ph idx="12" hasCustomPrompt="1"/>
          </p:nvPr>
        </p:nvSpPr>
        <p:spPr>
          <a:xfrm>
            <a:off x="573024" y="2291969"/>
            <a:ext cx="3686155" cy="3590054"/>
          </a:xfrm>
          <a:prstGeom prst="rect">
            <a:avLst/>
          </a:prstGeom>
        </p:spPr>
        <p:txBody>
          <a:bodyPr vert="horz" lIns="91440" tIns="45720" rIns="91440" bIns="45720" rtlCol="0">
            <a:normAutofit/>
          </a:bodyPr>
          <a:lstStyle/>
          <a:p>
            <a:pPr lvl="0"/>
            <a:r>
              <a:rPr lang="en-US" dirty="0"/>
              <a:t>Click to edit text. </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1342393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 Content 5- one column ">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hasCustomPrompt="1"/>
          </p:nvPr>
        </p:nvSpPr>
        <p:spPr>
          <a:xfrm>
            <a:off x="573024" y="831469"/>
            <a:ext cx="10961750" cy="1330706"/>
          </a:xfrm>
        </p:spPr>
        <p:txBody>
          <a:bodyPr/>
          <a:lstStyle/>
          <a:p>
            <a:r>
              <a:rPr lang="en-US" dirty="0"/>
              <a:t>Click to edit title copy</a:t>
            </a:r>
          </a:p>
        </p:txBody>
      </p:sp>
      <p:sp>
        <p:nvSpPr>
          <p:cNvPr id="5" name="Text Placeholder 2"/>
          <p:cNvSpPr>
            <a:spLocks noGrp="1"/>
          </p:cNvSpPr>
          <p:nvPr>
            <p:ph idx="1"/>
          </p:nvPr>
        </p:nvSpPr>
        <p:spPr>
          <a:xfrm>
            <a:off x="573023" y="2291969"/>
            <a:ext cx="10961751" cy="3784981"/>
          </a:xfrm>
          <a:prstGeom prst="rect">
            <a:avLst/>
          </a:prstGeom>
        </p:spPr>
        <p:txBody>
          <a:bodyPr vert="horz" lIns="91440" tIns="45720" rIns="91440" bIns="45720" rtlCol="0">
            <a:normAutofit/>
          </a:bodyPr>
          <a:lstStyle>
            <a:lvl1pPr marL="0" indent="0">
              <a:buFont typeface="Arial" charset="0"/>
              <a:buNone/>
              <a:defRPr b="1" i="0" baseline="0">
                <a:solidFill>
                  <a:schemeClr val="bg1"/>
                </a:solidFill>
                <a:latin typeface="Raleway SemiBold" charset="0"/>
                <a:ea typeface="Raleway SemiBold" charset="0"/>
                <a:cs typeface="Raleway SemiBold" charset="0"/>
              </a:defRPr>
            </a:lvl1pPr>
            <a:lvl2pPr>
              <a:defRPr b="1" i="0" baseline="0">
                <a:solidFill>
                  <a:schemeClr val="bg1"/>
                </a:solidFill>
                <a:latin typeface="Raleway SemiBold" charset="0"/>
                <a:ea typeface="Raleway SemiBold" charset="0"/>
                <a:cs typeface="Raleway SemiBold" charset="0"/>
              </a:defRPr>
            </a:lvl2pPr>
            <a:lvl3pPr>
              <a:defRPr b="1" i="0" baseline="0">
                <a:solidFill>
                  <a:schemeClr val="bg1"/>
                </a:solidFill>
                <a:latin typeface="Raleway SemiBold" charset="0"/>
                <a:ea typeface="Raleway SemiBold" charset="0"/>
                <a:cs typeface="Raleway SemiBold" charset="0"/>
              </a:defRPr>
            </a:lvl3pPr>
            <a:lvl4pPr>
              <a:defRPr b="1" i="0" baseline="0">
                <a:solidFill>
                  <a:schemeClr val="bg1"/>
                </a:solidFill>
                <a:latin typeface="Raleway SemiBold" charset="0"/>
                <a:ea typeface="Raleway SemiBold" charset="0"/>
                <a:cs typeface="Raleway SemiBold" charset="0"/>
              </a:defRPr>
            </a:lvl4pPr>
            <a:lvl5pPr>
              <a:defRPr b="1" i="0" baseline="0">
                <a:solidFill>
                  <a:schemeClr val="bg1"/>
                </a:solidFill>
                <a:latin typeface="Raleway SemiBold" charset="0"/>
                <a:ea typeface="Raleway SemiBold" charset="0"/>
                <a:cs typeface="Raleway SemiBold"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8710299"/>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 Content 5- two column ">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Title 1"/>
          <p:cNvSpPr>
            <a:spLocks noGrp="1"/>
          </p:cNvSpPr>
          <p:nvPr>
            <p:ph type="title" hasCustomPrompt="1"/>
          </p:nvPr>
        </p:nvSpPr>
        <p:spPr>
          <a:xfrm>
            <a:off x="573024" y="831469"/>
            <a:ext cx="10961750" cy="1330706"/>
          </a:xfrm>
        </p:spPr>
        <p:txBody>
          <a:bodyPr/>
          <a:lstStyle/>
          <a:p>
            <a:r>
              <a:rPr lang="en-US" dirty="0"/>
              <a:t>Click to edit title copy</a:t>
            </a:r>
          </a:p>
        </p:txBody>
      </p:sp>
      <p:sp>
        <p:nvSpPr>
          <p:cNvPr id="11" name="Text Placeholder 12"/>
          <p:cNvSpPr>
            <a:spLocks noGrp="1"/>
          </p:cNvSpPr>
          <p:nvPr>
            <p:ph type="body" sz="quarter" idx="13" hasCustomPrompt="1"/>
          </p:nvPr>
        </p:nvSpPr>
        <p:spPr>
          <a:xfrm>
            <a:off x="573024" y="2271966"/>
            <a:ext cx="5256276" cy="3810250"/>
          </a:xfrm>
        </p:spPr>
        <p:txBody>
          <a:bodyPr/>
          <a:lstStyle>
            <a:lvl1pPr marL="0" indent="0">
              <a:buNone/>
              <a:defRPr b="1" i="0">
                <a:solidFill>
                  <a:schemeClr val="bg1"/>
                </a:solidFill>
                <a:latin typeface="Raleway SemiBold" charset="0"/>
                <a:ea typeface="Raleway SemiBold" charset="0"/>
                <a:cs typeface="Raleway SemiBold" charset="0"/>
              </a:defRPr>
            </a:lvl1pPr>
            <a:lvl2pPr>
              <a:defRPr b="1" i="0">
                <a:solidFill>
                  <a:schemeClr val="bg1"/>
                </a:solidFill>
                <a:latin typeface="Raleway SemiBold" charset="0"/>
                <a:ea typeface="Raleway SemiBold" charset="0"/>
                <a:cs typeface="Raleway SemiBold" charset="0"/>
              </a:defRPr>
            </a:lvl2pPr>
            <a:lvl3pPr>
              <a:defRPr b="1" i="0">
                <a:solidFill>
                  <a:schemeClr val="bg1"/>
                </a:solidFill>
                <a:latin typeface="Raleway SemiBold" charset="0"/>
                <a:ea typeface="Raleway SemiBold" charset="0"/>
                <a:cs typeface="Raleway SemiBold" charset="0"/>
              </a:defRPr>
            </a:lvl3pPr>
            <a:lvl4pPr>
              <a:defRPr b="1" i="0">
                <a:solidFill>
                  <a:schemeClr val="bg1"/>
                </a:solidFill>
                <a:latin typeface="Raleway SemiBold" charset="0"/>
                <a:ea typeface="Raleway SemiBold" charset="0"/>
                <a:cs typeface="Raleway SemiBold" charset="0"/>
              </a:defRPr>
            </a:lvl4pPr>
            <a:lvl5pPr>
              <a:defRPr b="1" i="0">
                <a:solidFill>
                  <a:schemeClr val="bg1"/>
                </a:solidFill>
                <a:latin typeface="Raleway SemiBold" charset="0"/>
                <a:ea typeface="Raleway SemiBold" charset="0"/>
                <a:cs typeface="Raleway SemiBold" charset="0"/>
              </a:defRPr>
            </a:lvl5pPr>
          </a:lstStyle>
          <a:p>
            <a:pPr lvl="0"/>
            <a:r>
              <a:rPr lang="en-US" dirty="0"/>
              <a:t>Click to edit text copy</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2"/>
          <p:cNvSpPr>
            <a:spLocks noGrp="1"/>
          </p:cNvSpPr>
          <p:nvPr>
            <p:ph type="body" sz="quarter" idx="14" hasCustomPrompt="1"/>
          </p:nvPr>
        </p:nvSpPr>
        <p:spPr>
          <a:xfrm>
            <a:off x="6278498" y="2271966"/>
            <a:ext cx="5256276" cy="3810250"/>
          </a:xfrm>
        </p:spPr>
        <p:txBody>
          <a:bodyPr/>
          <a:lstStyle>
            <a:lvl1pPr marL="0" indent="0">
              <a:buNone/>
              <a:defRPr b="1" i="0">
                <a:solidFill>
                  <a:schemeClr val="bg1"/>
                </a:solidFill>
                <a:latin typeface="Raleway SemiBold" charset="0"/>
                <a:ea typeface="Raleway SemiBold" charset="0"/>
                <a:cs typeface="Raleway SemiBold" charset="0"/>
              </a:defRPr>
            </a:lvl1pPr>
            <a:lvl2pPr>
              <a:defRPr b="1" i="0">
                <a:solidFill>
                  <a:schemeClr val="bg1"/>
                </a:solidFill>
                <a:latin typeface="Raleway SemiBold" charset="0"/>
                <a:ea typeface="Raleway SemiBold" charset="0"/>
                <a:cs typeface="Raleway SemiBold" charset="0"/>
              </a:defRPr>
            </a:lvl2pPr>
            <a:lvl3pPr>
              <a:defRPr b="1" i="0">
                <a:solidFill>
                  <a:schemeClr val="bg1"/>
                </a:solidFill>
                <a:latin typeface="Raleway SemiBold" charset="0"/>
                <a:ea typeface="Raleway SemiBold" charset="0"/>
                <a:cs typeface="Raleway SemiBold" charset="0"/>
              </a:defRPr>
            </a:lvl3pPr>
            <a:lvl4pPr>
              <a:defRPr b="1" i="0">
                <a:solidFill>
                  <a:schemeClr val="bg1"/>
                </a:solidFill>
                <a:latin typeface="Raleway SemiBold" charset="0"/>
                <a:ea typeface="Raleway SemiBold" charset="0"/>
                <a:cs typeface="Raleway SemiBold" charset="0"/>
              </a:defRPr>
            </a:lvl4pPr>
            <a:lvl5pPr>
              <a:defRPr b="1" i="0">
                <a:solidFill>
                  <a:schemeClr val="bg1"/>
                </a:solidFill>
                <a:latin typeface="Raleway SemiBold" charset="0"/>
                <a:ea typeface="Raleway SemiBold" charset="0"/>
                <a:cs typeface="Raleway SemiBold" charset="0"/>
              </a:defRPr>
            </a:lvl5pPr>
          </a:lstStyle>
          <a:p>
            <a:pPr lvl="0"/>
            <a:r>
              <a:rPr lang="en-US" dirty="0"/>
              <a:t>Click to edit text copy</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1687230"/>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 Content 6- one column ">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itle 1"/>
          <p:cNvSpPr>
            <a:spLocks noGrp="1"/>
          </p:cNvSpPr>
          <p:nvPr>
            <p:ph type="title" hasCustomPrompt="1"/>
          </p:nvPr>
        </p:nvSpPr>
        <p:spPr>
          <a:xfrm>
            <a:off x="573024" y="831469"/>
            <a:ext cx="10961750" cy="1330706"/>
          </a:xfrm>
        </p:spPr>
        <p:txBody>
          <a:bodyPr/>
          <a:lstStyle>
            <a:lvl1pPr>
              <a:defRPr baseline="0">
                <a:solidFill>
                  <a:srgbClr val="D5EEF7"/>
                </a:solidFill>
              </a:defRPr>
            </a:lvl1pPr>
          </a:lstStyle>
          <a:p>
            <a:r>
              <a:rPr lang="en-US" dirty="0"/>
              <a:t>Click to edit title copy</a:t>
            </a:r>
          </a:p>
        </p:txBody>
      </p:sp>
      <p:sp>
        <p:nvSpPr>
          <p:cNvPr id="5" name="Text Placeholder 12"/>
          <p:cNvSpPr>
            <a:spLocks noGrp="1"/>
          </p:cNvSpPr>
          <p:nvPr>
            <p:ph type="body" sz="quarter" idx="13" hasCustomPrompt="1"/>
          </p:nvPr>
        </p:nvSpPr>
        <p:spPr>
          <a:xfrm>
            <a:off x="573024" y="2271966"/>
            <a:ext cx="10961750" cy="3810250"/>
          </a:xfrm>
        </p:spPr>
        <p:txBody>
          <a:bodyPr/>
          <a:lstStyle>
            <a:lvl1pPr marL="0" indent="0">
              <a:buNone/>
              <a:defRPr b="1" i="0">
                <a:solidFill>
                  <a:schemeClr val="bg1"/>
                </a:solidFill>
                <a:latin typeface="Raleway SemiBold" charset="0"/>
                <a:ea typeface="Raleway SemiBold" charset="0"/>
                <a:cs typeface="Raleway SemiBold" charset="0"/>
              </a:defRPr>
            </a:lvl1pPr>
            <a:lvl2pPr>
              <a:defRPr b="1" i="0">
                <a:solidFill>
                  <a:schemeClr val="bg1"/>
                </a:solidFill>
                <a:latin typeface="Raleway SemiBold" charset="0"/>
                <a:ea typeface="Raleway SemiBold" charset="0"/>
                <a:cs typeface="Raleway SemiBold" charset="0"/>
              </a:defRPr>
            </a:lvl2pPr>
            <a:lvl3pPr>
              <a:defRPr b="1" i="0">
                <a:solidFill>
                  <a:schemeClr val="bg1"/>
                </a:solidFill>
                <a:latin typeface="Raleway SemiBold" charset="0"/>
                <a:ea typeface="Raleway SemiBold" charset="0"/>
                <a:cs typeface="Raleway SemiBold" charset="0"/>
              </a:defRPr>
            </a:lvl3pPr>
            <a:lvl4pPr>
              <a:defRPr b="1" i="0">
                <a:solidFill>
                  <a:schemeClr val="bg1"/>
                </a:solidFill>
                <a:latin typeface="Raleway SemiBold" charset="0"/>
                <a:ea typeface="Raleway SemiBold" charset="0"/>
                <a:cs typeface="Raleway SemiBold" charset="0"/>
              </a:defRPr>
            </a:lvl4pPr>
            <a:lvl5pPr>
              <a:defRPr b="1" i="0">
                <a:solidFill>
                  <a:schemeClr val="bg1"/>
                </a:solidFill>
                <a:latin typeface="Raleway SemiBold" charset="0"/>
                <a:ea typeface="Raleway SemiBold" charset="0"/>
                <a:cs typeface="Raleway SemiBold" charset="0"/>
              </a:defRPr>
            </a:lvl5pPr>
          </a:lstStyle>
          <a:p>
            <a:pPr lvl="0"/>
            <a:r>
              <a:rPr lang="en-US" dirty="0"/>
              <a:t>Click to edit text copy</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51624117"/>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 Content 6- twocolumn ">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itle 1"/>
          <p:cNvSpPr>
            <a:spLocks noGrp="1"/>
          </p:cNvSpPr>
          <p:nvPr>
            <p:ph type="title" hasCustomPrompt="1"/>
          </p:nvPr>
        </p:nvSpPr>
        <p:spPr>
          <a:xfrm>
            <a:off x="573024" y="831469"/>
            <a:ext cx="10961750" cy="1330706"/>
          </a:xfrm>
        </p:spPr>
        <p:txBody>
          <a:bodyPr/>
          <a:lstStyle>
            <a:lvl1pPr>
              <a:defRPr baseline="0">
                <a:solidFill>
                  <a:srgbClr val="D5EEF7"/>
                </a:solidFill>
              </a:defRPr>
            </a:lvl1pPr>
          </a:lstStyle>
          <a:p>
            <a:r>
              <a:rPr lang="en-US" dirty="0"/>
              <a:t>Click to edit title copy</a:t>
            </a:r>
          </a:p>
        </p:txBody>
      </p:sp>
      <p:sp>
        <p:nvSpPr>
          <p:cNvPr id="5" name="Text Placeholder 12"/>
          <p:cNvSpPr>
            <a:spLocks noGrp="1"/>
          </p:cNvSpPr>
          <p:nvPr>
            <p:ph type="body" sz="quarter" idx="13" hasCustomPrompt="1"/>
          </p:nvPr>
        </p:nvSpPr>
        <p:spPr>
          <a:xfrm>
            <a:off x="573024" y="2271966"/>
            <a:ext cx="5256276" cy="3810250"/>
          </a:xfrm>
        </p:spPr>
        <p:txBody>
          <a:bodyPr/>
          <a:lstStyle>
            <a:lvl1pPr marL="0" indent="0">
              <a:buNone/>
              <a:defRPr b="1" i="0">
                <a:solidFill>
                  <a:schemeClr val="bg1"/>
                </a:solidFill>
                <a:latin typeface="Raleway SemiBold" charset="0"/>
                <a:ea typeface="Raleway SemiBold" charset="0"/>
                <a:cs typeface="Raleway SemiBold" charset="0"/>
              </a:defRPr>
            </a:lvl1pPr>
            <a:lvl2pPr>
              <a:defRPr b="1" i="0">
                <a:solidFill>
                  <a:schemeClr val="bg1"/>
                </a:solidFill>
                <a:latin typeface="Raleway SemiBold" charset="0"/>
                <a:ea typeface="Raleway SemiBold" charset="0"/>
                <a:cs typeface="Raleway SemiBold" charset="0"/>
              </a:defRPr>
            </a:lvl2pPr>
            <a:lvl3pPr>
              <a:defRPr b="1" i="0">
                <a:solidFill>
                  <a:schemeClr val="bg1"/>
                </a:solidFill>
                <a:latin typeface="Raleway SemiBold" charset="0"/>
                <a:ea typeface="Raleway SemiBold" charset="0"/>
                <a:cs typeface="Raleway SemiBold" charset="0"/>
              </a:defRPr>
            </a:lvl3pPr>
            <a:lvl4pPr>
              <a:defRPr b="1" i="0">
                <a:solidFill>
                  <a:schemeClr val="bg1"/>
                </a:solidFill>
                <a:latin typeface="Raleway SemiBold" charset="0"/>
                <a:ea typeface="Raleway SemiBold" charset="0"/>
                <a:cs typeface="Raleway SemiBold" charset="0"/>
              </a:defRPr>
            </a:lvl4pPr>
            <a:lvl5pPr>
              <a:defRPr b="1" i="0">
                <a:solidFill>
                  <a:schemeClr val="bg1"/>
                </a:solidFill>
                <a:latin typeface="Raleway SemiBold" charset="0"/>
                <a:ea typeface="Raleway SemiBold" charset="0"/>
                <a:cs typeface="Raleway SemiBold" charset="0"/>
              </a:defRPr>
            </a:lvl5pPr>
          </a:lstStyle>
          <a:p>
            <a:pPr lvl="0"/>
            <a:r>
              <a:rPr lang="en-US" dirty="0"/>
              <a:t>Click to edit text copy</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12"/>
          <p:cNvSpPr>
            <a:spLocks noGrp="1"/>
          </p:cNvSpPr>
          <p:nvPr>
            <p:ph type="body" sz="quarter" idx="14" hasCustomPrompt="1"/>
          </p:nvPr>
        </p:nvSpPr>
        <p:spPr>
          <a:xfrm>
            <a:off x="6278498" y="2271966"/>
            <a:ext cx="5256276" cy="3810250"/>
          </a:xfrm>
        </p:spPr>
        <p:txBody>
          <a:bodyPr/>
          <a:lstStyle>
            <a:lvl1pPr marL="0" indent="0">
              <a:buNone/>
              <a:defRPr b="1" i="0">
                <a:solidFill>
                  <a:schemeClr val="bg1"/>
                </a:solidFill>
                <a:latin typeface="Raleway SemiBold" charset="0"/>
                <a:ea typeface="Raleway SemiBold" charset="0"/>
                <a:cs typeface="Raleway SemiBold" charset="0"/>
              </a:defRPr>
            </a:lvl1pPr>
            <a:lvl2pPr>
              <a:defRPr b="1" i="0">
                <a:solidFill>
                  <a:schemeClr val="bg1"/>
                </a:solidFill>
                <a:latin typeface="Raleway SemiBold" charset="0"/>
                <a:ea typeface="Raleway SemiBold" charset="0"/>
                <a:cs typeface="Raleway SemiBold" charset="0"/>
              </a:defRPr>
            </a:lvl2pPr>
            <a:lvl3pPr>
              <a:defRPr b="1" i="0">
                <a:solidFill>
                  <a:schemeClr val="bg1"/>
                </a:solidFill>
                <a:latin typeface="Raleway SemiBold" charset="0"/>
                <a:ea typeface="Raleway SemiBold" charset="0"/>
                <a:cs typeface="Raleway SemiBold" charset="0"/>
              </a:defRPr>
            </a:lvl3pPr>
            <a:lvl4pPr>
              <a:defRPr b="1" i="0">
                <a:solidFill>
                  <a:schemeClr val="bg1"/>
                </a:solidFill>
                <a:latin typeface="Raleway SemiBold" charset="0"/>
                <a:ea typeface="Raleway SemiBold" charset="0"/>
                <a:cs typeface="Raleway SemiBold" charset="0"/>
              </a:defRPr>
            </a:lvl4pPr>
            <a:lvl5pPr>
              <a:defRPr b="1" i="0">
                <a:solidFill>
                  <a:schemeClr val="bg1"/>
                </a:solidFill>
                <a:latin typeface="Raleway SemiBold" charset="0"/>
                <a:ea typeface="Raleway SemiBold" charset="0"/>
                <a:cs typeface="Raleway SemiBold" charset="0"/>
              </a:defRPr>
            </a:lvl5pPr>
          </a:lstStyle>
          <a:p>
            <a:pPr lvl="0"/>
            <a:r>
              <a:rPr lang="en-US" dirty="0"/>
              <a:t>Click to edit text copy</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41856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 Content 1- two colum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hasCustomPrompt="1"/>
          </p:nvPr>
        </p:nvSpPr>
        <p:spPr/>
        <p:txBody>
          <a:bodyPr/>
          <a:lstStyle/>
          <a:p>
            <a:r>
              <a:rPr lang="en-US" dirty="0"/>
              <a:t>Click to edit title copy</a:t>
            </a:r>
          </a:p>
        </p:txBody>
      </p:sp>
      <p:sp>
        <p:nvSpPr>
          <p:cNvPr id="5" name="Text Placeholder 2"/>
          <p:cNvSpPr>
            <a:spLocks noGrp="1"/>
          </p:cNvSpPr>
          <p:nvPr>
            <p:ph idx="1" hasCustomPrompt="1"/>
          </p:nvPr>
        </p:nvSpPr>
        <p:spPr>
          <a:xfrm>
            <a:off x="573024" y="2291969"/>
            <a:ext cx="5054053" cy="4351338"/>
          </a:xfrm>
          <a:prstGeom prst="rect">
            <a:avLst/>
          </a:prstGeom>
        </p:spPr>
        <p:txBody>
          <a:bodyPr vert="horz" lIns="91440" tIns="45720" rIns="91440" bIns="45720" rtlCol="0">
            <a:normAutofit/>
          </a:bodyPr>
          <a:lstStyle>
            <a:lvl1pPr>
              <a:defRPr baseline="0"/>
            </a:lvl1pPr>
          </a:lstStyle>
          <a:p>
            <a:pPr lvl="0"/>
            <a:r>
              <a:rPr lang="en-US" dirty="0"/>
              <a:t>Click to edit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2"/>
          <p:cNvSpPr>
            <a:spLocks noGrp="1"/>
          </p:cNvSpPr>
          <p:nvPr>
            <p:ph idx="10" hasCustomPrompt="1"/>
          </p:nvPr>
        </p:nvSpPr>
        <p:spPr>
          <a:xfrm>
            <a:off x="6034571" y="2291969"/>
            <a:ext cx="5054053" cy="4351338"/>
          </a:xfrm>
          <a:prstGeom prst="rect">
            <a:avLst/>
          </a:prstGeom>
        </p:spPr>
        <p:txBody>
          <a:bodyPr vert="horz" lIns="91440" tIns="45720" rIns="91440" bIns="45720" rtlCol="0">
            <a:normAutofit/>
          </a:bodyPr>
          <a:lstStyle/>
          <a:p>
            <a:pPr lvl="0"/>
            <a:r>
              <a:rPr lang="en-US" dirty="0"/>
              <a:t>Click to edit text. </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83454666"/>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 Content 7- one column ">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itle 1"/>
          <p:cNvSpPr>
            <a:spLocks noGrp="1"/>
          </p:cNvSpPr>
          <p:nvPr>
            <p:ph type="title" hasCustomPrompt="1"/>
          </p:nvPr>
        </p:nvSpPr>
        <p:spPr>
          <a:xfrm>
            <a:off x="573024" y="831469"/>
            <a:ext cx="10961750" cy="1330706"/>
          </a:xfrm>
        </p:spPr>
        <p:txBody>
          <a:bodyPr/>
          <a:lstStyle>
            <a:lvl1pPr>
              <a:defRPr baseline="0">
                <a:solidFill>
                  <a:srgbClr val="005E4F"/>
                </a:solidFill>
              </a:defRPr>
            </a:lvl1pPr>
          </a:lstStyle>
          <a:p>
            <a:r>
              <a:rPr lang="en-US" dirty="0"/>
              <a:t>Click to edit title copy</a:t>
            </a:r>
          </a:p>
        </p:txBody>
      </p:sp>
      <p:sp>
        <p:nvSpPr>
          <p:cNvPr id="5" name="Text Placeholder 12"/>
          <p:cNvSpPr>
            <a:spLocks noGrp="1"/>
          </p:cNvSpPr>
          <p:nvPr>
            <p:ph type="body" sz="quarter" idx="13" hasCustomPrompt="1"/>
          </p:nvPr>
        </p:nvSpPr>
        <p:spPr>
          <a:xfrm>
            <a:off x="573024" y="2271966"/>
            <a:ext cx="10961750" cy="3810250"/>
          </a:xfrm>
        </p:spPr>
        <p:txBody>
          <a:bodyPr/>
          <a:lstStyle>
            <a:lvl1pPr marL="0" indent="0">
              <a:buNone/>
              <a:defRPr b="1" i="0">
                <a:solidFill>
                  <a:schemeClr val="bg1"/>
                </a:solidFill>
                <a:latin typeface="Raleway SemiBold" charset="0"/>
                <a:ea typeface="Raleway SemiBold" charset="0"/>
                <a:cs typeface="Raleway SemiBold" charset="0"/>
              </a:defRPr>
            </a:lvl1pPr>
            <a:lvl2pPr>
              <a:defRPr b="1" i="0">
                <a:solidFill>
                  <a:schemeClr val="bg1"/>
                </a:solidFill>
                <a:latin typeface="Raleway SemiBold" charset="0"/>
                <a:ea typeface="Raleway SemiBold" charset="0"/>
                <a:cs typeface="Raleway SemiBold" charset="0"/>
              </a:defRPr>
            </a:lvl2pPr>
            <a:lvl3pPr>
              <a:defRPr b="1" i="0">
                <a:solidFill>
                  <a:schemeClr val="bg1"/>
                </a:solidFill>
                <a:latin typeface="Raleway SemiBold" charset="0"/>
                <a:ea typeface="Raleway SemiBold" charset="0"/>
                <a:cs typeface="Raleway SemiBold" charset="0"/>
              </a:defRPr>
            </a:lvl3pPr>
            <a:lvl4pPr>
              <a:defRPr b="1" i="0">
                <a:solidFill>
                  <a:schemeClr val="bg1"/>
                </a:solidFill>
                <a:latin typeface="Raleway SemiBold" charset="0"/>
                <a:ea typeface="Raleway SemiBold" charset="0"/>
                <a:cs typeface="Raleway SemiBold" charset="0"/>
              </a:defRPr>
            </a:lvl4pPr>
            <a:lvl5pPr>
              <a:defRPr b="1" i="0">
                <a:solidFill>
                  <a:schemeClr val="bg1"/>
                </a:solidFill>
                <a:latin typeface="Raleway SemiBold" charset="0"/>
                <a:ea typeface="Raleway SemiBold" charset="0"/>
                <a:cs typeface="Raleway SemiBold" charset="0"/>
              </a:defRPr>
            </a:lvl5pPr>
          </a:lstStyle>
          <a:p>
            <a:pPr lvl="0"/>
            <a:r>
              <a:rPr lang="en-US" dirty="0"/>
              <a:t>Click to edit text copy</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90265324"/>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 Content 7- two column ">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itle 1"/>
          <p:cNvSpPr>
            <a:spLocks noGrp="1"/>
          </p:cNvSpPr>
          <p:nvPr>
            <p:ph type="title" hasCustomPrompt="1"/>
          </p:nvPr>
        </p:nvSpPr>
        <p:spPr>
          <a:xfrm>
            <a:off x="573024" y="831469"/>
            <a:ext cx="10961750" cy="1330706"/>
          </a:xfrm>
        </p:spPr>
        <p:txBody>
          <a:bodyPr/>
          <a:lstStyle>
            <a:lvl1pPr>
              <a:defRPr baseline="0">
                <a:solidFill>
                  <a:srgbClr val="005E4F"/>
                </a:solidFill>
              </a:defRPr>
            </a:lvl1pPr>
          </a:lstStyle>
          <a:p>
            <a:r>
              <a:rPr lang="en-US" dirty="0"/>
              <a:t>Click to edit title copy</a:t>
            </a:r>
          </a:p>
        </p:txBody>
      </p:sp>
      <p:sp>
        <p:nvSpPr>
          <p:cNvPr id="5" name="Text Placeholder 12"/>
          <p:cNvSpPr>
            <a:spLocks noGrp="1"/>
          </p:cNvSpPr>
          <p:nvPr>
            <p:ph type="body" sz="quarter" idx="13" hasCustomPrompt="1"/>
          </p:nvPr>
        </p:nvSpPr>
        <p:spPr>
          <a:xfrm>
            <a:off x="573024" y="2271966"/>
            <a:ext cx="5256276" cy="3810250"/>
          </a:xfrm>
        </p:spPr>
        <p:txBody>
          <a:bodyPr/>
          <a:lstStyle>
            <a:lvl1pPr marL="0" indent="0">
              <a:buNone/>
              <a:defRPr b="1" i="0">
                <a:solidFill>
                  <a:schemeClr val="bg1"/>
                </a:solidFill>
                <a:latin typeface="Raleway SemiBold" charset="0"/>
                <a:ea typeface="Raleway SemiBold" charset="0"/>
                <a:cs typeface="Raleway SemiBold" charset="0"/>
              </a:defRPr>
            </a:lvl1pPr>
            <a:lvl2pPr>
              <a:defRPr b="1" i="0">
                <a:solidFill>
                  <a:schemeClr val="bg1"/>
                </a:solidFill>
                <a:latin typeface="Raleway SemiBold" charset="0"/>
                <a:ea typeface="Raleway SemiBold" charset="0"/>
                <a:cs typeface="Raleway SemiBold" charset="0"/>
              </a:defRPr>
            </a:lvl2pPr>
            <a:lvl3pPr>
              <a:defRPr b="1" i="0">
                <a:solidFill>
                  <a:schemeClr val="bg1"/>
                </a:solidFill>
                <a:latin typeface="Raleway SemiBold" charset="0"/>
                <a:ea typeface="Raleway SemiBold" charset="0"/>
                <a:cs typeface="Raleway SemiBold" charset="0"/>
              </a:defRPr>
            </a:lvl3pPr>
            <a:lvl4pPr>
              <a:defRPr b="1" i="0">
                <a:solidFill>
                  <a:schemeClr val="bg1"/>
                </a:solidFill>
                <a:latin typeface="Raleway SemiBold" charset="0"/>
                <a:ea typeface="Raleway SemiBold" charset="0"/>
                <a:cs typeface="Raleway SemiBold" charset="0"/>
              </a:defRPr>
            </a:lvl4pPr>
            <a:lvl5pPr>
              <a:defRPr b="1" i="0">
                <a:solidFill>
                  <a:schemeClr val="bg1"/>
                </a:solidFill>
                <a:latin typeface="Raleway SemiBold" charset="0"/>
                <a:ea typeface="Raleway SemiBold" charset="0"/>
                <a:cs typeface="Raleway SemiBold" charset="0"/>
              </a:defRPr>
            </a:lvl5pPr>
          </a:lstStyle>
          <a:p>
            <a:pPr lvl="0"/>
            <a:r>
              <a:rPr lang="en-US" dirty="0"/>
              <a:t>Click to edit text copy</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12"/>
          <p:cNvSpPr>
            <a:spLocks noGrp="1"/>
          </p:cNvSpPr>
          <p:nvPr>
            <p:ph type="body" sz="quarter" idx="14" hasCustomPrompt="1"/>
          </p:nvPr>
        </p:nvSpPr>
        <p:spPr>
          <a:xfrm>
            <a:off x="6278498" y="2271966"/>
            <a:ext cx="5256276" cy="3810250"/>
          </a:xfrm>
        </p:spPr>
        <p:txBody>
          <a:bodyPr/>
          <a:lstStyle>
            <a:lvl1pPr marL="0" indent="0">
              <a:buNone/>
              <a:defRPr b="1" i="0">
                <a:solidFill>
                  <a:schemeClr val="bg1"/>
                </a:solidFill>
                <a:latin typeface="Raleway SemiBold" charset="0"/>
                <a:ea typeface="Raleway SemiBold" charset="0"/>
                <a:cs typeface="Raleway SemiBold" charset="0"/>
              </a:defRPr>
            </a:lvl1pPr>
            <a:lvl2pPr>
              <a:defRPr b="1" i="0">
                <a:solidFill>
                  <a:schemeClr val="bg1"/>
                </a:solidFill>
                <a:latin typeface="Raleway SemiBold" charset="0"/>
                <a:ea typeface="Raleway SemiBold" charset="0"/>
                <a:cs typeface="Raleway SemiBold" charset="0"/>
              </a:defRPr>
            </a:lvl2pPr>
            <a:lvl3pPr>
              <a:defRPr b="1" i="0">
                <a:solidFill>
                  <a:schemeClr val="bg1"/>
                </a:solidFill>
                <a:latin typeface="Raleway SemiBold" charset="0"/>
                <a:ea typeface="Raleway SemiBold" charset="0"/>
                <a:cs typeface="Raleway SemiBold" charset="0"/>
              </a:defRPr>
            </a:lvl3pPr>
            <a:lvl4pPr>
              <a:defRPr b="1" i="0">
                <a:solidFill>
                  <a:schemeClr val="bg1"/>
                </a:solidFill>
                <a:latin typeface="Raleway SemiBold" charset="0"/>
                <a:ea typeface="Raleway SemiBold" charset="0"/>
                <a:cs typeface="Raleway SemiBold" charset="0"/>
              </a:defRPr>
            </a:lvl4pPr>
            <a:lvl5pPr>
              <a:defRPr b="1" i="0">
                <a:solidFill>
                  <a:schemeClr val="bg1"/>
                </a:solidFill>
                <a:latin typeface="Raleway SemiBold" charset="0"/>
                <a:ea typeface="Raleway SemiBold" charset="0"/>
                <a:cs typeface="Raleway SemiBold" charset="0"/>
              </a:defRPr>
            </a:lvl5pPr>
          </a:lstStyle>
          <a:p>
            <a:pPr lvl="0"/>
            <a:r>
              <a:rPr lang="en-US" dirty="0"/>
              <a:t>Click to edit text copy</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319195"/>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 Content 8- yellow photo-left">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Picture Placeholder 4"/>
          <p:cNvSpPr>
            <a:spLocks noGrp="1"/>
          </p:cNvSpPr>
          <p:nvPr>
            <p:ph type="pic" sz="quarter" idx="10" hasCustomPrompt="1"/>
          </p:nvPr>
        </p:nvSpPr>
        <p:spPr>
          <a:xfrm>
            <a:off x="0" y="0"/>
            <a:ext cx="6190735" cy="6857999"/>
          </a:xfrm>
        </p:spPr>
        <p:txBody>
          <a:bodyPr/>
          <a:lstStyle>
            <a:lvl1pPr>
              <a:defRPr baseline="0"/>
            </a:lvl1pPr>
          </a:lstStyle>
          <a:p>
            <a:r>
              <a:rPr lang="en-US" dirty="0"/>
              <a:t>Full bleed photo 585 x 655 </a:t>
            </a:r>
            <a:r>
              <a:rPr lang="en-US" dirty="0" err="1"/>
              <a:t>px</a:t>
            </a:r>
            <a:endParaRPr lang="en-US" dirty="0"/>
          </a:p>
        </p:txBody>
      </p:sp>
      <p:sp>
        <p:nvSpPr>
          <p:cNvPr id="2" name="Title 1"/>
          <p:cNvSpPr>
            <a:spLocks noGrp="1"/>
          </p:cNvSpPr>
          <p:nvPr>
            <p:ph type="title" hasCustomPrompt="1"/>
          </p:nvPr>
        </p:nvSpPr>
        <p:spPr>
          <a:xfrm>
            <a:off x="6400800" y="831469"/>
            <a:ext cx="5066270" cy="1325563"/>
          </a:xfrm>
        </p:spPr>
        <p:txBody>
          <a:bodyPr/>
          <a:lstStyle>
            <a:lvl1pPr>
              <a:defRPr baseline="0">
                <a:solidFill>
                  <a:schemeClr val="bg1"/>
                </a:solidFill>
              </a:defRPr>
            </a:lvl1pPr>
          </a:lstStyle>
          <a:p>
            <a:r>
              <a:rPr lang="en-US" dirty="0"/>
              <a:t>Click to edit title copy</a:t>
            </a:r>
          </a:p>
        </p:txBody>
      </p:sp>
      <p:sp>
        <p:nvSpPr>
          <p:cNvPr id="7" name="Text Placeholder 2"/>
          <p:cNvSpPr>
            <a:spLocks noGrp="1"/>
          </p:cNvSpPr>
          <p:nvPr>
            <p:ph idx="1"/>
          </p:nvPr>
        </p:nvSpPr>
        <p:spPr>
          <a:xfrm>
            <a:off x="6400800" y="2291969"/>
            <a:ext cx="5066270" cy="4351338"/>
          </a:xfrm>
          <a:prstGeom prst="rect">
            <a:avLst/>
          </a:prstGeom>
        </p:spPr>
        <p:txBody>
          <a:bodyPr vert="horz" lIns="91440" tIns="45720" rIns="91440" bIns="45720" rtlCol="0">
            <a:normAutofit/>
          </a:bodyPr>
          <a:lstStyle>
            <a:lvl1pPr marL="0" indent="0">
              <a:buNone/>
              <a:defRPr baseline="0">
                <a:solidFill>
                  <a:schemeClr val="tx1">
                    <a:lumMod val="85000"/>
                    <a:lumOff val="15000"/>
                  </a:schemeClr>
                </a:solidFill>
              </a:defRPr>
            </a:lvl1pPr>
            <a:lvl2pPr>
              <a:defRPr baseline="0">
                <a:solidFill>
                  <a:schemeClr val="tx1">
                    <a:lumMod val="85000"/>
                    <a:lumOff val="15000"/>
                  </a:schemeClr>
                </a:solidFill>
              </a:defRPr>
            </a:lvl2pPr>
            <a:lvl3pPr>
              <a:defRPr baseline="0">
                <a:solidFill>
                  <a:schemeClr val="tx1">
                    <a:lumMod val="85000"/>
                    <a:lumOff val="15000"/>
                  </a:schemeClr>
                </a:solidFill>
              </a:defRPr>
            </a:lvl3pPr>
            <a:lvl4pPr>
              <a:defRPr baseline="0">
                <a:solidFill>
                  <a:schemeClr val="tx1">
                    <a:lumMod val="85000"/>
                    <a:lumOff val="15000"/>
                  </a:schemeClr>
                </a:solidFill>
              </a:defRPr>
            </a:lvl4pPr>
            <a:lvl5pPr>
              <a:defRPr baseline="0">
                <a:solidFill>
                  <a:schemeClr val="tx1">
                    <a:lumMod val="85000"/>
                    <a:lumOff val="1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2"/>
          <p:cNvSpPr>
            <a:spLocks noGrp="1"/>
          </p:cNvSpPr>
          <p:nvPr>
            <p:ph idx="11" hasCustomPrompt="1"/>
          </p:nvPr>
        </p:nvSpPr>
        <p:spPr>
          <a:xfrm>
            <a:off x="219867" y="6052126"/>
            <a:ext cx="5751000" cy="805873"/>
          </a:xfrm>
          <a:prstGeom prst="rect">
            <a:avLst/>
          </a:prstGeom>
        </p:spPr>
        <p:txBody>
          <a:bodyPr vert="horz" lIns="91440" tIns="45720" rIns="91440" bIns="45720" rtlCol="0">
            <a:normAutofit/>
          </a:bodyPr>
          <a:lstStyle>
            <a:lvl1pPr marL="0" indent="0">
              <a:buNone/>
              <a:defRPr sz="1600" i="1" baseline="0">
                <a:solidFill>
                  <a:schemeClr val="tx1">
                    <a:lumMod val="85000"/>
                    <a:lumOff val="15000"/>
                  </a:schemeClr>
                </a:solidFill>
              </a:defRPr>
            </a:lvl1pPr>
            <a:lvl2pPr>
              <a:defRPr baseline="0">
                <a:solidFill>
                  <a:schemeClr val="tx1">
                    <a:lumMod val="85000"/>
                    <a:lumOff val="15000"/>
                  </a:schemeClr>
                </a:solidFill>
              </a:defRPr>
            </a:lvl2pPr>
            <a:lvl3pPr>
              <a:defRPr baseline="0">
                <a:solidFill>
                  <a:schemeClr val="tx1">
                    <a:lumMod val="85000"/>
                    <a:lumOff val="15000"/>
                  </a:schemeClr>
                </a:solidFill>
              </a:defRPr>
            </a:lvl3pPr>
            <a:lvl4pPr>
              <a:defRPr baseline="0">
                <a:solidFill>
                  <a:schemeClr val="tx1">
                    <a:lumMod val="85000"/>
                    <a:lumOff val="15000"/>
                  </a:schemeClr>
                </a:solidFill>
              </a:defRPr>
            </a:lvl4pPr>
            <a:lvl5pPr>
              <a:defRPr baseline="0">
                <a:solidFill>
                  <a:schemeClr val="tx1">
                    <a:lumMod val="85000"/>
                    <a:lumOff val="15000"/>
                  </a:schemeClr>
                </a:solidFill>
              </a:defRPr>
            </a:lvl5pPr>
          </a:lstStyle>
          <a:p>
            <a:pPr lvl="0"/>
            <a:r>
              <a:rPr lang="en-US" dirty="0"/>
              <a:t>Click to edit caption text</a:t>
            </a:r>
          </a:p>
        </p:txBody>
      </p:sp>
    </p:spTree>
    <p:extLst>
      <p:ext uri="{BB962C8B-B14F-4D97-AF65-F5344CB8AC3E}">
        <p14:creationId xmlns:p14="http://schemas.microsoft.com/office/powerpoint/2010/main" val="911254352"/>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 Content 8- lt green photo left">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Picture Placeholder 4"/>
          <p:cNvSpPr>
            <a:spLocks noGrp="1"/>
          </p:cNvSpPr>
          <p:nvPr>
            <p:ph type="pic" sz="quarter" idx="10" hasCustomPrompt="1"/>
          </p:nvPr>
        </p:nvSpPr>
        <p:spPr>
          <a:xfrm>
            <a:off x="0" y="1"/>
            <a:ext cx="6190735" cy="6857999"/>
          </a:xfrm>
        </p:spPr>
        <p:txBody>
          <a:bodyPr/>
          <a:lstStyle/>
          <a:p>
            <a:r>
              <a:rPr lang="en-US" dirty="0"/>
              <a:t>Full bleed photo 585 x 655 </a:t>
            </a:r>
            <a:r>
              <a:rPr lang="en-US" dirty="0" err="1"/>
              <a:t>px</a:t>
            </a:r>
            <a:endParaRPr lang="en-US" dirty="0"/>
          </a:p>
        </p:txBody>
      </p:sp>
      <p:sp>
        <p:nvSpPr>
          <p:cNvPr id="5" name="Title 1"/>
          <p:cNvSpPr>
            <a:spLocks noGrp="1"/>
          </p:cNvSpPr>
          <p:nvPr>
            <p:ph type="title" hasCustomPrompt="1"/>
          </p:nvPr>
        </p:nvSpPr>
        <p:spPr>
          <a:xfrm>
            <a:off x="6400800" y="831469"/>
            <a:ext cx="4687824" cy="1325563"/>
          </a:xfrm>
        </p:spPr>
        <p:txBody>
          <a:bodyPr/>
          <a:lstStyle>
            <a:lvl1pPr>
              <a:defRPr baseline="0">
                <a:solidFill>
                  <a:schemeClr val="bg1"/>
                </a:solidFill>
              </a:defRPr>
            </a:lvl1pPr>
          </a:lstStyle>
          <a:p>
            <a:r>
              <a:rPr lang="en-US" dirty="0"/>
              <a:t>Click to edit title copy</a:t>
            </a:r>
          </a:p>
        </p:txBody>
      </p:sp>
      <p:sp>
        <p:nvSpPr>
          <p:cNvPr id="13" name="Text Placeholder 2"/>
          <p:cNvSpPr>
            <a:spLocks noGrp="1"/>
          </p:cNvSpPr>
          <p:nvPr>
            <p:ph idx="1"/>
          </p:nvPr>
        </p:nvSpPr>
        <p:spPr>
          <a:xfrm>
            <a:off x="6400800" y="2291969"/>
            <a:ext cx="4687824"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2"/>
          <p:cNvSpPr>
            <a:spLocks noGrp="1"/>
          </p:cNvSpPr>
          <p:nvPr>
            <p:ph idx="11" hasCustomPrompt="1"/>
          </p:nvPr>
        </p:nvSpPr>
        <p:spPr>
          <a:xfrm>
            <a:off x="247134" y="6059440"/>
            <a:ext cx="5696465" cy="798560"/>
          </a:xfrm>
          <a:prstGeom prst="rect">
            <a:avLst/>
          </a:prstGeom>
        </p:spPr>
        <p:txBody>
          <a:bodyPr vert="horz" lIns="91440" tIns="45720" rIns="91440" bIns="45720" rtlCol="0">
            <a:normAutofit/>
          </a:bodyPr>
          <a:lstStyle>
            <a:lvl1pPr marL="0" indent="0">
              <a:buNone/>
              <a:defRPr sz="1600" i="1" baseline="0"/>
            </a:lvl1pPr>
          </a:lstStyle>
          <a:p>
            <a:pPr lvl="0"/>
            <a:r>
              <a:rPr lang="en-US" dirty="0"/>
              <a:t>Click to edit caption text</a:t>
            </a:r>
          </a:p>
        </p:txBody>
      </p:sp>
    </p:spTree>
    <p:extLst>
      <p:ext uri="{BB962C8B-B14F-4D97-AF65-F5344CB8AC3E}">
        <p14:creationId xmlns:p14="http://schemas.microsoft.com/office/powerpoint/2010/main" val="174600730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 Content 8- mid blue photo lef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
            <a:ext cx="12192000" cy="6858000"/>
          </a:xfrm>
          <a:prstGeom prst="rect">
            <a:avLst/>
          </a:prstGeom>
        </p:spPr>
      </p:pic>
      <p:sp>
        <p:nvSpPr>
          <p:cNvPr id="4" name="Picture Placeholder 4"/>
          <p:cNvSpPr>
            <a:spLocks noGrp="1"/>
          </p:cNvSpPr>
          <p:nvPr>
            <p:ph type="pic" sz="quarter" idx="10" hasCustomPrompt="1"/>
          </p:nvPr>
        </p:nvSpPr>
        <p:spPr>
          <a:xfrm>
            <a:off x="0" y="1"/>
            <a:ext cx="6190735" cy="6857999"/>
          </a:xfrm>
        </p:spPr>
        <p:txBody>
          <a:bodyPr/>
          <a:lstStyle/>
          <a:p>
            <a:r>
              <a:rPr lang="en-US" dirty="0"/>
              <a:t>Full bleed photo 585 x 655 </a:t>
            </a:r>
            <a:r>
              <a:rPr lang="en-US" dirty="0" err="1"/>
              <a:t>px</a:t>
            </a:r>
            <a:endParaRPr lang="en-US" dirty="0"/>
          </a:p>
        </p:txBody>
      </p:sp>
      <p:sp>
        <p:nvSpPr>
          <p:cNvPr id="5" name="Title 1"/>
          <p:cNvSpPr>
            <a:spLocks noGrp="1"/>
          </p:cNvSpPr>
          <p:nvPr>
            <p:ph type="title" hasCustomPrompt="1"/>
          </p:nvPr>
        </p:nvSpPr>
        <p:spPr>
          <a:xfrm>
            <a:off x="6400799" y="831469"/>
            <a:ext cx="5239265" cy="1325563"/>
          </a:xfrm>
        </p:spPr>
        <p:txBody>
          <a:bodyPr/>
          <a:lstStyle>
            <a:lvl1pPr>
              <a:defRPr baseline="0">
                <a:solidFill>
                  <a:schemeClr val="bg1"/>
                </a:solidFill>
              </a:defRPr>
            </a:lvl1pPr>
          </a:lstStyle>
          <a:p>
            <a:r>
              <a:rPr lang="en-US" dirty="0"/>
              <a:t>Click to edit title copy</a:t>
            </a:r>
          </a:p>
        </p:txBody>
      </p:sp>
      <p:sp>
        <p:nvSpPr>
          <p:cNvPr id="8" name="Text Placeholder 2"/>
          <p:cNvSpPr>
            <a:spLocks noGrp="1"/>
          </p:cNvSpPr>
          <p:nvPr>
            <p:ph idx="1"/>
          </p:nvPr>
        </p:nvSpPr>
        <p:spPr>
          <a:xfrm>
            <a:off x="6400798" y="2291969"/>
            <a:ext cx="5239266"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p:cNvSpPr>
            <a:spLocks noGrp="1"/>
          </p:cNvSpPr>
          <p:nvPr>
            <p:ph idx="11" hasCustomPrompt="1"/>
          </p:nvPr>
        </p:nvSpPr>
        <p:spPr>
          <a:xfrm>
            <a:off x="216243" y="5972941"/>
            <a:ext cx="5758248" cy="885059"/>
          </a:xfrm>
          <a:prstGeom prst="rect">
            <a:avLst/>
          </a:prstGeom>
        </p:spPr>
        <p:txBody>
          <a:bodyPr vert="horz" lIns="91440" tIns="45720" rIns="91440" bIns="45720" rtlCol="0">
            <a:normAutofit/>
          </a:bodyPr>
          <a:lstStyle>
            <a:lvl1pPr marL="0" indent="0">
              <a:buNone/>
              <a:defRPr sz="1600" b="0" i="1" baseline="0">
                <a:latin typeface="Raleway" charset="0"/>
                <a:ea typeface="Raleway" charset="0"/>
                <a:cs typeface="Raleway" charset="0"/>
              </a:defRPr>
            </a:lvl1pPr>
          </a:lstStyle>
          <a:p>
            <a:pPr lvl="0"/>
            <a:r>
              <a:rPr lang="en-US" dirty="0"/>
              <a:t>Click to edit caption text</a:t>
            </a:r>
          </a:p>
        </p:txBody>
      </p:sp>
    </p:spTree>
    <p:extLst>
      <p:ext uri="{BB962C8B-B14F-4D97-AF65-F5344CB8AC3E}">
        <p14:creationId xmlns:p14="http://schemas.microsoft.com/office/powerpoint/2010/main" val="19282561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 Content 1- one column w/chart+ Content 1- one column with char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hasCustomPrompt="1"/>
          </p:nvPr>
        </p:nvSpPr>
        <p:spPr/>
        <p:txBody>
          <a:bodyPr/>
          <a:lstStyle/>
          <a:p>
            <a:r>
              <a:rPr lang="en-US" dirty="0"/>
              <a:t>Click to edit title copy</a:t>
            </a:r>
          </a:p>
        </p:txBody>
      </p:sp>
      <p:sp>
        <p:nvSpPr>
          <p:cNvPr id="7" name="Content Placeholder 6"/>
          <p:cNvSpPr>
            <a:spLocks noGrp="1"/>
          </p:cNvSpPr>
          <p:nvPr>
            <p:ph sz="quarter" idx="10" hasCustomPrompt="1"/>
          </p:nvPr>
        </p:nvSpPr>
        <p:spPr>
          <a:xfrm>
            <a:off x="573024" y="2298081"/>
            <a:ext cx="3626443" cy="3656989"/>
          </a:xfrm>
        </p:spPr>
        <p:txBody>
          <a:bodyPr/>
          <a:lstStyle>
            <a:lvl1pPr marL="0" indent="0">
              <a:buFont typeface="Arial" charset="0"/>
              <a:buNone/>
              <a:defRPr/>
            </a:lvl1pPr>
          </a:lstStyle>
          <a:p>
            <a:pPr lvl="0"/>
            <a:r>
              <a:rPr lang="en-US" dirty="0"/>
              <a:t>Click to edit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hart Placeholder 8"/>
          <p:cNvSpPr>
            <a:spLocks noGrp="1"/>
          </p:cNvSpPr>
          <p:nvPr>
            <p:ph type="chart" sz="quarter" idx="11"/>
          </p:nvPr>
        </p:nvSpPr>
        <p:spPr>
          <a:xfrm>
            <a:off x="4436533" y="2298081"/>
            <a:ext cx="6652155" cy="3575050"/>
          </a:xfrm>
        </p:spPr>
        <p:txBody>
          <a:bodyPr/>
          <a:lstStyle/>
          <a:p>
            <a:r>
              <a:rPr lang="en-US"/>
              <a:t>Click icon to add chart</a:t>
            </a:r>
          </a:p>
        </p:txBody>
      </p:sp>
    </p:spTree>
    <p:extLst>
      <p:ext uri="{BB962C8B-B14F-4D97-AF65-F5344CB8AC3E}">
        <p14:creationId xmlns:p14="http://schemas.microsoft.com/office/powerpoint/2010/main" val="15810301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itle 1"/>
          <p:cNvSpPr>
            <a:spLocks noGrp="1"/>
          </p:cNvSpPr>
          <p:nvPr>
            <p:ph type="title" hasCustomPrompt="1"/>
          </p:nvPr>
        </p:nvSpPr>
        <p:spPr>
          <a:xfrm>
            <a:off x="573024" y="831469"/>
            <a:ext cx="10801220" cy="1325563"/>
          </a:xfrm>
        </p:spPr>
        <p:txBody>
          <a:bodyPr/>
          <a:lstStyle/>
          <a:p>
            <a:r>
              <a:rPr lang="en-US" dirty="0"/>
              <a:t>Click to edit title copy</a:t>
            </a:r>
          </a:p>
        </p:txBody>
      </p:sp>
      <p:sp>
        <p:nvSpPr>
          <p:cNvPr id="5" name="Content Placeholder 6"/>
          <p:cNvSpPr>
            <a:spLocks noGrp="1"/>
          </p:cNvSpPr>
          <p:nvPr>
            <p:ph sz="quarter" idx="10" hasCustomPrompt="1"/>
          </p:nvPr>
        </p:nvSpPr>
        <p:spPr>
          <a:xfrm>
            <a:off x="573024" y="2298081"/>
            <a:ext cx="3626443" cy="3656989"/>
          </a:xfrm>
        </p:spPr>
        <p:txBody>
          <a:bodyPr/>
          <a:lstStyle>
            <a:lvl1pPr marL="0" indent="0">
              <a:buFont typeface="Arial" charset="0"/>
              <a:buNone/>
              <a:defRPr/>
            </a:lvl1pPr>
          </a:lstStyle>
          <a:p>
            <a:pPr lvl="0"/>
            <a:r>
              <a:rPr lang="en-US" dirty="0"/>
              <a:t>Click to edit text. </a:t>
            </a:r>
          </a:p>
          <a:p>
            <a:pPr lvl="1"/>
            <a:r>
              <a:rPr lang="en-US" dirty="0"/>
              <a:t>Second level</a:t>
            </a:r>
          </a:p>
          <a:p>
            <a:pPr lvl="2"/>
            <a:r>
              <a:rPr lang="en-US" dirty="0"/>
              <a:t>Third level</a:t>
            </a:r>
          </a:p>
          <a:p>
            <a:pPr lvl="3"/>
            <a:r>
              <a:rPr lang="en-US" dirty="0"/>
              <a:t>Fourth level</a:t>
            </a:r>
          </a:p>
          <a:p>
            <a:pPr lvl="4"/>
            <a:r>
              <a:rPr lang="en-US" dirty="0"/>
              <a:t>Fifth level</a:t>
            </a:r>
          </a:p>
        </p:txBody>
      </p:sp>
      <p:graphicFrame>
        <p:nvGraphicFramePr>
          <p:cNvPr id="8" name="Table 7"/>
          <p:cNvGraphicFramePr>
            <a:graphicFrameLocks noGrp="1"/>
          </p:cNvGraphicFramePr>
          <p:nvPr userDrawn="1">
            <p:extLst>
              <p:ext uri="{D42A27DB-BD31-4B8C-83A1-F6EECF244321}">
                <p14:modId xmlns:p14="http://schemas.microsoft.com/office/powerpoint/2010/main" val="1244173784"/>
              </p:ext>
            </p:extLst>
          </p:nvPr>
        </p:nvGraphicFramePr>
        <p:xfrm>
          <a:off x="4384907" y="2298079"/>
          <a:ext cx="6989337" cy="3656990"/>
        </p:xfrm>
        <a:graphic>
          <a:graphicData uri="http://schemas.openxmlformats.org/drawingml/2006/table">
            <a:tbl>
              <a:tblPr firstRow="1" bandRow="1">
                <a:tableStyleId>{5940675A-B579-460E-94D1-54222C63F5DA}</a:tableStyleId>
              </a:tblPr>
              <a:tblGrid>
                <a:gridCol w="2329779">
                  <a:extLst>
                    <a:ext uri="{9D8B030D-6E8A-4147-A177-3AD203B41FA5}">
                      <a16:colId xmlns:a16="http://schemas.microsoft.com/office/drawing/2014/main" val="20000"/>
                    </a:ext>
                  </a:extLst>
                </a:gridCol>
                <a:gridCol w="2329779">
                  <a:extLst>
                    <a:ext uri="{9D8B030D-6E8A-4147-A177-3AD203B41FA5}">
                      <a16:colId xmlns:a16="http://schemas.microsoft.com/office/drawing/2014/main" val="20001"/>
                    </a:ext>
                  </a:extLst>
                </a:gridCol>
                <a:gridCol w="2329779">
                  <a:extLst>
                    <a:ext uri="{9D8B030D-6E8A-4147-A177-3AD203B41FA5}">
                      <a16:colId xmlns:a16="http://schemas.microsoft.com/office/drawing/2014/main" val="20002"/>
                    </a:ext>
                  </a:extLst>
                </a:gridCol>
              </a:tblGrid>
              <a:tr h="731398">
                <a:tc>
                  <a:txBody>
                    <a:bodyPr/>
                    <a:lstStyle/>
                    <a:p>
                      <a:endParaRPr lang="en-US" dirty="0"/>
                    </a:p>
                  </a:txBody>
                  <a:tcPr/>
                </a:tc>
                <a:tc>
                  <a:txBody>
                    <a:bodyPr/>
                    <a:lstStyle/>
                    <a:p>
                      <a:endParaRPr lang="en-US" dirty="0">
                        <a:solidFill>
                          <a:schemeClr val="bg2">
                            <a:lumMod val="25000"/>
                          </a:schemeClr>
                        </a:solidFill>
                      </a:endParaRPr>
                    </a:p>
                  </a:txBody>
                  <a:tcPr/>
                </a:tc>
                <a:tc>
                  <a:txBody>
                    <a:bodyPr/>
                    <a:lstStyle/>
                    <a:p>
                      <a:endParaRPr lang="en-US"/>
                    </a:p>
                  </a:txBody>
                  <a:tcPr/>
                </a:tc>
                <a:extLst>
                  <a:ext uri="{0D108BD9-81ED-4DB2-BD59-A6C34878D82A}">
                    <a16:rowId xmlns:a16="http://schemas.microsoft.com/office/drawing/2014/main" val="10000"/>
                  </a:ext>
                </a:extLst>
              </a:tr>
              <a:tr h="731398">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1"/>
                  </a:ext>
                </a:extLst>
              </a:tr>
              <a:tr h="731398">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2"/>
                  </a:ext>
                </a:extLst>
              </a:tr>
              <a:tr h="731398">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3"/>
                  </a:ext>
                </a:extLst>
              </a:tr>
              <a:tr h="731398">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10004"/>
                  </a:ext>
                </a:extLst>
              </a:tr>
            </a:tbl>
          </a:graphicData>
        </a:graphic>
      </p:graphicFrame>
      <p:graphicFrame>
        <p:nvGraphicFramePr>
          <p:cNvPr id="9" name="Table 8"/>
          <p:cNvGraphicFramePr>
            <a:graphicFrameLocks noGrp="1"/>
          </p:cNvGraphicFramePr>
          <p:nvPr userDrawn="1"/>
        </p:nvGraphicFramePr>
        <p:xfrm>
          <a:off x="-591015" y="-1773044"/>
          <a:ext cx="208280" cy="365760"/>
        </p:xfrm>
        <a:graphic>
          <a:graphicData uri="http://schemas.openxmlformats.org/drawingml/2006/table">
            <a:tbl>
              <a:tblPr/>
              <a:tblGrid>
                <a:gridCol w="208280">
                  <a:extLst>
                    <a:ext uri="{9D8B030D-6E8A-4147-A177-3AD203B41FA5}">
                      <a16:colId xmlns:a16="http://schemas.microsoft.com/office/drawing/2014/main" val="20000"/>
                    </a:ext>
                  </a:extLst>
                </a:gridCol>
              </a:tblGrid>
              <a:tr h="0">
                <a:tc>
                  <a:txBody>
                    <a:bodyPr/>
                    <a:lstStyle/>
                    <a:p>
                      <a:endParaRPr lang="en-US" dirty="0"/>
                    </a:p>
                  </a:txBody>
                  <a:tcPr>
                    <a:lnL>
                      <a:noFill/>
                    </a:lnL>
                    <a:lnR>
                      <a:noFill/>
                    </a:lnR>
                    <a:lnT>
                      <a:noFill/>
                    </a:lnT>
                    <a:lnB>
                      <a:noFill/>
                    </a:lnB>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001864392"/>
      </p:ext>
    </p:extLst>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74" Type="http://schemas.openxmlformats.org/officeDocument/2006/relationships/slideLayout" Target="../slideLayouts/slideLayout74.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71" Type="http://schemas.openxmlformats.org/officeDocument/2006/relationships/slideLayout" Target="../slideLayouts/slideLayout7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73024" y="831469"/>
            <a:ext cx="10515600" cy="1325563"/>
          </a:xfrm>
          <a:prstGeom prst="rect">
            <a:avLst/>
          </a:prstGeom>
        </p:spPr>
        <p:txBody>
          <a:bodyPr vert="horz" lIns="91440" tIns="45720" rIns="91440" bIns="45720" rtlCol="0" anchor="ctr">
            <a:normAutofit/>
          </a:bodyPr>
          <a:lstStyle/>
          <a:p>
            <a:r>
              <a:rPr lang="en-US" dirty="0"/>
              <a:t>Click to edit title copy</a:t>
            </a:r>
          </a:p>
        </p:txBody>
      </p:sp>
      <p:sp>
        <p:nvSpPr>
          <p:cNvPr id="3" name="Text Placeholder 2"/>
          <p:cNvSpPr>
            <a:spLocks noGrp="1"/>
          </p:cNvSpPr>
          <p:nvPr>
            <p:ph type="body" idx="1"/>
          </p:nvPr>
        </p:nvSpPr>
        <p:spPr>
          <a:xfrm>
            <a:off x="573024" y="2291969"/>
            <a:ext cx="10515600" cy="4351338"/>
          </a:xfrm>
          <a:prstGeom prst="rect">
            <a:avLst/>
          </a:prstGeom>
        </p:spPr>
        <p:txBody>
          <a:bodyPr vert="horz" lIns="91440" tIns="45720" rIns="91440" bIns="45720" rtlCol="0">
            <a:normAutofit/>
          </a:bodyPr>
          <a:lstStyle/>
          <a:p>
            <a:pPr lvl="0"/>
            <a:r>
              <a:rPr lang="en-US" dirty="0"/>
              <a:t>Click to edit text. </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7520225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713" r:id="rId3"/>
    <p:sldLayoutId id="2147483693" r:id="rId4"/>
    <p:sldLayoutId id="2147483694" r:id="rId5"/>
    <p:sldLayoutId id="2147483651" r:id="rId6"/>
    <p:sldLayoutId id="2147483652" r:id="rId7"/>
    <p:sldLayoutId id="2147483653" r:id="rId8"/>
    <p:sldLayoutId id="2147483714" r:id="rId9"/>
    <p:sldLayoutId id="2147483720" r:id="rId10"/>
    <p:sldLayoutId id="2147483654" r:id="rId11"/>
    <p:sldLayoutId id="2147483655" r:id="rId12"/>
    <p:sldLayoutId id="2147483658" r:id="rId13"/>
    <p:sldLayoutId id="2147483715" r:id="rId14"/>
    <p:sldLayoutId id="2147483721" r:id="rId15"/>
    <p:sldLayoutId id="2147483656" r:id="rId16"/>
    <p:sldLayoutId id="2147483657" r:id="rId17"/>
    <p:sldLayoutId id="2147483659" r:id="rId18"/>
    <p:sldLayoutId id="2147483716" r:id="rId19"/>
    <p:sldLayoutId id="2147483722" r:id="rId20"/>
    <p:sldLayoutId id="2147483660" r:id="rId21"/>
    <p:sldLayoutId id="2147483661" r:id="rId22"/>
    <p:sldLayoutId id="2147483662" r:id="rId23"/>
    <p:sldLayoutId id="2147483663" r:id="rId24"/>
    <p:sldLayoutId id="2147483664" r:id="rId25"/>
    <p:sldLayoutId id="2147483665" r:id="rId26"/>
    <p:sldLayoutId id="2147483666" r:id="rId27"/>
    <p:sldLayoutId id="2147483667" r:id="rId28"/>
    <p:sldLayoutId id="2147483668" r:id="rId29"/>
    <p:sldLayoutId id="2147483669" r:id="rId30"/>
    <p:sldLayoutId id="2147483708" r:id="rId31"/>
    <p:sldLayoutId id="2147483671" r:id="rId32"/>
    <p:sldLayoutId id="2147483717" r:id="rId33"/>
    <p:sldLayoutId id="2147483723" r:id="rId34"/>
    <p:sldLayoutId id="2147483672" r:id="rId35"/>
    <p:sldLayoutId id="2147483673" r:id="rId36"/>
    <p:sldLayoutId id="2147483674" r:id="rId37"/>
    <p:sldLayoutId id="2147483718" r:id="rId38"/>
    <p:sldLayoutId id="2147483724" r:id="rId39"/>
    <p:sldLayoutId id="2147483676" r:id="rId40"/>
    <p:sldLayoutId id="2147483677" r:id="rId41"/>
    <p:sldLayoutId id="2147483678" r:id="rId42"/>
    <p:sldLayoutId id="2147483719" r:id="rId43"/>
    <p:sldLayoutId id="2147483725" r:id="rId44"/>
    <p:sldLayoutId id="2147483695" r:id="rId45"/>
    <p:sldLayoutId id="2147483696" r:id="rId46"/>
    <p:sldLayoutId id="2147483697" r:id="rId47"/>
    <p:sldLayoutId id="2147483698" r:id="rId48"/>
    <p:sldLayoutId id="2147483702" r:id="rId49"/>
    <p:sldLayoutId id="2147483700" r:id="rId50"/>
    <p:sldLayoutId id="2147483703" r:id="rId51"/>
    <p:sldLayoutId id="2147483699" r:id="rId52"/>
    <p:sldLayoutId id="2147483701" r:id="rId53"/>
    <p:sldLayoutId id="2147483704" r:id="rId54"/>
    <p:sldLayoutId id="2147483705" r:id="rId55"/>
    <p:sldLayoutId id="2147483706" r:id="rId56"/>
    <p:sldLayoutId id="2147483707" r:id="rId57"/>
    <p:sldLayoutId id="2147483670" r:id="rId58"/>
    <p:sldLayoutId id="2147483709" r:id="rId59"/>
    <p:sldLayoutId id="2147483710" r:id="rId60"/>
    <p:sldLayoutId id="2147483711" r:id="rId61"/>
    <p:sldLayoutId id="2147483712" r:id="rId62"/>
    <p:sldLayoutId id="2147483679" r:id="rId63"/>
    <p:sldLayoutId id="2147483680" r:id="rId64"/>
    <p:sldLayoutId id="2147483681" r:id="rId65"/>
    <p:sldLayoutId id="2147483682" r:id="rId66"/>
    <p:sldLayoutId id="2147483683" r:id="rId67"/>
    <p:sldLayoutId id="2147483685" r:id="rId68"/>
    <p:sldLayoutId id="2147483684" r:id="rId69"/>
    <p:sldLayoutId id="2147483686" r:id="rId70"/>
    <p:sldLayoutId id="2147483687" r:id="rId71"/>
    <p:sldLayoutId id="2147483688" r:id="rId72"/>
    <p:sldLayoutId id="2147483689" r:id="rId73"/>
    <p:sldLayoutId id="2147483690" r:id="rId74"/>
  </p:sldLayoutIdLst>
  <p:txStyles>
    <p:titleStyle>
      <a:lvl1pPr algn="l" defTabSz="914400" rtl="0" eaLnBrk="1" latinLnBrk="0" hangingPunct="1">
        <a:lnSpc>
          <a:spcPct val="90000"/>
        </a:lnSpc>
        <a:spcBef>
          <a:spcPct val="0"/>
        </a:spcBef>
        <a:buNone/>
        <a:defRPr sz="3500" b="1" i="0" kern="1200" baseline="0">
          <a:solidFill>
            <a:srgbClr val="007155"/>
          </a:solidFill>
          <a:latin typeface="Times New Roman" charset="0"/>
          <a:ea typeface="+mj-ea"/>
          <a:cs typeface="+mj-cs"/>
        </a:defRPr>
      </a:lvl1pPr>
    </p:titleStyle>
    <p:bodyStyle>
      <a:lvl1pPr marL="0" indent="0" algn="l" defTabSz="914400" rtl="0" eaLnBrk="1" latinLnBrk="0" hangingPunct="1">
        <a:lnSpc>
          <a:spcPct val="150000"/>
        </a:lnSpc>
        <a:spcBef>
          <a:spcPts val="1000"/>
        </a:spcBef>
        <a:spcAft>
          <a:spcPts val="400"/>
        </a:spcAft>
        <a:buFont typeface="Arial"/>
        <a:buNone/>
        <a:defRPr sz="1800" kern="1200" baseline="0">
          <a:solidFill>
            <a:schemeClr val="tx1">
              <a:lumMod val="75000"/>
              <a:lumOff val="25000"/>
            </a:schemeClr>
          </a:solidFill>
          <a:latin typeface="Century Gothic" charset="0"/>
          <a:ea typeface="+mn-ea"/>
          <a:cs typeface="+mn-cs"/>
        </a:defRPr>
      </a:lvl1pPr>
      <a:lvl2pPr marL="685800" indent="-228600" algn="l" defTabSz="914400" rtl="0" eaLnBrk="1" latinLnBrk="0" hangingPunct="1">
        <a:lnSpc>
          <a:spcPct val="150000"/>
        </a:lnSpc>
        <a:spcBef>
          <a:spcPts val="500"/>
        </a:spcBef>
        <a:spcAft>
          <a:spcPts val="400"/>
        </a:spcAft>
        <a:buFont typeface="Arial"/>
        <a:buChar char="•"/>
        <a:defRPr sz="1600" kern="1200" baseline="0">
          <a:solidFill>
            <a:schemeClr val="tx1">
              <a:lumMod val="75000"/>
              <a:lumOff val="25000"/>
            </a:schemeClr>
          </a:solidFill>
          <a:latin typeface="Century Gothic" charset="0"/>
          <a:ea typeface="+mn-ea"/>
          <a:cs typeface="+mn-cs"/>
        </a:defRPr>
      </a:lvl2pPr>
      <a:lvl3pPr marL="1143000" indent="-228600" algn="l" defTabSz="914400" rtl="0" eaLnBrk="1" latinLnBrk="0" hangingPunct="1">
        <a:lnSpc>
          <a:spcPct val="150000"/>
        </a:lnSpc>
        <a:spcBef>
          <a:spcPts val="500"/>
        </a:spcBef>
        <a:spcAft>
          <a:spcPts val="400"/>
        </a:spcAft>
        <a:buFont typeface="Arial"/>
        <a:buChar char="•"/>
        <a:defRPr sz="1500" kern="1200" baseline="0">
          <a:solidFill>
            <a:schemeClr val="tx1">
              <a:lumMod val="75000"/>
              <a:lumOff val="25000"/>
            </a:schemeClr>
          </a:solidFill>
          <a:latin typeface="Century Gothic" charset="0"/>
          <a:ea typeface="+mn-ea"/>
          <a:cs typeface="+mn-cs"/>
        </a:defRPr>
      </a:lvl3pPr>
      <a:lvl4pPr marL="1600200" indent="-228600" algn="l" defTabSz="914400" rtl="0" eaLnBrk="1" latinLnBrk="0" hangingPunct="1">
        <a:lnSpc>
          <a:spcPct val="150000"/>
        </a:lnSpc>
        <a:spcBef>
          <a:spcPts val="500"/>
        </a:spcBef>
        <a:spcAft>
          <a:spcPts val="400"/>
        </a:spcAft>
        <a:buFont typeface="Arial"/>
        <a:buChar char="•"/>
        <a:defRPr sz="1400" kern="1200" baseline="0">
          <a:solidFill>
            <a:schemeClr val="tx1">
              <a:lumMod val="75000"/>
              <a:lumOff val="25000"/>
            </a:schemeClr>
          </a:solidFill>
          <a:latin typeface="Century Gothic" charset="0"/>
          <a:ea typeface="+mn-ea"/>
          <a:cs typeface="+mn-cs"/>
        </a:defRPr>
      </a:lvl4pPr>
      <a:lvl5pPr marL="2057400" indent="-228600" algn="l" defTabSz="914400" rtl="0" eaLnBrk="1" latinLnBrk="0" hangingPunct="1">
        <a:lnSpc>
          <a:spcPct val="150000"/>
        </a:lnSpc>
        <a:spcBef>
          <a:spcPts val="500"/>
        </a:spcBef>
        <a:spcAft>
          <a:spcPts val="400"/>
        </a:spcAft>
        <a:buFont typeface="Arial"/>
        <a:buChar char="•"/>
        <a:defRPr sz="1200" kern="1200" baseline="0">
          <a:solidFill>
            <a:schemeClr val="tx1">
              <a:lumMod val="75000"/>
              <a:lumOff val="25000"/>
            </a:schemeClr>
          </a:solidFill>
          <a:latin typeface="Century Gothic"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32.svg"/></Relationships>
</file>

<file path=ppt/slides/_rels/slide1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32.svg"/></Relationships>
</file>

<file path=ppt/slides/_rels/slide1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36.svg"/></Relationships>
</file>

<file path=ppt/slides/_rels/slide1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36.svg"/></Relationships>
</file>

<file path=ppt/slides/_rels/slide1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36.svg"/></Relationships>
</file>

<file path=ppt/slides/_rels/slide1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36.svg"/></Relationships>
</file>

<file path=ppt/slides/_rels/slide1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36.svg"/></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36.svg"/></Relationships>
</file>

<file path=ppt/slides/_rels/slide1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2.xml"/><Relationship Id="rId1" Type="http://schemas.openxmlformats.org/officeDocument/2006/relationships/slideLayout" Target="../slideLayouts/slideLayout74.xml"/></Relationships>
</file>

<file path=ppt/slides/_rels/slide1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3.xml"/><Relationship Id="rId1" Type="http://schemas.openxmlformats.org/officeDocument/2006/relationships/slideLayout" Target="../slideLayouts/slideLayout7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34.sv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image" Target="../media/image32.svg"/><Relationship Id="rId5" Type="http://schemas.openxmlformats.org/officeDocument/2006/relationships/image" Target="../media/image31.png"/><Relationship Id="rId10" Type="http://schemas.openxmlformats.org/officeDocument/2006/relationships/image" Target="../media/image36.svg"/><Relationship Id="rId4" Type="http://schemas.openxmlformats.org/officeDocument/2006/relationships/image" Target="../media/image30.svg"/><Relationship Id="rId9" Type="http://schemas.openxmlformats.org/officeDocument/2006/relationships/image" Target="../media/image35.png"/></Relationships>
</file>

<file path=ppt/slides/_rels/slide22.xml.rels><?xml version="1.0" encoding="UTF-8" standalone="yes"?>
<Relationships xmlns="http://schemas.openxmlformats.org/package/2006/relationships"><Relationship Id="rId8" Type="http://schemas.openxmlformats.org/officeDocument/2006/relationships/image" Target="../media/image30.svg"/><Relationship Id="rId3" Type="http://schemas.openxmlformats.org/officeDocument/2006/relationships/image" Target="../media/image31.png"/><Relationship Id="rId7" Type="http://schemas.openxmlformats.org/officeDocument/2006/relationships/image" Target="../media/image29.png"/><Relationship Id="rId12" Type="http://schemas.openxmlformats.org/officeDocument/2006/relationships/image" Target="../media/image46.png"/><Relationship Id="rId2" Type="http://schemas.openxmlformats.org/officeDocument/2006/relationships/notesSlide" Target="../notesSlides/notesSlide15.xml"/><Relationship Id="rId1" Type="http://schemas.openxmlformats.org/officeDocument/2006/relationships/slideLayout" Target="../slideLayouts/slideLayout6.xml"/><Relationship Id="rId6" Type="http://schemas.openxmlformats.org/officeDocument/2006/relationships/image" Target="../media/image36.svg"/><Relationship Id="rId11" Type="http://schemas.openxmlformats.org/officeDocument/2006/relationships/customXml" Target="../ink/ink1.xml"/><Relationship Id="rId5" Type="http://schemas.openxmlformats.org/officeDocument/2006/relationships/image" Target="../media/image35.png"/><Relationship Id="rId10" Type="http://schemas.openxmlformats.org/officeDocument/2006/relationships/image" Target="../media/image34.svg"/><Relationship Id="rId4" Type="http://schemas.openxmlformats.org/officeDocument/2006/relationships/image" Target="../media/image32.svg"/><Relationship Id="rId9" Type="http://schemas.openxmlformats.org/officeDocument/2006/relationships/image" Target="../media/image33.png"/></Relationships>
</file>

<file path=ppt/slides/_rels/slide23.xml.rels><?xml version="1.0" encoding="UTF-8" standalone="yes"?>
<Relationships xmlns="http://schemas.openxmlformats.org/package/2006/relationships"><Relationship Id="rId8" Type="http://schemas.openxmlformats.org/officeDocument/2006/relationships/image" Target="../media/image42.svg"/><Relationship Id="rId3" Type="http://schemas.openxmlformats.org/officeDocument/2006/relationships/image" Target="../media/image31.png"/><Relationship Id="rId7" Type="http://schemas.openxmlformats.org/officeDocument/2006/relationships/image" Target="../media/image41.png"/><Relationship Id="rId2" Type="http://schemas.openxmlformats.org/officeDocument/2006/relationships/notesSlide" Target="../notesSlides/notesSlide16.xml"/><Relationship Id="rId1" Type="http://schemas.openxmlformats.org/officeDocument/2006/relationships/slideLayout" Target="../slideLayouts/slideLayout6.xml"/><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32.svg"/></Relationships>
</file>

<file path=ppt/slides/_rels/slide24.xml.rels><?xml version="1.0" encoding="UTF-8" standalone="yes"?>
<Relationships xmlns="http://schemas.openxmlformats.org/package/2006/relationships"><Relationship Id="rId8" Type="http://schemas.openxmlformats.org/officeDocument/2006/relationships/image" Target="../media/image42.svg"/><Relationship Id="rId13" Type="http://schemas.openxmlformats.org/officeDocument/2006/relationships/customXml" Target="../ink/ink2.xml"/><Relationship Id="rId3" Type="http://schemas.openxmlformats.org/officeDocument/2006/relationships/image" Target="../media/image31.png"/><Relationship Id="rId7" Type="http://schemas.openxmlformats.org/officeDocument/2006/relationships/image" Target="../media/image41.png"/><Relationship Id="rId12" Type="http://schemas.openxmlformats.org/officeDocument/2006/relationships/image" Target="../media/image34.svg"/><Relationship Id="rId2" Type="http://schemas.openxmlformats.org/officeDocument/2006/relationships/notesSlide" Target="../notesSlides/notesSlide17.xml"/><Relationship Id="rId16" Type="http://schemas.openxmlformats.org/officeDocument/2006/relationships/image" Target="../media/image44.svg"/><Relationship Id="rId1" Type="http://schemas.openxmlformats.org/officeDocument/2006/relationships/slideLayout" Target="../slideLayouts/slideLayout6.xml"/><Relationship Id="rId6" Type="http://schemas.openxmlformats.org/officeDocument/2006/relationships/image" Target="../media/image36.svg"/><Relationship Id="rId11" Type="http://schemas.openxmlformats.org/officeDocument/2006/relationships/image" Target="../media/image33.png"/><Relationship Id="rId5" Type="http://schemas.openxmlformats.org/officeDocument/2006/relationships/image" Target="../media/image35.png"/><Relationship Id="rId15" Type="http://schemas.openxmlformats.org/officeDocument/2006/relationships/image" Target="../media/image43.png"/><Relationship Id="rId10" Type="http://schemas.openxmlformats.org/officeDocument/2006/relationships/image" Target="../media/image30.svg"/><Relationship Id="rId4" Type="http://schemas.openxmlformats.org/officeDocument/2006/relationships/image" Target="../media/image32.svg"/><Relationship Id="rId9" Type="http://schemas.openxmlformats.org/officeDocument/2006/relationships/image" Target="../media/image29.png"/><Relationship Id="rId14" Type="http://schemas.openxmlformats.org/officeDocument/2006/relationships/image" Target="../media/image49.png"/></Relationships>
</file>

<file path=ppt/slides/_rels/slide2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8.xml"/><Relationship Id="rId1" Type="http://schemas.openxmlformats.org/officeDocument/2006/relationships/slideLayout" Target="../slideLayouts/slideLayout6.xml"/><Relationship Id="rId6" Type="http://schemas.openxmlformats.org/officeDocument/2006/relationships/image" Target="../media/image48.svg"/><Relationship Id="rId5" Type="http://schemas.openxmlformats.org/officeDocument/2006/relationships/image" Target="../media/image47.png"/><Relationship Id="rId4" Type="http://schemas.openxmlformats.org/officeDocument/2006/relationships/image" Target="../media/image46.sv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slideLayout" Target="../slideLayouts/slideLayout6.xml"/><Relationship Id="rId1" Type="http://schemas.openxmlformats.org/officeDocument/2006/relationships/tags" Target="../tags/tag1.xml"/><Relationship Id="rId4" Type="http://schemas.openxmlformats.org/officeDocument/2006/relationships/hyperlink" Target="https://www.pexels.com/photo/bird-wildlife-no-person-nature-110812/"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18.xml"/></Relationships>
</file>

<file path=ppt/slides/_rels/slide43.xml.rels><?xml version="1.0" encoding="UTF-8" standalone="yes"?>
<Relationships xmlns="http://schemas.openxmlformats.org/package/2006/relationships"><Relationship Id="rId3" Type="http://schemas.openxmlformats.org/officeDocument/2006/relationships/hyperlink" Target="http://www.groundreport.com/heres-excellent-guide-understanding-sql/" TargetMode="External"/><Relationship Id="rId2" Type="http://schemas.openxmlformats.org/officeDocument/2006/relationships/image" Target="../media/image50.jpg"/><Relationship Id="rId1" Type="http://schemas.openxmlformats.org/officeDocument/2006/relationships/slideLayout" Target="../slideLayouts/slideLayout6.xml"/><Relationship Id="rId4" Type="http://schemas.openxmlformats.org/officeDocument/2006/relationships/hyperlink" Target="https://creativecommons.org/licenses/by-nc/3.0/"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33.xml"/><Relationship Id="rId1" Type="http://schemas.openxmlformats.org/officeDocument/2006/relationships/slideLayout" Target="../slideLayouts/slideLayout74.xml"/></Relationships>
</file>

<file path=ppt/slides/_rels/slide46.xml.rels><?xml version="1.0" encoding="UTF-8" standalone="yes"?>
<Relationships xmlns="http://schemas.openxmlformats.org/package/2006/relationships"><Relationship Id="rId3" Type="http://schemas.openxmlformats.org/officeDocument/2006/relationships/hyperlink" Target="http://www.pngall.com/runner-png" TargetMode="External"/><Relationship Id="rId2" Type="http://schemas.openxmlformats.org/officeDocument/2006/relationships/image" Target="../media/image52.png"/><Relationship Id="rId1" Type="http://schemas.openxmlformats.org/officeDocument/2006/relationships/slideLayout" Target="../slideLayouts/slideLayout72.xml"/><Relationship Id="rId4" Type="http://schemas.openxmlformats.org/officeDocument/2006/relationships/hyperlink" Target="https://creativecommons.org/licenses/by-nc/3.0/" TargetMode="External"/></Relationships>
</file>

<file path=ppt/slides/_rels/slide47.xml.rels><?xml version="1.0" encoding="UTF-8" standalone="yes"?>
<Relationships xmlns="http://schemas.openxmlformats.org/package/2006/relationships"><Relationship Id="rId3" Type="http://schemas.openxmlformats.org/officeDocument/2006/relationships/hyperlink" Target="https://pngimg.com/download/91334" TargetMode="External"/><Relationship Id="rId2" Type="http://schemas.openxmlformats.org/officeDocument/2006/relationships/image" Target="../media/image53.png"/><Relationship Id="rId1" Type="http://schemas.openxmlformats.org/officeDocument/2006/relationships/slideLayout" Target="../slideLayouts/slideLayout72.xml"/><Relationship Id="rId4" Type="http://schemas.openxmlformats.org/officeDocument/2006/relationships/hyperlink" Target="https://creativecommons.org/licenses/by-nc/3.0/" TargetMode="Externa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hyperlink" Target="https://pxhere.com/en/photo/913774" TargetMode="External"/><Relationship Id="rId2" Type="http://schemas.openxmlformats.org/officeDocument/2006/relationships/image" Target="../media/image54.jpg"/><Relationship Id="rId1" Type="http://schemas.openxmlformats.org/officeDocument/2006/relationships/slideLayout" Target="../slideLayouts/slideLayout52.xml"/></Relationships>
</file>

<file path=ppt/slides/_rels/slide52.xml.rels><?xml version="1.0" encoding="UTF-8" standalone="yes"?>
<Relationships xmlns="http://schemas.openxmlformats.org/package/2006/relationships"><Relationship Id="rId3" Type="http://schemas.openxmlformats.org/officeDocument/2006/relationships/hyperlink" Target="http://en.wikipedia.org/wiki/Compilers:_Principles,_Techniques,_and_Tools" TargetMode="External"/><Relationship Id="rId2" Type="http://schemas.openxmlformats.org/officeDocument/2006/relationships/image" Target="../media/image55.jpg"/><Relationship Id="rId1" Type="http://schemas.openxmlformats.org/officeDocument/2006/relationships/slideLayout" Target="../slideLayouts/slideLayout52.xml"/><Relationship Id="rId4" Type="http://schemas.openxmlformats.org/officeDocument/2006/relationships/hyperlink" Target="https://creativecommons.org/licenses/by-sa/3.0/" TargetMode="External"/></Relationships>
</file>

<file path=ppt/slides/_rels/slide53.xml.rels><?xml version="1.0" encoding="UTF-8" standalone="yes"?>
<Relationships xmlns="http://schemas.openxmlformats.org/package/2006/relationships"><Relationship Id="rId3" Type="http://schemas.openxmlformats.org/officeDocument/2006/relationships/hyperlink" Target="https://www.mrgscience.com/ess-ia-results-analysis--conclusions.html" TargetMode="External"/><Relationship Id="rId2" Type="http://schemas.openxmlformats.org/officeDocument/2006/relationships/image" Target="../media/image56.png"/><Relationship Id="rId1" Type="http://schemas.openxmlformats.org/officeDocument/2006/relationships/slideLayout" Target="../slideLayouts/slideLayout52.xml"/><Relationship Id="rId4" Type="http://schemas.openxmlformats.org/officeDocument/2006/relationships/hyperlink" Target="https://creativecommons.org/licenses/by-sa/3.0/" TargetMode="Externa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3" Type="http://schemas.openxmlformats.org/officeDocument/2006/relationships/hyperlink" Target="https://www.pngall.com/celebration-png" TargetMode="External"/><Relationship Id="rId2" Type="http://schemas.openxmlformats.org/officeDocument/2006/relationships/image" Target="../media/image57.png"/><Relationship Id="rId1" Type="http://schemas.openxmlformats.org/officeDocument/2006/relationships/slideLayout" Target="../slideLayouts/slideLayout6.xml"/><Relationship Id="rId4" Type="http://schemas.openxmlformats.org/officeDocument/2006/relationships/hyperlink" Target="https://creativecommons.org/licenses/by-nc/3.0/" TargetMode="External"/></Relationships>
</file>

<file path=ppt/slides/_rels/slide7.xml.rels><?xml version="1.0" encoding="UTF-8" standalone="yes"?>
<Relationships xmlns="http://schemas.openxmlformats.org/package/2006/relationships"><Relationship Id="rId8" Type="http://schemas.openxmlformats.org/officeDocument/2006/relationships/image" Target="../media/image34.sv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1.xml"/><Relationship Id="rId1" Type="http://schemas.openxmlformats.org/officeDocument/2006/relationships/slideLayout" Target="../slideLayouts/slideLayout6.xml"/><Relationship Id="rId6" Type="http://schemas.openxmlformats.org/officeDocument/2006/relationships/image" Target="../media/image32.svg"/><Relationship Id="rId5" Type="http://schemas.openxmlformats.org/officeDocument/2006/relationships/image" Target="../media/image31.png"/><Relationship Id="rId10" Type="http://schemas.openxmlformats.org/officeDocument/2006/relationships/image" Target="../media/image36.svg"/><Relationship Id="rId4" Type="http://schemas.openxmlformats.org/officeDocument/2006/relationships/image" Target="../media/image30.svg"/><Relationship Id="rId9" Type="http://schemas.openxmlformats.org/officeDocument/2006/relationships/image" Target="../media/image35.png"/></Relationships>
</file>

<file path=ppt/slides/_rels/slide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32.svg"/></Relationships>
</file>

<file path=ppt/slides/_rels/slide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32.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CS 295B/CS 395B</a:t>
            </a:r>
            <a:br>
              <a:rPr lang="en-US" dirty="0"/>
            </a:br>
            <a:r>
              <a:rPr lang="en-US" dirty="0"/>
              <a:t>Systems for Knowledge Discovery</a:t>
            </a:r>
          </a:p>
        </p:txBody>
      </p:sp>
      <p:sp>
        <p:nvSpPr>
          <p:cNvPr id="3" name="Subtitle 2"/>
          <p:cNvSpPr>
            <a:spLocks noGrp="1"/>
          </p:cNvSpPr>
          <p:nvPr>
            <p:ph type="subTitle" idx="1"/>
          </p:nvPr>
        </p:nvSpPr>
        <p:spPr/>
        <p:txBody>
          <a:bodyPr/>
          <a:lstStyle/>
          <a:p>
            <a:r>
              <a:rPr lang="en-US" dirty="0"/>
              <a:t>Lecture 4: </a:t>
            </a:r>
          </a:p>
          <a:p>
            <a:r>
              <a:rPr lang="en-US" dirty="0"/>
              <a:t>Example presentations</a:t>
            </a:r>
          </a:p>
        </p:txBody>
      </p:sp>
    </p:spTree>
    <p:extLst>
      <p:ext uri="{BB962C8B-B14F-4D97-AF65-F5344CB8AC3E}">
        <p14:creationId xmlns:p14="http://schemas.microsoft.com/office/powerpoint/2010/main" val="855975212"/>
      </p:ext>
    </p:extLst>
  </p:cSld>
  <p:clrMapOvr>
    <a:masterClrMapping/>
  </p:clrMapOvr>
  <mc:AlternateContent xmlns:mc="http://schemas.openxmlformats.org/markup-compatibility/2006" xmlns:p14="http://schemas.microsoft.com/office/powerpoint/2010/main">
    <mc:Choice Requires="p14">
      <p:transition spd="slow" p14:dur="2000" advTm="13053"/>
    </mc:Choice>
    <mc:Fallback xmlns="">
      <p:transition spd="slow" advTm="13053"/>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phic 8" descr="Lights On with solid fill">
            <a:extLst>
              <a:ext uri="{FF2B5EF4-FFF2-40B4-BE49-F238E27FC236}">
                <a16:creationId xmlns:a16="http://schemas.microsoft.com/office/drawing/2014/main" id="{27910FAE-4FFA-FA4A-8161-121B9B4C64E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156719" y="540065"/>
            <a:ext cx="1543957" cy="1543957"/>
          </a:xfrm>
          <a:prstGeom prst="rect">
            <a:avLst/>
          </a:prstGeom>
        </p:spPr>
      </p:pic>
      <p:cxnSp>
        <p:nvCxnSpPr>
          <p:cNvPr id="11" name="Straight Arrow Connector 10">
            <a:extLst>
              <a:ext uri="{FF2B5EF4-FFF2-40B4-BE49-F238E27FC236}">
                <a16:creationId xmlns:a16="http://schemas.microsoft.com/office/drawing/2014/main" id="{6B6B901C-9800-0F4C-B5BF-A0B4F6213184}"/>
              </a:ext>
            </a:extLst>
          </p:cNvPr>
          <p:cNvCxnSpPr>
            <a:cxnSpLocks/>
          </p:cNvCxnSpPr>
          <p:nvPr/>
        </p:nvCxnSpPr>
        <p:spPr>
          <a:xfrm flipV="1">
            <a:off x="1192415" y="2071664"/>
            <a:ext cx="1202222" cy="121730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9" name="Group 18">
            <a:extLst>
              <a:ext uri="{FF2B5EF4-FFF2-40B4-BE49-F238E27FC236}">
                <a16:creationId xmlns:a16="http://schemas.microsoft.com/office/drawing/2014/main" id="{DABDE16C-520A-304A-B942-DA1D25C6359C}"/>
              </a:ext>
            </a:extLst>
          </p:cNvPr>
          <p:cNvGrpSpPr/>
          <p:nvPr/>
        </p:nvGrpSpPr>
        <p:grpSpPr>
          <a:xfrm>
            <a:off x="0" y="3286065"/>
            <a:ext cx="2572657" cy="2702897"/>
            <a:chOff x="5522697" y="3429000"/>
            <a:chExt cx="2572657" cy="2702897"/>
          </a:xfrm>
        </p:grpSpPr>
        <p:pic>
          <p:nvPicPr>
            <p:cNvPr id="7" name="Graphic 6" descr="Database outline">
              <a:extLst>
                <a:ext uri="{FF2B5EF4-FFF2-40B4-BE49-F238E27FC236}">
                  <a16:creationId xmlns:a16="http://schemas.microsoft.com/office/drawing/2014/main" id="{225D7720-5B98-B04D-B998-4767ECE482E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522697" y="3429000"/>
              <a:ext cx="2572657" cy="2572657"/>
            </a:xfrm>
            <a:prstGeom prst="rect">
              <a:avLst/>
            </a:prstGeom>
          </p:spPr>
        </p:pic>
        <p:sp>
          <p:nvSpPr>
            <p:cNvPr id="18" name="TextBox 17">
              <a:extLst>
                <a:ext uri="{FF2B5EF4-FFF2-40B4-BE49-F238E27FC236}">
                  <a16:creationId xmlns:a16="http://schemas.microsoft.com/office/drawing/2014/main" id="{2ACFF703-6148-8844-8157-46DF015D4494}"/>
                </a:ext>
              </a:extLst>
            </p:cNvPr>
            <p:cNvSpPr txBox="1"/>
            <p:nvPr/>
          </p:nvSpPr>
          <p:spPr>
            <a:xfrm>
              <a:off x="6452173" y="5762565"/>
              <a:ext cx="852880" cy="369332"/>
            </a:xfrm>
            <a:prstGeom prst="rect">
              <a:avLst/>
            </a:prstGeom>
            <a:noFill/>
          </p:spPr>
          <p:txBody>
            <a:bodyPr wrap="square" rtlCol="0">
              <a:spAutoFit/>
            </a:bodyPr>
            <a:lstStyle/>
            <a:p>
              <a:r>
                <a:rPr lang="en-US" dirty="0"/>
                <a:t>Sales</a:t>
              </a:r>
            </a:p>
          </p:txBody>
        </p:sp>
      </p:grpSp>
      <p:grpSp>
        <p:nvGrpSpPr>
          <p:cNvPr id="21" name="Group 20">
            <a:extLst>
              <a:ext uri="{FF2B5EF4-FFF2-40B4-BE49-F238E27FC236}">
                <a16:creationId xmlns:a16="http://schemas.microsoft.com/office/drawing/2014/main" id="{E7295429-C044-CB4A-AE69-30FE3D4809C7}"/>
              </a:ext>
            </a:extLst>
          </p:cNvPr>
          <p:cNvGrpSpPr/>
          <p:nvPr/>
        </p:nvGrpSpPr>
        <p:grpSpPr>
          <a:xfrm>
            <a:off x="1652218" y="3261348"/>
            <a:ext cx="2572657" cy="2723983"/>
            <a:chOff x="7305053" y="3388862"/>
            <a:chExt cx="2572657" cy="2723983"/>
          </a:xfrm>
        </p:grpSpPr>
        <p:pic>
          <p:nvPicPr>
            <p:cNvPr id="17" name="Graphic 16" descr="Database outline">
              <a:extLst>
                <a:ext uri="{FF2B5EF4-FFF2-40B4-BE49-F238E27FC236}">
                  <a16:creationId xmlns:a16="http://schemas.microsoft.com/office/drawing/2014/main" id="{057959B7-9B46-AB42-B672-4750FDD9C8B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305053" y="3388862"/>
              <a:ext cx="2572657" cy="2572657"/>
            </a:xfrm>
            <a:prstGeom prst="rect">
              <a:avLst/>
            </a:prstGeom>
          </p:spPr>
        </p:pic>
        <p:sp>
          <p:nvSpPr>
            <p:cNvPr id="20" name="TextBox 19">
              <a:extLst>
                <a:ext uri="{FF2B5EF4-FFF2-40B4-BE49-F238E27FC236}">
                  <a16:creationId xmlns:a16="http://schemas.microsoft.com/office/drawing/2014/main" id="{D54B2812-17AE-6743-8F5B-EB4E6C473168}"/>
                </a:ext>
              </a:extLst>
            </p:cNvPr>
            <p:cNvSpPr txBox="1"/>
            <p:nvPr/>
          </p:nvSpPr>
          <p:spPr>
            <a:xfrm>
              <a:off x="8290505" y="5743513"/>
              <a:ext cx="852880" cy="369332"/>
            </a:xfrm>
            <a:prstGeom prst="rect">
              <a:avLst/>
            </a:prstGeom>
            <a:noFill/>
          </p:spPr>
          <p:txBody>
            <a:bodyPr wrap="square" rtlCol="0">
              <a:spAutoFit/>
            </a:bodyPr>
            <a:lstStyle/>
            <a:p>
              <a:r>
                <a:rPr lang="en-US" dirty="0"/>
                <a:t>Logs</a:t>
              </a:r>
            </a:p>
          </p:txBody>
        </p:sp>
      </p:grpSp>
      <p:grpSp>
        <p:nvGrpSpPr>
          <p:cNvPr id="22" name="Group 21">
            <a:extLst>
              <a:ext uri="{FF2B5EF4-FFF2-40B4-BE49-F238E27FC236}">
                <a16:creationId xmlns:a16="http://schemas.microsoft.com/office/drawing/2014/main" id="{CF7EA365-60F4-DC47-88A7-39275DB2E35C}"/>
              </a:ext>
            </a:extLst>
          </p:cNvPr>
          <p:cNvGrpSpPr/>
          <p:nvPr/>
        </p:nvGrpSpPr>
        <p:grpSpPr>
          <a:xfrm>
            <a:off x="3305709" y="3261348"/>
            <a:ext cx="2572657" cy="2723983"/>
            <a:chOff x="7305053" y="3388862"/>
            <a:chExt cx="2572657" cy="2723983"/>
          </a:xfrm>
        </p:grpSpPr>
        <p:pic>
          <p:nvPicPr>
            <p:cNvPr id="23" name="Graphic 22" descr="Database outline">
              <a:extLst>
                <a:ext uri="{FF2B5EF4-FFF2-40B4-BE49-F238E27FC236}">
                  <a16:creationId xmlns:a16="http://schemas.microsoft.com/office/drawing/2014/main" id="{6FF0A617-0539-F24F-85EE-7643ECC6FB9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305053" y="3388862"/>
              <a:ext cx="2572657" cy="2572657"/>
            </a:xfrm>
            <a:prstGeom prst="rect">
              <a:avLst/>
            </a:prstGeom>
          </p:spPr>
        </p:pic>
        <p:sp>
          <p:nvSpPr>
            <p:cNvPr id="24" name="TextBox 23">
              <a:extLst>
                <a:ext uri="{FF2B5EF4-FFF2-40B4-BE49-F238E27FC236}">
                  <a16:creationId xmlns:a16="http://schemas.microsoft.com/office/drawing/2014/main" id="{83D2E443-FB34-2048-957E-DCEC111AA8AB}"/>
                </a:ext>
              </a:extLst>
            </p:cNvPr>
            <p:cNvSpPr txBox="1"/>
            <p:nvPr/>
          </p:nvSpPr>
          <p:spPr>
            <a:xfrm>
              <a:off x="8157913" y="5743513"/>
              <a:ext cx="1165689" cy="369332"/>
            </a:xfrm>
            <a:prstGeom prst="rect">
              <a:avLst/>
            </a:prstGeom>
            <a:noFill/>
          </p:spPr>
          <p:txBody>
            <a:bodyPr wrap="square" rtlCol="0">
              <a:spAutoFit/>
            </a:bodyPr>
            <a:lstStyle/>
            <a:p>
              <a:r>
                <a:rPr lang="en-US" dirty="0"/>
                <a:t>Inventory</a:t>
              </a:r>
            </a:p>
          </p:txBody>
        </p:sp>
      </p:grpSp>
      <p:cxnSp>
        <p:nvCxnSpPr>
          <p:cNvPr id="25" name="Straight Arrow Connector 24">
            <a:extLst>
              <a:ext uri="{FF2B5EF4-FFF2-40B4-BE49-F238E27FC236}">
                <a16:creationId xmlns:a16="http://schemas.microsoft.com/office/drawing/2014/main" id="{62553C97-96C8-B64C-BE54-DF9AC0BD294F}"/>
              </a:ext>
            </a:extLst>
          </p:cNvPr>
          <p:cNvCxnSpPr>
            <a:cxnSpLocks/>
          </p:cNvCxnSpPr>
          <p:nvPr/>
        </p:nvCxnSpPr>
        <p:spPr>
          <a:xfrm flipH="1" flipV="1">
            <a:off x="3426348" y="2071664"/>
            <a:ext cx="1165690" cy="135245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3972DE4F-E277-AA4C-AB29-E85AD063B9D1}"/>
              </a:ext>
            </a:extLst>
          </p:cNvPr>
          <p:cNvCxnSpPr>
            <a:cxnSpLocks/>
            <a:stCxn id="17" idx="0"/>
            <a:endCxn id="9" idx="2"/>
          </p:cNvCxnSpPr>
          <p:nvPr/>
        </p:nvCxnSpPr>
        <p:spPr>
          <a:xfrm flipH="1" flipV="1">
            <a:off x="2928698" y="2084022"/>
            <a:ext cx="9849" cy="117732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48186D66-41B1-964C-AE7E-7C8B4600EAD5}"/>
              </a:ext>
            </a:extLst>
          </p:cNvPr>
          <p:cNvGrpSpPr/>
          <p:nvPr/>
        </p:nvGrpSpPr>
        <p:grpSpPr>
          <a:xfrm>
            <a:off x="7062613" y="3286065"/>
            <a:ext cx="2572657" cy="2762087"/>
            <a:chOff x="7129996" y="3228008"/>
            <a:chExt cx="2572657" cy="2762087"/>
          </a:xfrm>
        </p:grpSpPr>
        <p:pic>
          <p:nvPicPr>
            <p:cNvPr id="27" name="Graphic 26" descr="Database outline">
              <a:extLst>
                <a:ext uri="{FF2B5EF4-FFF2-40B4-BE49-F238E27FC236}">
                  <a16:creationId xmlns:a16="http://schemas.microsoft.com/office/drawing/2014/main" id="{6CDD1D01-B058-344D-B9F6-77BE0B7A162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129996" y="3228008"/>
              <a:ext cx="2572657" cy="2572657"/>
            </a:xfrm>
            <a:prstGeom prst="rect">
              <a:avLst/>
            </a:prstGeom>
          </p:spPr>
        </p:pic>
        <p:sp>
          <p:nvSpPr>
            <p:cNvPr id="28" name="TextBox 27">
              <a:extLst>
                <a:ext uri="{FF2B5EF4-FFF2-40B4-BE49-F238E27FC236}">
                  <a16:creationId xmlns:a16="http://schemas.microsoft.com/office/drawing/2014/main" id="{78CBF941-1F7F-6D49-A64F-57386A7B9425}"/>
                </a:ext>
              </a:extLst>
            </p:cNvPr>
            <p:cNvSpPr txBox="1"/>
            <p:nvPr/>
          </p:nvSpPr>
          <p:spPr>
            <a:xfrm>
              <a:off x="8104185" y="5620763"/>
              <a:ext cx="852880" cy="369332"/>
            </a:xfrm>
            <a:prstGeom prst="rect">
              <a:avLst/>
            </a:prstGeom>
            <a:noFill/>
          </p:spPr>
          <p:txBody>
            <a:bodyPr wrap="square" rtlCol="0">
              <a:spAutoFit/>
            </a:bodyPr>
            <a:lstStyle/>
            <a:p>
              <a:r>
                <a:rPr lang="en-US" dirty="0"/>
                <a:t>Stacy</a:t>
              </a:r>
            </a:p>
          </p:txBody>
        </p:sp>
      </p:grpSp>
      <p:sp>
        <p:nvSpPr>
          <p:cNvPr id="3" name="TextBox 2">
            <a:extLst>
              <a:ext uri="{FF2B5EF4-FFF2-40B4-BE49-F238E27FC236}">
                <a16:creationId xmlns:a16="http://schemas.microsoft.com/office/drawing/2014/main" id="{CD5C7E86-39A3-F642-AF58-DEC14889BF98}"/>
              </a:ext>
            </a:extLst>
          </p:cNvPr>
          <p:cNvSpPr txBox="1"/>
          <p:nvPr/>
        </p:nvSpPr>
        <p:spPr>
          <a:xfrm>
            <a:off x="5486401" y="857250"/>
            <a:ext cx="6472238" cy="923330"/>
          </a:xfrm>
          <a:prstGeom prst="rect">
            <a:avLst/>
          </a:prstGeom>
          <a:noFill/>
        </p:spPr>
        <p:txBody>
          <a:bodyPr wrap="square" rtlCol="0">
            <a:spAutoFit/>
          </a:bodyPr>
          <a:lstStyle/>
          <a:p>
            <a:r>
              <a:rPr lang="en-US" dirty="0">
                <a:latin typeface="Courier" pitchFamily="2" charset="0"/>
              </a:rPr>
              <a:t>SELECT   *</a:t>
            </a:r>
          </a:p>
          <a:p>
            <a:r>
              <a:rPr lang="en-US" dirty="0">
                <a:latin typeface="Courier" pitchFamily="2" charset="0"/>
              </a:rPr>
              <a:t>FROM     Stacy</a:t>
            </a:r>
          </a:p>
          <a:p>
            <a:r>
              <a:rPr lang="en-US" dirty="0">
                <a:latin typeface="Courier" pitchFamily="2" charset="0"/>
              </a:rPr>
              <a:t>WHERE    region is NULL</a:t>
            </a:r>
          </a:p>
        </p:txBody>
      </p:sp>
    </p:spTree>
    <p:extLst>
      <p:ext uri="{BB962C8B-B14F-4D97-AF65-F5344CB8AC3E}">
        <p14:creationId xmlns:p14="http://schemas.microsoft.com/office/powerpoint/2010/main" val="3269413121"/>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phic 8" descr="Lights On with solid fill">
            <a:extLst>
              <a:ext uri="{FF2B5EF4-FFF2-40B4-BE49-F238E27FC236}">
                <a16:creationId xmlns:a16="http://schemas.microsoft.com/office/drawing/2014/main" id="{27910FAE-4FFA-FA4A-8161-121B9B4C64E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156719" y="540065"/>
            <a:ext cx="1543957" cy="1543957"/>
          </a:xfrm>
          <a:prstGeom prst="rect">
            <a:avLst/>
          </a:prstGeom>
        </p:spPr>
      </p:pic>
      <p:cxnSp>
        <p:nvCxnSpPr>
          <p:cNvPr id="11" name="Straight Arrow Connector 10">
            <a:extLst>
              <a:ext uri="{FF2B5EF4-FFF2-40B4-BE49-F238E27FC236}">
                <a16:creationId xmlns:a16="http://schemas.microsoft.com/office/drawing/2014/main" id="{6B6B901C-9800-0F4C-B5BF-A0B4F6213184}"/>
              </a:ext>
            </a:extLst>
          </p:cNvPr>
          <p:cNvCxnSpPr>
            <a:cxnSpLocks/>
          </p:cNvCxnSpPr>
          <p:nvPr/>
        </p:nvCxnSpPr>
        <p:spPr>
          <a:xfrm flipV="1">
            <a:off x="1192415" y="2071664"/>
            <a:ext cx="1202222" cy="121730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9" name="Group 18">
            <a:extLst>
              <a:ext uri="{FF2B5EF4-FFF2-40B4-BE49-F238E27FC236}">
                <a16:creationId xmlns:a16="http://schemas.microsoft.com/office/drawing/2014/main" id="{DABDE16C-520A-304A-B942-DA1D25C6359C}"/>
              </a:ext>
            </a:extLst>
          </p:cNvPr>
          <p:cNvGrpSpPr/>
          <p:nvPr/>
        </p:nvGrpSpPr>
        <p:grpSpPr>
          <a:xfrm>
            <a:off x="0" y="3286065"/>
            <a:ext cx="2572657" cy="2702897"/>
            <a:chOff x="5522697" y="3429000"/>
            <a:chExt cx="2572657" cy="2702897"/>
          </a:xfrm>
        </p:grpSpPr>
        <p:pic>
          <p:nvPicPr>
            <p:cNvPr id="7" name="Graphic 6" descr="Database outline">
              <a:extLst>
                <a:ext uri="{FF2B5EF4-FFF2-40B4-BE49-F238E27FC236}">
                  <a16:creationId xmlns:a16="http://schemas.microsoft.com/office/drawing/2014/main" id="{225D7720-5B98-B04D-B998-4767ECE482E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522697" y="3429000"/>
              <a:ext cx="2572657" cy="2572657"/>
            </a:xfrm>
            <a:prstGeom prst="rect">
              <a:avLst/>
            </a:prstGeom>
          </p:spPr>
        </p:pic>
        <p:sp>
          <p:nvSpPr>
            <p:cNvPr id="18" name="TextBox 17">
              <a:extLst>
                <a:ext uri="{FF2B5EF4-FFF2-40B4-BE49-F238E27FC236}">
                  <a16:creationId xmlns:a16="http://schemas.microsoft.com/office/drawing/2014/main" id="{2ACFF703-6148-8844-8157-46DF015D4494}"/>
                </a:ext>
              </a:extLst>
            </p:cNvPr>
            <p:cNvSpPr txBox="1"/>
            <p:nvPr/>
          </p:nvSpPr>
          <p:spPr>
            <a:xfrm>
              <a:off x="6452173" y="5762565"/>
              <a:ext cx="852880" cy="369332"/>
            </a:xfrm>
            <a:prstGeom prst="rect">
              <a:avLst/>
            </a:prstGeom>
            <a:noFill/>
          </p:spPr>
          <p:txBody>
            <a:bodyPr wrap="square" rtlCol="0">
              <a:spAutoFit/>
            </a:bodyPr>
            <a:lstStyle/>
            <a:p>
              <a:r>
                <a:rPr lang="en-US" dirty="0"/>
                <a:t>Sales</a:t>
              </a:r>
            </a:p>
          </p:txBody>
        </p:sp>
      </p:grpSp>
      <p:grpSp>
        <p:nvGrpSpPr>
          <p:cNvPr id="21" name="Group 20">
            <a:extLst>
              <a:ext uri="{FF2B5EF4-FFF2-40B4-BE49-F238E27FC236}">
                <a16:creationId xmlns:a16="http://schemas.microsoft.com/office/drawing/2014/main" id="{E7295429-C044-CB4A-AE69-30FE3D4809C7}"/>
              </a:ext>
            </a:extLst>
          </p:cNvPr>
          <p:cNvGrpSpPr/>
          <p:nvPr/>
        </p:nvGrpSpPr>
        <p:grpSpPr>
          <a:xfrm>
            <a:off x="1652218" y="3261348"/>
            <a:ext cx="2572657" cy="2723983"/>
            <a:chOff x="7305053" y="3388862"/>
            <a:chExt cx="2572657" cy="2723983"/>
          </a:xfrm>
        </p:grpSpPr>
        <p:pic>
          <p:nvPicPr>
            <p:cNvPr id="17" name="Graphic 16" descr="Database outline">
              <a:extLst>
                <a:ext uri="{FF2B5EF4-FFF2-40B4-BE49-F238E27FC236}">
                  <a16:creationId xmlns:a16="http://schemas.microsoft.com/office/drawing/2014/main" id="{057959B7-9B46-AB42-B672-4750FDD9C8B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305053" y="3388862"/>
              <a:ext cx="2572657" cy="2572657"/>
            </a:xfrm>
            <a:prstGeom prst="rect">
              <a:avLst/>
            </a:prstGeom>
          </p:spPr>
        </p:pic>
        <p:sp>
          <p:nvSpPr>
            <p:cNvPr id="20" name="TextBox 19">
              <a:extLst>
                <a:ext uri="{FF2B5EF4-FFF2-40B4-BE49-F238E27FC236}">
                  <a16:creationId xmlns:a16="http://schemas.microsoft.com/office/drawing/2014/main" id="{D54B2812-17AE-6743-8F5B-EB4E6C473168}"/>
                </a:ext>
              </a:extLst>
            </p:cNvPr>
            <p:cNvSpPr txBox="1"/>
            <p:nvPr/>
          </p:nvSpPr>
          <p:spPr>
            <a:xfrm>
              <a:off x="8290505" y="5743513"/>
              <a:ext cx="852880" cy="369332"/>
            </a:xfrm>
            <a:prstGeom prst="rect">
              <a:avLst/>
            </a:prstGeom>
            <a:noFill/>
          </p:spPr>
          <p:txBody>
            <a:bodyPr wrap="square" rtlCol="0">
              <a:spAutoFit/>
            </a:bodyPr>
            <a:lstStyle/>
            <a:p>
              <a:r>
                <a:rPr lang="en-US" dirty="0"/>
                <a:t>Logs</a:t>
              </a:r>
            </a:p>
          </p:txBody>
        </p:sp>
      </p:grpSp>
      <p:grpSp>
        <p:nvGrpSpPr>
          <p:cNvPr id="22" name="Group 21">
            <a:extLst>
              <a:ext uri="{FF2B5EF4-FFF2-40B4-BE49-F238E27FC236}">
                <a16:creationId xmlns:a16="http://schemas.microsoft.com/office/drawing/2014/main" id="{CF7EA365-60F4-DC47-88A7-39275DB2E35C}"/>
              </a:ext>
            </a:extLst>
          </p:cNvPr>
          <p:cNvGrpSpPr/>
          <p:nvPr/>
        </p:nvGrpSpPr>
        <p:grpSpPr>
          <a:xfrm>
            <a:off x="3305709" y="3261348"/>
            <a:ext cx="2572657" cy="2723983"/>
            <a:chOff x="7305053" y="3388862"/>
            <a:chExt cx="2572657" cy="2723983"/>
          </a:xfrm>
        </p:grpSpPr>
        <p:pic>
          <p:nvPicPr>
            <p:cNvPr id="23" name="Graphic 22" descr="Database outline">
              <a:extLst>
                <a:ext uri="{FF2B5EF4-FFF2-40B4-BE49-F238E27FC236}">
                  <a16:creationId xmlns:a16="http://schemas.microsoft.com/office/drawing/2014/main" id="{6FF0A617-0539-F24F-85EE-7643ECC6FB9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305053" y="3388862"/>
              <a:ext cx="2572657" cy="2572657"/>
            </a:xfrm>
            <a:prstGeom prst="rect">
              <a:avLst/>
            </a:prstGeom>
          </p:spPr>
        </p:pic>
        <p:sp>
          <p:nvSpPr>
            <p:cNvPr id="24" name="TextBox 23">
              <a:extLst>
                <a:ext uri="{FF2B5EF4-FFF2-40B4-BE49-F238E27FC236}">
                  <a16:creationId xmlns:a16="http://schemas.microsoft.com/office/drawing/2014/main" id="{83D2E443-FB34-2048-957E-DCEC111AA8AB}"/>
                </a:ext>
              </a:extLst>
            </p:cNvPr>
            <p:cNvSpPr txBox="1"/>
            <p:nvPr/>
          </p:nvSpPr>
          <p:spPr>
            <a:xfrm>
              <a:off x="8157913" y="5743513"/>
              <a:ext cx="1165689" cy="369332"/>
            </a:xfrm>
            <a:prstGeom prst="rect">
              <a:avLst/>
            </a:prstGeom>
            <a:noFill/>
          </p:spPr>
          <p:txBody>
            <a:bodyPr wrap="square" rtlCol="0">
              <a:spAutoFit/>
            </a:bodyPr>
            <a:lstStyle/>
            <a:p>
              <a:r>
                <a:rPr lang="en-US" dirty="0"/>
                <a:t>Inventory</a:t>
              </a:r>
            </a:p>
          </p:txBody>
        </p:sp>
      </p:grpSp>
      <p:cxnSp>
        <p:nvCxnSpPr>
          <p:cNvPr id="25" name="Straight Arrow Connector 24">
            <a:extLst>
              <a:ext uri="{FF2B5EF4-FFF2-40B4-BE49-F238E27FC236}">
                <a16:creationId xmlns:a16="http://schemas.microsoft.com/office/drawing/2014/main" id="{62553C97-96C8-B64C-BE54-DF9AC0BD294F}"/>
              </a:ext>
            </a:extLst>
          </p:cNvPr>
          <p:cNvCxnSpPr>
            <a:cxnSpLocks/>
          </p:cNvCxnSpPr>
          <p:nvPr/>
        </p:nvCxnSpPr>
        <p:spPr>
          <a:xfrm flipH="1" flipV="1">
            <a:off x="3426348" y="2071664"/>
            <a:ext cx="1165690" cy="135245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3972DE4F-E277-AA4C-AB29-E85AD063B9D1}"/>
              </a:ext>
            </a:extLst>
          </p:cNvPr>
          <p:cNvCxnSpPr>
            <a:cxnSpLocks/>
            <a:stCxn id="17" idx="0"/>
            <a:endCxn id="9" idx="2"/>
          </p:cNvCxnSpPr>
          <p:nvPr/>
        </p:nvCxnSpPr>
        <p:spPr>
          <a:xfrm flipH="1" flipV="1">
            <a:off x="2928698" y="2084022"/>
            <a:ext cx="9849" cy="117732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48186D66-41B1-964C-AE7E-7C8B4600EAD5}"/>
              </a:ext>
            </a:extLst>
          </p:cNvPr>
          <p:cNvGrpSpPr/>
          <p:nvPr/>
        </p:nvGrpSpPr>
        <p:grpSpPr>
          <a:xfrm>
            <a:off x="7062613" y="3286065"/>
            <a:ext cx="2572657" cy="2762087"/>
            <a:chOff x="7129996" y="3228008"/>
            <a:chExt cx="2572657" cy="2762087"/>
          </a:xfrm>
        </p:grpSpPr>
        <p:pic>
          <p:nvPicPr>
            <p:cNvPr id="27" name="Graphic 26" descr="Database outline">
              <a:extLst>
                <a:ext uri="{FF2B5EF4-FFF2-40B4-BE49-F238E27FC236}">
                  <a16:creationId xmlns:a16="http://schemas.microsoft.com/office/drawing/2014/main" id="{6CDD1D01-B058-344D-B9F6-77BE0B7A162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129996" y="3228008"/>
              <a:ext cx="2572657" cy="2572657"/>
            </a:xfrm>
            <a:prstGeom prst="rect">
              <a:avLst/>
            </a:prstGeom>
          </p:spPr>
        </p:pic>
        <p:sp>
          <p:nvSpPr>
            <p:cNvPr id="28" name="TextBox 27">
              <a:extLst>
                <a:ext uri="{FF2B5EF4-FFF2-40B4-BE49-F238E27FC236}">
                  <a16:creationId xmlns:a16="http://schemas.microsoft.com/office/drawing/2014/main" id="{78CBF941-1F7F-6D49-A64F-57386A7B9425}"/>
                </a:ext>
              </a:extLst>
            </p:cNvPr>
            <p:cNvSpPr txBox="1"/>
            <p:nvPr/>
          </p:nvSpPr>
          <p:spPr>
            <a:xfrm>
              <a:off x="8104185" y="5620763"/>
              <a:ext cx="852880" cy="369332"/>
            </a:xfrm>
            <a:prstGeom prst="rect">
              <a:avLst/>
            </a:prstGeom>
            <a:noFill/>
          </p:spPr>
          <p:txBody>
            <a:bodyPr wrap="square" rtlCol="0">
              <a:spAutoFit/>
            </a:bodyPr>
            <a:lstStyle/>
            <a:p>
              <a:r>
                <a:rPr lang="en-US" dirty="0"/>
                <a:t>Stacy</a:t>
              </a:r>
            </a:p>
          </p:txBody>
        </p:sp>
      </p:grpSp>
      <p:sp>
        <p:nvSpPr>
          <p:cNvPr id="6" name="U-Turn Arrow 5">
            <a:extLst>
              <a:ext uri="{FF2B5EF4-FFF2-40B4-BE49-F238E27FC236}">
                <a16:creationId xmlns:a16="http://schemas.microsoft.com/office/drawing/2014/main" id="{65A44216-CFC3-C443-8470-DF0717FCF2BF}"/>
              </a:ext>
            </a:extLst>
          </p:cNvPr>
          <p:cNvSpPr/>
          <p:nvPr/>
        </p:nvSpPr>
        <p:spPr>
          <a:xfrm>
            <a:off x="4741413" y="3261348"/>
            <a:ext cx="3295389" cy="530853"/>
          </a:xfrm>
          <a:prstGeom prst="utur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9" name="U-Turn Arrow 28">
            <a:extLst>
              <a:ext uri="{FF2B5EF4-FFF2-40B4-BE49-F238E27FC236}">
                <a16:creationId xmlns:a16="http://schemas.microsoft.com/office/drawing/2014/main" id="{2B5B9D45-113E-CD4E-B709-20D8CAB19CD5}"/>
              </a:ext>
            </a:extLst>
          </p:cNvPr>
          <p:cNvSpPr/>
          <p:nvPr/>
        </p:nvSpPr>
        <p:spPr>
          <a:xfrm>
            <a:off x="3233176" y="2871788"/>
            <a:ext cx="5172313" cy="920413"/>
          </a:xfrm>
          <a:prstGeom prst="utur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0" name="U-Turn Arrow 29">
            <a:extLst>
              <a:ext uri="{FF2B5EF4-FFF2-40B4-BE49-F238E27FC236}">
                <a16:creationId xmlns:a16="http://schemas.microsoft.com/office/drawing/2014/main" id="{BF4ABB32-8DB4-C245-9D25-C77CB094217E}"/>
              </a:ext>
            </a:extLst>
          </p:cNvPr>
          <p:cNvSpPr/>
          <p:nvPr/>
        </p:nvSpPr>
        <p:spPr>
          <a:xfrm>
            <a:off x="1632031" y="2439748"/>
            <a:ext cx="7352863" cy="1352454"/>
          </a:xfrm>
          <a:prstGeom prst="utur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004105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1000"/>
                                  </p:stCondLst>
                                  <p:childTnLst>
                                    <p:set>
                                      <p:cBhvr>
                                        <p:cTn id="9" dur="1" fill="hold">
                                          <p:stCondLst>
                                            <p:cond delay="0"/>
                                          </p:stCondLst>
                                        </p:cTn>
                                        <p:tgtEl>
                                          <p:spTgt spid="29"/>
                                        </p:tgtEl>
                                        <p:attrNameLst>
                                          <p:attrName>style.visibility</p:attrName>
                                        </p:attrNameLst>
                                      </p:cBhvr>
                                      <p:to>
                                        <p:strVal val="visible"/>
                                      </p:to>
                                    </p:set>
                                  </p:childTnLst>
                                </p:cTn>
                              </p:par>
                            </p:childTnLst>
                          </p:cTn>
                        </p:par>
                        <p:par>
                          <p:cTn id="10" fill="hold">
                            <p:stCondLst>
                              <p:cond delay="1000"/>
                            </p:stCondLst>
                            <p:childTnLst>
                              <p:par>
                                <p:cTn id="11" presetID="1" presetClass="entr" presetSubtype="0" fill="hold" grpId="0" nodeType="afterEffect">
                                  <p:stCondLst>
                                    <p:cond delay="1000"/>
                                  </p:stCondLst>
                                  <p:childTnLst>
                                    <p:set>
                                      <p:cBhvr>
                                        <p:cTn id="12"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9" grpId="0" animBg="1"/>
      <p:bldP spid="30"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48186D66-41B1-964C-AE7E-7C8B4600EAD5}"/>
              </a:ext>
            </a:extLst>
          </p:cNvPr>
          <p:cNvGrpSpPr/>
          <p:nvPr/>
        </p:nvGrpSpPr>
        <p:grpSpPr>
          <a:xfrm>
            <a:off x="658368" y="3286065"/>
            <a:ext cx="2572657" cy="2762087"/>
            <a:chOff x="7129996" y="3228008"/>
            <a:chExt cx="2572657" cy="2762087"/>
          </a:xfrm>
        </p:grpSpPr>
        <p:pic>
          <p:nvPicPr>
            <p:cNvPr id="27" name="Graphic 26" descr="Database outline">
              <a:extLst>
                <a:ext uri="{FF2B5EF4-FFF2-40B4-BE49-F238E27FC236}">
                  <a16:creationId xmlns:a16="http://schemas.microsoft.com/office/drawing/2014/main" id="{6CDD1D01-B058-344D-B9F6-77BE0B7A162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129996" y="3228008"/>
              <a:ext cx="2572657" cy="2572657"/>
            </a:xfrm>
            <a:prstGeom prst="rect">
              <a:avLst/>
            </a:prstGeom>
          </p:spPr>
        </p:pic>
        <p:sp>
          <p:nvSpPr>
            <p:cNvPr id="28" name="TextBox 27">
              <a:extLst>
                <a:ext uri="{FF2B5EF4-FFF2-40B4-BE49-F238E27FC236}">
                  <a16:creationId xmlns:a16="http://schemas.microsoft.com/office/drawing/2014/main" id="{78CBF941-1F7F-6D49-A64F-57386A7B9425}"/>
                </a:ext>
              </a:extLst>
            </p:cNvPr>
            <p:cNvSpPr txBox="1"/>
            <p:nvPr/>
          </p:nvSpPr>
          <p:spPr>
            <a:xfrm>
              <a:off x="8104185" y="5620763"/>
              <a:ext cx="852880" cy="369332"/>
            </a:xfrm>
            <a:prstGeom prst="rect">
              <a:avLst/>
            </a:prstGeom>
            <a:noFill/>
          </p:spPr>
          <p:txBody>
            <a:bodyPr wrap="square" rtlCol="0">
              <a:spAutoFit/>
            </a:bodyPr>
            <a:lstStyle/>
            <a:p>
              <a:r>
                <a:rPr lang="en-US" dirty="0"/>
                <a:t>Stacy</a:t>
              </a:r>
            </a:p>
          </p:txBody>
        </p:sp>
      </p:grpSp>
      <p:pic>
        <p:nvPicPr>
          <p:cNvPr id="4" name="Graphic 3" descr="Box with solid fill">
            <a:extLst>
              <a:ext uri="{FF2B5EF4-FFF2-40B4-BE49-F238E27FC236}">
                <a16:creationId xmlns:a16="http://schemas.microsoft.com/office/drawing/2014/main" id="{CFE229CE-FE1A-DA47-9952-2C0E8F46167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87446" y="809848"/>
            <a:ext cx="1714500" cy="1714500"/>
          </a:xfrm>
          <a:prstGeom prst="rect">
            <a:avLst/>
          </a:prstGeom>
        </p:spPr>
      </p:pic>
      <p:cxnSp>
        <p:nvCxnSpPr>
          <p:cNvPr id="8" name="Straight Arrow Connector 7">
            <a:extLst>
              <a:ext uri="{FF2B5EF4-FFF2-40B4-BE49-F238E27FC236}">
                <a16:creationId xmlns:a16="http://schemas.microsoft.com/office/drawing/2014/main" id="{942B8DD2-941D-5742-A6F7-B0B97FA261C1}"/>
              </a:ext>
            </a:extLst>
          </p:cNvPr>
          <p:cNvCxnSpPr>
            <a:stCxn id="27" idx="0"/>
            <a:endCxn id="4" idx="2"/>
          </p:cNvCxnSpPr>
          <p:nvPr/>
        </p:nvCxnSpPr>
        <p:spPr>
          <a:xfrm flipH="1" flipV="1">
            <a:off x="1944696" y="2524348"/>
            <a:ext cx="1" cy="76171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102B8732-B3D0-3E47-AC7B-E776D3E69A01}"/>
              </a:ext>
            </a:extLst>
          </p:cNvPr>
          <p:cNvSpPr/>
          <p:nvPr/>
        </p:nvSpPr>
        <p:spPr>
          <a:xfrm>
            <a:off x="4088274" y="642317"/>
            <a:ext cx="8103726" cy="5693866"/>
          </a:xfrm>
          <a:prstGeom prst="rect">
            <a:avLst/>
          </a:prstGeom>
          <a:solidFill>
            <a:schemeClr val="tx1"/>
          </a:solidFill>
        </p:spPr>
        <p:txBody>
          <a:bodyPr wrap="square">
            <a:spAutoFit/>
          </a:bodyPr>
          <a:lstStyle/>
          <a:p>
            <a:r>
              <a:rPr lang="en-US" sz="1400" dirty="0">
                <a:latin typeface="Menlo" panose="020B0609030804020204" pitchFamily="49" charset="0"/>
              </a:rPr>
              <a:t>from </a:t>
            </a:r>
            <a:r>
              <a:rPr lang="en-US" sz="1400" dirty="0" err="1">
                <a:latin typeface="Menlo" panose="020B0609030804020204" pitchFamily="49" charset="0"/>
              </a:rPr>
              <a:t>sklearn</a:t>
            </a:r>
            <a:r>
              <a:rPr lang="en-US" sz="1400" dirty="0">
                <a:latin typeface="Menlo" panose="020B0609030804020204" pitchFamily="49" charset="0"/>
              </a:rPr>
              <a:t> import datasets</a:t>
            </a:r>
          </a:p>
          <a:p>
            <a:r>
              <a:rPr lang="en-US" sz="1400" dirty="0">
                <a:latin typeface="Menlo" panose="020B0609030804020204" pitchFamily="49" charset="0"/>
              </a:rPr>
              <a:t>from </a:t>
            </a:r>
            <a:r>
              <a:rPr lang="en-US" sz="1400" dirty="0" err="1">
                <a:latin typeface="Menlo" panose="020B0609030804020204" pitchFamily="49" charset="0"/>
              </a:rPr>
              <a:t>sklearn.tree</a:t>
            </a:r>
            <a:r>
              <a:rPr lang="en-US" sz="1400" dirty="0">
                <a:latin typeface="Menlo" panose="020B0609030804020204" pitchFamily="49" charset="0"/>
              </a:rPr>
              <a:t> import </a:t>
            </a:r>
            <a:r>
              <a:rPr lang="en-US" sz="1400" dirty="0" err="1">
                <a:latin typeface="Menlo" panose="020B0609030804020204" pitchFamily="49" charset="0"/>
              </a:rPr>
              <a:t>DecisionTreeClassifier</a:t>
            </a:r>
            <a:r>
              <a:rPr lang="en-US" sz="1400" dirty="0">
                <a:latin typeface="Menlo" panose="020B0609030804020204" pitchFamily="49" charset="0"/>
              </a:rPr>
              <a:t> </a:t>
            </a:r>
          </a:p>
          <a:p>
            <a:r>
              <a:rPr lang="en-US" sz="1400" dirty="0">
                <a:latin typeface="Menlo" panose="020B0609030804020204" pitchFamily="49" charset="0"/>
              </a:rPr>
              <a:t>from </a:t>
            </a:r>
            <a:r>
              <a:rPr lang="en-US" sz="1400" dirty="0" err="1">
                <a:latin typeface="Menlo" panose="020B0609030804020204" pitchFamily="49" charset="0"/>
              </a:rPr>
              <a:t>sklearn</a:t>
            </a:r>
            <a:r>
              <a:rPr lang="en-US" sz="1400" dirty="0">
                <a:latin typeface="Menlo" panose="020B0609030804020204" pitchFamily="49" charset="0"/>
              </a:rPr>
              <a:t> import tree</a:t>
            </a:r>
          </a:p>
          <a:p>
            <a:r>
              <a:rPr lang="en-US" sz="1400" dirty="0">
                <a:latin typeface="Menlo" panose="020B0609030804020204" pitchFamily="49" charset="0"/>
              </a:rPr>
              <a:t>import psycopg2 as p</a:t>
            </a:r>
          </a:p>
          <a:p>
            <a:r>
              <a:rPr lang="en-US" sz="1400" dirty="0">
                <a:latin typeface="Menlo" panose="020B0609030804020204" pitchFamily="49" charset="0"/>
              </a:rPr>
              <a:t>from psycopg2 import Error</a:t>
            </a:r>
          </a:p>
          <a:p>
            <a:br>
              <a:rPr lang="en-US" sz="1400" dirty="0">
                <a:solidFill>
                  <a:srgbClr val="D4D4D4"/>
                </a:solidFill>
                <a:latin typeface="Menlo" panose="020B0609030804020204" pitchFamily="49" charset="0"/>
              </a:rPr>
            </a:br>
            <a:endParaRPr lang="en-US" sz="1400" dirty="0">
              <a:solidFill>
                <a:srgbClr val="D4D4D4"/>
              </a:solidFill>
              <a:latin typeface="Menlo" panose="020B0609030804020204" pitchFamily="49" charset="0"/>
            </a:endParaRPr>
          </a:p>
          <a:p>
            <a:br>
              <a:rPr lang="en-US" sz="1400" dirty="0">
                <a:solidFill>
                  <a:srgbClr val="D4D4D4"/>
                </a:solidFill>
                <a:latin typeface="Menlo" panose="020B0609030804020204" pitchFamily="49" charset="0"/>
              </a:rPr>
            </a:br>
            <a:r>
              <a:rPr lang="en-US" sz="1400" dirty="0">
                <a:solidFill>
                  <a:srgbClr val="9CDCFE"/>
                </a:solidFill>
                <a:latin typeface="Menlo" panose="020B0609030804020204" pitchFamily="49" charset="0"/>
              </a:rPr>
              <a:t>query</a:t>
            </a:r>
            <a:r>
              <a:rPr lang="en-US" sz="1400" dirty="0">
                <a:solidFill>
                  <a:srgbClr val="D4D4D4"/>
                </a:solidFill>
                <a:latin typeface="Menlo" panose="020B0609030804020204" pitchFamily="49" charset="0"/>
              </a:rPr>
              <a:t> = </a:t>
            </a:r>
            <a:r>
              <a:rPr lang="en-US" sz="1400" dirty="0">
                <a:solidFill>
                  <a:srgbClr val="CE9178"/>
                </a:solidFill>
                <a:latin typeface="Menlo" panose="020B0609030804020204" pitchFamily="49" charset="0"/>
              </a:rPr>
              <a:t>'SELECT * from STACY'</a:t>
            </a:r>
            <a:endParaRPr lang="en-US" sz="1400" dirty="0">
              <a:solidFill>
                <a:srgbClr val="D4D4D4"/>
              </a:solidFill>
              <a:latin typeface="Menlo" panose="020B0609030804020204" pitchFamily="49" charset="0"/>
            </a:endParaRPr>
          </a:p>
          <a:p>
            <a:br>
              <a:rPr lang="en-US" sz="1400" dirty="0">
                <a:solidFill>
                  <a:srgbClr val="D4D4D4"/>
                </a:solidFill>
                <a:latin typeface="Menlo" panose="020B0609030804020204" pitchFamily="49" charset="0"/>
              </a:rPr>
            </a:br>
            <a:r>
              <a:rPr lang="en-US" sz="1400" dirty="0">
                <a:latin typeface="Menlo" panose="020B0609030804020204" pitchFamily="49" charset="0"/>
              </a:rPr>
              <a:t>conn = </a:t>
            </a:r>
            <a:r>
              <a:rPr lang="en-US" sz="1400" dirty="0" err="1">
                <a:latin typeface="Menlo" panose="020B0609030804020204" pitchFamily="49" charset="0"/>
              </a:rPr>
              <a:t>p.connect</a:t>
            </a:r>
            <a:r>
              <a:rPr lang="en-US" sz="1400" dirty="0">
                <a:latin typeface="Menlo" panose="020B0609030804020204" pitchFamily="49" charset="0"/>
              </a:rPr>
              <a:t>(</a:t>
            </a:r>
          </a:p>
          <a:p>
            <a:r>
              <a:rPr lang="en-US" sz="1400" dirty="0">
                <a:latin typeface="Menlo" panose="020B0609030804020204" pitchFamily="49" charset="0"/>
              </a:rPr>
              <a:t>  user = </a:t>
            </a:r>
            <a:r>
              <a:rPr lang="en-US" sz="1400" dirty="0" err="1">
                <a:latin typeface="Menlo" panose="020B0609030804020204" pitchFamily="49" charset="0"/>
              </a:rPr>
              <a:t>os.environ</a:t>
            </a:r>
            <a:r>
              <a:rPr lang="en-US" sz="1400" dirty="0">
                <a:latin typeface="Menlo" panose="020B0609030804020204" pitchFamily="49" charset="0"/>
              </a:rPr>
              <a:t>['DB_USER’],</a:t>
            </a:r>
          </a:p>
          <a:p>
            <a:r>
              <a:rPr lang="en-US" sz="1400" dirty="0">
                <a:latin typeface="Menlo" panose="020B0609030804020204" pitchFamily="49" charset="0"/>
              </a:rPr>
              <a:t>  password = </a:t>
            </a:r>
            <a:r>
              <a:rPr lang="en-US" sz="1400" dirty="0" err="1">
                <a:latin typeface="Menlo" panose="020B0609030804020204" pitchFamily="49" charset="0"/>
              </a:rPr>
              <a:t>os.environ</a:t>
            </a:r>
            <a:r>
              <a:rPr lang="en-US" sz="1400" dirty="0">
                <a:latin typeface="Menlo" panose="020B0609030804020204" pitchFamily="49" charset="0"/>
              </a:rPr>
              <a:t>['DB_PASS’],</a:t>
            </a:r>
          </a:p>
          <a:p>
            <a:r>
              <a:rPr lang="en-US" sz="1400" dirty="0">
                <a:latin typeface="Menlo" panose="020B0609030804020204" pitchFamily="49" charset="0"/>
              </a:rPr>
              <a:t>  host = 'localhost’,</a:t>
            </a:r>
          </a:p>
          <a:p>
            <a:r>
              <a:rPr lang="en-US" sz="1400" dirty="0">
                <a:latin typeface="Menlo" panose="020B0609030804020204" pitchFamily="49" charset="0"/>
              </a:rPr>
              <a:t>  port = '5432’,</a:t>
            </a:r>
          </a:p>
          <a:p>
            <a:r>
              <a:rPr lang="en-US" sz="1400" dirty="0">
                <a:latin typeface="Menlo" panose="020B0609030804020204" pitchFamily="49" charset="0"/>
              </a:rPr>
              <a:t>  database = 'Stacy'</a:t>
            </a:r>
          </a:p>
          <a:p>
            <a:r>
              <a:rPr lang="en-US" sz="1400" dirty="0">
                <a:latin typeface="Menlo" panose="020B0609030804020204" pitchFamily="49" charset="0"/>
              </a:rPr>
              <a:t>)</a:t>
            </a:r>
          </a:p>
          <a:p>
            <a:br>
              <a:rPr lang="en-US" sz="1400" dirty="0">
                <a:latin typeface="Menlo" panose="020B0609030804020204" pitchFamily="49" charset="0"/>
              </a:rPr>
            </a:br>
            <a:r>
              <a:rPr lang="en-US" sz="1400" dirty="0">
                <a:latin typeface="Menlo" panose="020B0609030804020204" pitchFamily="49" charset="0"/>
              </a:rPr>
              <a:t>cursor = </a:t>
            </a:r>
            <a:r>
              <a:rPr lang="en-US" sz="1400" dirty="0" err="1">
                <a:latin typeface="Menlo" panose="020B0609030804020204" pitchFamily="49" charset="0"/>
              </a:rPr>
              <a:t>conn.cursor</a:t>
            </a:r>
            <a:r>
              <a:rPr lang="en-US" sz="1400" dirty="0">
                <a:latin typeface="Menlo" panose="020B0609030804020204" pitchFamily="49" charset="0"/>
              </a:rPr>
              <a:t>()</a:t>
            </a:r>
          </a:p>
          <a:p>
            <a:r>
              <a:rPr lang="en-US" sz="1400" dirty="0" err="1">
                <a:latin typeface="Menlo" panose="020B0609030804020204" pitchFamily="49" charset="0"/>
              </a:rPr>
              <a:t>cursor.execute</a:t>
            </a:r>
            <a:r>
              <a:rPr lang="en-US" sz="1400" dirty="0">
                <a:latin typeface="Menlo" panose="020B0609030804020204" pitchFamily="49" charset="0"/>
              </a:rPr>
              <a:t>(query)</a:t>
            </a:r>
          </a:p>
          <a:p>
            <a:r>
              <a:rPr lang="en-US" sz="1400" dirty="0">
                <a:latin typeface="Menlo" panose="020B0609030804020204" pitchFamily="49" charset="0"/>
              </a:rPr>
              <a:t>result = </a:t>
            </a:r>
            <a:r>
              <a:rPr lang="en-US" sz="1400" dirty="0" err="1">
                <a:latin typeface="Menlo" panose="020B0609030804020204" pitchFamily="49" charset="0"/>
              </a:rPr>
              <a:t>cursor.fetchall</a:t>
            </a:r>
            <a:r>
              <a:rPr lang="en-US" sz="1400" dirty="0">
                <a:latin typeface="Menlo" panose="020B0609030804020204" pitchFamily="49" charset="0"/>
              </a:rPr>
              <a:t>()</a:t>
            </a:r>
          </a:p>
          <a:p>
            <a:br>
              <a:rPr lang="en-US" sz="1400" dirty="0">
                <a:latin typeface="Menlo" panose="020B0609030804020204" pitchFamily="49" charset="0"/>
              </a:rPr>
            </a:br>
            <a:r>
              <a:rPr lang="en-US" sz="1400" dirty="0">
                <a:latin typeface="Menlo" panose="020B0609030804020204" pitchFamily="49" charset="0"/>
              </a:rPr>
              <a:t># more manipulation until we get features X and outcome y</a:t>
            </a:r>
          </a:p>
          <a:p>
            <a:br>
              <a:rPr lang="en-US" sz="1400" dirty="0">
                <a:latin typeface="Menlo" panose="020B0609030804020204" pitchFamily="49" charset="0"/>
              </a:rPr>
            </a:br>
            <a:r>
              <a:rPr lang="en-US" sz="1400" dirty="0" err="1">
                <a:latin typeface="Menlo" panose="020B0609030804020204" pitchFamily="49" charset="0"/>
              </a:rPr>
              <a:t>clf</a:t>
            </a:r>
            <a:r>
              <a:rPr lang="en-US" sz="1400" dirty="0">
                <a:latin typeface="Menlo" panose="020B0609030804020204" pitchFamily="49" charset="0"/>
              </a:rPr>
              <a:t> = </a:t>
            </a:r>
            <a:r>
              <a:rPr lang="en-US" sz="1400" dirty="0" err="1">
                <a:latin typeface="Menlo" panose="020B0609030804020204" pitchFamily="49" charset="0"/>
              </a:rPr>
              <a:t>DecisionTreeClassifier</a:t>
            </a:r>
            <a:r>
              <a:rPr lang="en-US" sz="1400" dirty="0">
                <a:latin typeface="Menlo" panose="020B0609030804020204" pitchFamily="49" charset="0"/>
              </a:rPr>
              <a:t>(</a:t>
            </a:r>
            <a:r>
              <a:rPr lang="en-US" sz="1400" dirty="0" err="1">
                <a:latin typeface="Menlo" panose="020B0609030804020204" pitchFamily="49" charset="0"/>
              </a:rPr>
              <a:t>random_state</a:t>
            </a:r>
            <a:r>
              <a:rPr lang="en-US" sz="1400" dirty="0">
                <a:latin typeface="Menlo" panose="020B0609030804020204" pitchFamily="49" charset="0"/>
              </a:rPr>
              <a:t>=1234)</a:t>
            </a:r>
          </a:p>
          <a:p>
            <a:r>
              <a:rPr lang="en-US" sz="1400" dirty="0">
                <a:latin typeface="Menlo" panose="020B0609030804020204" pitchFamily="49" charset="0"/>
              </a:rPr>
              <a:t>model = </a:t>
            </a:r>
            <a:r>
              <a:rPr lang="en-US" sz="1400" dirty="0" err="1">
                <a:latin typeface="Menlo" panose="020B0609030804020204" pitchFamily="49" charset="0"/>
              </a:rPr>
              <a:t>clf.fit</a:t>
            </a:r>
            <a:r>
              <a:rPr lang="en-US" sz="1400" dirty="0">
                <a:latin typeface="Menlo" panose="020B0609030804020204" pitchFamily="49" charset="0"/>
              </a:rPr>
              <a:t>(X, y)</a:t>
            </a:r>
            <a:endParaRPr lang="en-US" sz="1400" b="0" dirty="0">
              <a:effectLst/>
              <a:latin typeface="Menlo" panose="020B0609030804020204" pitchFamily="49" charset="0"/>
            </a:endParaRPr>
          </a:p>
        </p:txBody>
      </p:sp>
      <p:sp>
        <p:nvSpPr>
          <p:cNvPr id="16" name="TextBox 15">
            <a:extLst>
              <a:ext uri="{FF2B5EF4-FFF2-40B4-BE49-F238E27FC236}">
                <a16:creationId xmlns:a16="http://schemas.microsoft.com/office/drawing/2014/main" id="{6FECB1B3-DB0E-B740-AD45-BB85017B0C83}"/>
              </a:ext>
            </a:extLst>
          </p:cNvPr>
          <p:cNvSpPr txBox="1"/>
          <p:nvPr/>
        </p:nvSpPr>
        <p:spPr>
          <a:xfrm>
            <a:off x="4200525" y="6529388"/>
            <a:ext cx="7129463" cy="369332"/>
          </a:xfrm>
          <a:prstGeom prst="rect">
            <a:avLst/>
          </a:prstGeom>
          <a:noFill/>
        </p:spPr>
        <p:txBody>
          <a:bodyPr wrap="square" rtlCol="0">
            <a:spAutoFit/>
          </a:bodyPr>
          <a:lstStyle/>
          <a:p>
            <a:endParaRPr lang="en-US" dirty="0"/>
          </a:p>
        </p:txBody>
      </p:sp>
    </p:spTree>
    <p:extLst>
      <p:ext uri="{BB962C8B-B14F-4D97-AF65-F5344CB8AC3E}">
        <p14:creationId xmlns:p14="http://schemas.microsoft.com/office/powerpoint/2010/main" val="261694469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48186D66-41B1-964C-AE7E-7C8B4600EAD5}"/>
              </a:ext>
            </a:extLst>
          </p:cNvPr>
          <p:cNvGrpSpPr/>
          <p:nvPr/>
        </p:nvGrpSpPr>
        <p:grpSpPr>
          <a:xfrm>
            <a:off x="658368" y="3286065"/>
            <a:ext cx="2572657" cy="2762087"/>
            <a:chOff x="7129996" y="3228008"/>
            <a:chExt cx="2572657" cy="2762087"/>
          </a:xfrm>
        </p:grpSpPr>
        <p:pic>
          <p:nvPicPr>
            <p:cNvPr id="27" name="Graphic 26" descr="Database outline">
              <a:extLst>
                <a:ext uri="{FF2B5EF4-FFF2-40B4-BE49-F238E27FC236}">
                  <a16:creationId xmlns:a16="http://schemas.microsoft.com/office/drawing/2014/main" id="{6CDD1D01-B058-344D-B9F6-77BE0B7A162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129996" y="3228008"/>
              <a:ext cx="2572657" cy="2572657"/>
            </a:xfrm>
            <a:prstGeom prst="rect">
              <a:avLst/>
            </a:prstGeom>
          </p:spPr>
        </p:pic>
        <p:sp>
          <p:nvSpPr>
            <p:cNvPr id="28" name="TextBox 27">
              <a:extLst>
                <a:ext uri="{FF2B5EF4-FFF2-40B4-BE49-F238E27FC236}">
                  <a16:creationId xmlns:a16="http://schemas.microsoft.com/office/drawing/2014/main" id="{78CBF941-1F7F-6D49-A64F-57386A7B9425}"/>
                </a:ext>
              </a:extLst>
            </p:cNvPr>
            <p:cNvSpPr txBox="1"/>
            <p:nvPr/>
          </p:nvSpPr>
          <p:spPr>
            <a:xfrm>
              <a:off x="8104185" y="5620763"/>
              <a:ext cx="852880" cy="369332"/>
            </a:xfrm>
            <a:prstGeom prst="rect">
              <a:avLst/>
            </a:prstGeom>
            <a:noFill/>
          </p:spPr>
          <p:txBody>
            <a:bodyPr wrap="square" rtlCol="0">
              <a:spAutoFit/>
            </a:bodyPr>
            <a:lstStyle/>
            <a:p>
              <a:r>
                <a:rPr lang="en-US" dirty="0"/>
                <a:t>Stacy</a:t>
              </a:r>
            </a:p>
          </p:txBody>
        </p:sp>
      </p:grpSp>
      <p:pic>
        <p:nvPicPr>
          <p:cNvPr id="4" name="Graphic 3" descr="Box with solid fill">
            <a:extLst>
              <a:ext uri="{FF2B5EF4-FFF2-40B4-BE49-F238E27FC236}">
                <a16:creationId xmlns:a16="http://schemas.microsoft.com/office/drawing/2014/main" id="{CFE229CE-FE1A-DA47-9952-2C0E8F46167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87446" y="809848"/>
            <a:ext cx="1714500" cy="1714500"/>
          </a:xfrm>
          <a:prstGeom prst="rect">
            <a:avLst/>
          </a:prstGeom>
        </p:spPr>
      </p:pic>
      <p:cxnSp>
        <p:nvCxnSpPr>
          <p:cNvPr id="8" name="Straight Arrow Connector 7">
            <a:extLst>
              <a:ext uri="{FF2B5EF4-FFF2-40B4-BE49-F238E27FC236}">
                <a16:creationId xmlns:a16="http://schemas.microsoft.com/office/drawing/2014/main" id="{942B8DD2-941D-5742-A6F7-B0B97FA261C1}"/>
              </a:ext>
            </a:extLst>
          </p:cNvPr>
          <p:cNvCxnSpPr>
            <a:stCxn id="27" idx="0"/>
            <a:endCxn id="4" idx="2"/>
          </p:cNvCxnSpPr>
          <p:nvPr/>
        </p:nvCxnSpPr>
        <p:spPr>
          <a:xfrm flipH="1" flipV="1">
            <a:off x="1944696" y="2524348"/>
            <a:ext cx="1" cy="76171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6E14F600-5AA2-C94C-A71D-3D4532EECC9C}"/>
              </a:ext>
            </a:extLst>
          </p:cNvPr>
          <p:cNvSpPr/>
          <p:nvPr/>
        </p:nvSpPr>
        <p:spPr>
          <a:xfrm>
            <a:off x="4087368" y="640080"/>
            <a:ext cx="8101583" cy="5696712"/>
          </a:xfrm>
          <a:prstGeom prst="rect">
            <a:avLst/>
          </a:prstGeom>
          <a:solidFill>
            <a:schemeClr val="tx1"/>
          </a:solidFill>
        </p:spPr>
        <p:txBody>
          <a:bodyPr>
            <a:spAutoFit/>
          </a:bodyPr>
          <a:lstStyle/>
          <a:p>
            <a:r>
              <a:rPr lang="en-US" sz="1400" dirty="0">
                <a:latin typeface="Menlo" panose="020B0609030804020204" pitchFamily="49" charset="0"/>
              </a:rPr>
              <a:t>from </a:t>
            </a:r>
            <a:r>
              <a:rPr lang="en-US" sz="1400" dirty="0" err="1">
                <a:latin typeface="Menlo" panose="020B0609030804020204" pitchFamily="49" charset="0"/>
              </a:rPr>
              <a:t>sklearn</a:t>
            </a:r>
            <a:r>
              <a:rPr lang="en-US" sz="1400" dirty="0">
                <a:latin typeface="Menlo" panose="020B0609030804020204" pitchFamily="49" charset="0"/>
              </a:rPr>
              <a:t> import datasets</a:t>
            </a:r>
          </a:p>
          <a:p>
            <a:r>
              <a:rPr lang="en-US" sz="1400" dirty="0">
                <a:latin typeface="Menlo" panose="020B0609030804020204" pitchFamily="49" charset="0"/>
              </a:rPr>
              <a:t>from </a:t>
            </a:r>
            <a:r>
              <a:rPr lang="en-US" sz="1400" dirty="0" err="1">
                <a:latin typeface="Menlo" panose="020B0609030804020204" pitchFamily="49" charset="0"/>
              </a:rPr>
              <a:t>sklearn.tree</a:t>
            </a:r>
            <a:r>
              <a:rPr lang="en-US" sz="1400" dirty="0">
                <a:latin typeface="Menlo" panose="020B0609030804020204" pitchFamily="49" charset="0"/>
              </a:rPr>
              <a:t> import </a:t>
            </a:r>
            <a:r>
              <a:rPr lang="en-US" sz="1400" dirty="0" err="1">
                <a:latin typeface="Menlo" panose="020B0609030804020204" pitchFamily="49" charset="0"/>
              </a:rPr>
              <a:t>DecisionTreeClassifier</a:t>
            </a:r>
            <a:r>
              <a:rPr lang="en-US" sz="1400" dirty="0">
                <a:latin typeface="Menlo" panose="020B0609030804020204" pitchFamily="49" charset="0"/>
              </a:rPr>
              <a:t> </a:t>
            </a:r>
          </a:p>
          <a:p>
            <a:r>
              <a:rPr lang="en-US" sz="1400" dirty="0">
                <a:latin typeface="Menlo" panose="020B0609030804020204" pitchFamily="49" charset="0"/>
              </a:rPr>
              <a:t>from </a:t>
            </a:r>
            <a:r>
              <a:rPr lang="en-US" sz="1400" dirty="0" err="1">
                <a:latin typeface="Menlo" panose="020B0609030804020204" pitchFamily="49" charset="0"/>
              </a:rPr>
              <a:t>sklearn</a:t>
            </a:r>
            <a:r>
              <a:rPr lang="en-US" sz="1400" dirty="0">
                <a:latin typeface="Menlo" panose="020B0609030804020204" pitchFamily="49" charset="0"/>
              </a:rPr>
              <a:t> import tree</a:t>
            </a:r>
          </a:p>
          <a:p>
            <a:r>
              <a:rPr lang="en-US" sz="1400" dirty="0">
                <a:solidFill>
                  <a:srgbClr val="C586C0"/>
                </a:solidFill>
                <a:latin typeface="Menlo" panose="020B0609030804020204" pitchFamily="49" charset="0"/>
              </a:rPr>
              <a:t>import</a:t>
            </a:r>
            <a:r>
              <a:rPr lang="en-US" sz="1400" dirty="0">
                <a:solidFill>
                  <a:srgbClr val="D4D4D4"/>
                </a:solidFill>
                <a:latin typeface="Menlo" panose="020B0609030804020204" pitchFamily="49" charset="0"/>
              </a:rPr>
              <a:t> </a:t>
            </a:r>
            <a:r>
              <a:rPr lang="en-US" sz="1400" dirty="0" err="1">
                <a:solidFill>
                  <a:srgbClr val="4EC9B0"/>
                </a:solidFill>
                <a:latin typeface="Menlo" panose="020B0609030804020204" pitchFamily="49" charset="0"/>
              </a:rPr>
              <a:t>os</a:t>
            </a:r>
            <a:endParaRPr lang="en-US" sz="1400" dirty="0">
              <a:solidFill>
                <a:srgbClr val="D4D4D4"/>
              </a:solidFill>
              <a:latin typeface="Menlo" panose="020B0609030804020204" pitchFamily="49" charset="0"/>
            </a:endParaRPr>
          </a:p>
          <a:p>
            <a:r>
              <a:rPr lang="en-US" sz="1400" dirty="0">
                <a:solidFill>
                  <a:srgbClr val="C586C0"/>
                </a:solidFill>
                <a:latin typeface="Menlo" panose="020B0609030804020204" pitchFamily="49" charset="0"/>
              </a:rPr>
              <a:t>import</a:t>
            </a:r>
            <a:r>
              <a:rPr lang="en-US" sz="1400" dirty="0">
                <a:solidFill>
                  <a:srgbClr val="D4D4D4"/>
                </a:solidFill>
                <a:latin typeface="Menlo" panose="020B0609030804020204" pitchFamily="49" charset="0"/>
              </a:rPr>
              <a:t> </a:t>
            </a:r>
            <a:r>
              <a:rPr lang="en-US" sz="1400" dirty="0">
                <a:solidFill>
                  <a:srgbClr val="4EC9B0"/>
                </a:solidFill>
                <a:latin typeface="Menlo" panose="020B0609030804020204" pitchFamily="49" charset="0"/>
              </a:rPr>
              <a:t>psycopg2</a:t>
            </a:r>
            <a:r>
              <a:rPr lang="en-US" sz="1400" dirty="0">
                <a:solidFill>
                  <a:srgbClr val="D4D4D4"/>
                </a:solidFill>
                <a:latin typeface="Menlo" panose="020B0609030804020204" pitchFamily="49" charset="0"/>
              </a:rPr>
              <a:t> </a:t>
            </a:r>
            <a:r>
              <a:rPr lang="en-US" sz="1400" dirty="0">
                <a:solidFill>
                  <a:srgbClr val="C586C0"/>
                </a:solidFill>
                <a:latin typeface="Menlo" panose="020B0609030804020204" pitchFamily="49" charset="0"/>
              </a:rPr>
              <a:t>as</a:t>
            </a:r>
            <a:r>
              <a:rPr lang="en-US" sz="1400" dirty="0">
                <a:solidFill>
                  <a:srgbClr val="D4D4D4"/>
                </a:solidFill>
                <a:latin typeface="Menlo" panose="020B0609030804020204" pitchFamily="49" charset="0"/>
              </a:rPr>
              <a:t> </a:t>
            </a:r>
            <a:r>
              <a:rPr lang="en-US" sz="1400" dirty="0">
                <a:solidFill>
                  <a:srgbClr val="4EC9B0"/>
                </a:solidFill>
                <a:latin typeface="Menlo" panose="020B0609030804020204" pitchFamily="49" charset="0"/>
              </a:rPr>
              <a:t>p</a:t>
            </a:r>
            <a:endParaRPr lang="en-US" sz="1400" dirty="0">
              <a:solidFill>
                <a:srgbClr val="D4D4D4"/>
              </a:solidFill>
              <a:latin typeface="Menlo" panose="020B0609030804020204" pitchFamily="49" charset="0"/>
            </a:endParaRPr>
          </a:p>
          <a:p>
            <a:r>
              <a:rPr lang="en-US" sz="1400" dirty="0">
                <a:solidFill>
                  <a:srgbClr val="C586C0"/>
                </a:solidFill>
                <a:latin typeface="Menlo" panose="020B0609030804020204" pitchFamily="49" charset="0"/>
              </a:rPr>
              <a:t>from</a:t>
            </a:r>
            <a:r>
              <a:rPr lang="en-US" sz="1400" dirty="0">
                <a:solidFill>
                  <a:srgbClr val="D4D4D4"/>
                </a:solidFill>
                <a:latin typeface="Menlo" panose="020B0609030804020204" pitchFamily="49" charset="0"/>
              </a:rPr>
              <a:t> </a:t>
            </a:r>
            <a:r>
              <a:rPr lang="en-US" sz="1400" dirty="0">
                <a:solidFill>
                  <a:srgbClr val="4EC9B0"/>
                </a:solidFill>
                <a:latin typeface="Menlo" panose="020B0609030804020204" pitchFamily="49" charset="0"/>
              </a:rPr>
              <a:t>psycopg2</a:t>
            </a:r>
            <a:r>
              <a:rPr lang="en-US" sz="1400" dirty="0">
                <a:solidFill>
                  <a:srgbClr val="D4D4D4"/>
                </a:solidFill>
                <a:latin typeface="Menlo" panose="020B0609030804020204" pitchFamily="49" charset="0"/>
              </a:rPr>
              <a:t> </a:t>
            </a:r>
            <a:r>
              <a:rPr lang="en-US" sz="1400" dirty="0">
                <a:solidFill>
                  <a:srgbClr val="C586C0"/>
                </a:solidFill>
                <a:latin typeface="Menlo" panose="020B0609030804020204" pitchFamily="49" charset="0"/>
              </a:rPr>
              <a:t>import</a:t>
            </a:r>
            <a:r>
              <a:rPr lang="en-US" sz="1400" dirty="0">
                <a:solidFill>
                  <a:srgbClr val="D4D4D4"/>
                </a:solidFill>
                <a:latin typeface="Menlo" panose="020B0609030804020204" pitchFamily="49" charset="0"/>
              </a:rPr>
              <a:t> </a:t>
            </a:r>
            <a:r>
              <a:rPr lang="en-US" sz="1400" dirty="0">
                <a:solidFill>
                  <a:srgbClr val="4EC9B0"/>
                </a:solidFill>
                <a:latin typeface="Menlo" panose="020B0609030804020204" pitchFamily="49" charset="0"/>
              </a:rPr>
              <a:t>Error</a:t>
            </a:r>
            <a:endParaRPr lang="en-US" sz="1400" dirty="0">
              <a:solidFill>
                <a:srgbClr val="D4D4D4"/>
              </a:solidFill>
              <a:latin typeface="Menlo" panose="020B0609030804020204" pitchFamily="49" charset="0"/>
            </a:endParaRPr>
          </a:p>
          <a:p>
            <a:br>
              <a:rPr lang="en-US" sz="1400" dirty="0">
                <a:solidFill>
                  <a:srgbClr val="D4D4D4"/>
                </a:solidFill>
                <a:latin typeface="Menlo" panose="020B0609030804020204" pitchFamily="49" charset="0"/>
              </a:rPr>
            </a:br>
            <a:br>
              <a:rPr lang="en-US" sz="1400" dirty="0">
                <a:solidFill>
                  <a:srgbClr val="D4D4D4"/>
                </a:solidFill>
                <a:latin typeface="Menlo" panose="020B0609030804020204" pitchFamily="49" charset="0"/>
              </a:rPr>
            </a:br>
            <a:r>
              <a:rPr lang="en-US" sz="1400" dirty="0">
                <a:solidFill>
                  <a:srgbClr val="9CDCFE"/>
                </a:solidFill>
                <a:latin typeface="Menlo" panose="020B0609030804020204" pitchFamily="49" charset="0"/>
              </a:rPr>
              <a:t>query</a:t>
            </a:r>
            <a:r>
              <a:rPr lang="en-US" sz="1400" dirty="0">
                <a:solidFill>
                  <a:srgbClr val="D4D4D4"/>
                </a:solidFill>
                <a:latin typeface="Menlo" panose="020B0609030804020204" pitchFamily="49" charset="0"/>
              </a:rPr>
              <a:t> = </a:t>
            </a:r>
            <a:r>
              <a:rPr lang="en-US" sz="1400" dirty="0">
                <a:solidFill>
                  <a:srgbClr val="CE9178"/>
                </a:solidFill>
                <a:latin typeface="Menlo" panose="020B0609030804020204" pitchFamily="49" charset="0"/>
              </a:rPr>
              <a:t>'SELECT * from STACY'</a:t>
            </a:r>
            <a:endParaRPr lang="en-US" sz="1400" dirty="0">
              <a:solidFill>
                <a:srgbClr val="D4D4D4"/>
              </a:solidFill>
              <a:latin typeface="Menlo" panose="020B0609030804020204" pitchFamily="49" charset="0"/>
            </a:endParaRPr>
          </a:p>
          <a:p>
            <a:br>
              <a:rPr lang="en-US" sz="1400" dirty="0">
                <a:solidFill>
                  <a:srgbClr val="D4D4D4"/>
                </a:solidFill>
                <a:latin typeface="Menlo" panose="020B0609030804020204" pitchFamily="49" charset="0"/>
              </a:rPr>
            </a:br>
            <a:r>
              <a:rPr lang="en-US" sz="1400" dirty="0">
                <a:solidFill>
                  <a:srgbClr val="9CDCFE"/>
                </a:solidFill>
                <a:latin typeface="Menlo" panose="020B0609030804020204" pitchFamily="49" charset="0"/>
              </a:rPr>
              <a:t>conn</a:t>
            </a:r>
            <a:r>
              <a:rPr lang="en-US" sz="1400" dirty="0">
                <a:solidFill>
                  <a:srgbClr val="D4D4D4"/>
                </a:solidFill>
                <a:latin typeface="Menlo" panose="020B0609030804020204" pitchFamily="49" charset="0"/>
              </a:rPr>
              <a:t> = </a:t>
            </a:r>
            <a:r>
              <a:rPr lang="en-US" sz="1400" dirty="0" err="1">
                <a:solidFill>
                  <a:srgbClr val="4EC9B0"/>
                </a:solidFill>
                <a:latin typeface="Menlo" panose="020B0609030804020204" pitchFamily="49" charset="0"/>
              </a:rPr>
              <a:t>p</a:t>
            </a:r>
            <a:r>
              <a:rPr lang="en-US" sz="1400" dirty="0" err="1">
                <a:solidFill>
                  <a:srgbClr val="D4D4D4"/>
                </a:solidFill>
                <a:latin typeface="Menlo" panose="020B0609030804020204" pitchFamily="49" charset="0"/>
              </a:rPr>
              <a:t>.</a:t>
            </a:r>
            <a:r>
              <a:rPr lang="en-US" sz="1400" dirty="0" err="1">
                <a:solidFill>
                  <a:srgbClr val="DCDCAA"/>
                </a:solidFill>
                <a:latin typeface="Menlo" panose="020B0609030804020204" pitchFamily="49" charset="0"/>
              </a:rPr>
              <a:t>connect</a:t>
            </a:r>
            <a:r>
              <a:rPr lang="en-US" sz="1400" dirty="0">
                <a:solidFill>
                  <a:srgbClr val="D4D4D4"/>
                </a:solidFill>
                <a:latin typeface="Menlo" panose="020B0609030804020204" pitchFamily="49" charset="0"/>
              </a:rPr>
              <a:t>(</a:t>
            </a:r>
          </a:p>
          <a:p>
            <a:r>
              <a:rPr lang="en-US" sz="1400" dirty="0">
                <a:solidFill>
                  <a:srgbClr val="9CDCFE"/>
                </a:solidFill>
                <a:latin typeface="Menlo" panose="020B0609030804020204" pitchFamily="49" charset="0"/>
              </a:rPr>
              <a:t>  user</a:t>
            </a:r>
            <a:r>
              <a:rPr lang="en-US" sz="1400" dirty="0">
                <a:solidFill>
                  <a:srgbClr val="D4D4D4"/>
                </a:solidFill>
                <a:latin typeface="Menlo" panose="020B0609030804020204" pitchFamily="49" charset="0"/>
              </a:rPr>
              <a:t> = </a:t>
            </a:r>
            <a:r>
              <a:rPr lang="en-US" sz="1400" dirty="0" err="1">
                <a:solidFill>
                  <a:srgbClr val="4EC9B0"/>
                </a:solidFill>
                <a:latin typeface="Menlo" panose="020B0609030804020204" pitchFamily="49" charset="0"/>
              </a:rPr>
              <a:t>os</a:t>
            </a:r>
            <a:r>
              <a:rPr lang="en-US" sz="1400" dirty="0" err="1">
                <a:solidFill>
                  <a:srgbClr val="D4D4D4"/>
                </a:solidFill>
                <a:latin typeface="Menlo" panose="020B0609030804020204" pitchFamily="49" charset="0"/>
              </a:rPr>
              <a:t>.</a:t>
            </a:r>
            <a:r>
              <a:rPr lang="en-US" sz="1400" dirty="0" err="1">
                <a:solidFill>
                  <a:srgbClr val="9CDCFE"/>
                </a:solidFill>
                <a:latin typeface="Menlo" panose="020B0609030804020204" pitchFamily="49" charset="0"/>
              </a:rPr>
              <a:t>environ</a:t>
            </a:r>
            <a:r>
              <a:rPr lang="en-US" sz="1400" dirty="0">
                <a:solidFill>
                  <a:srgbClr val="D4D4D4"/>
                </a:solidFill>
                <a:latin typeface="Menlo" panose="020B0609030804020204" pitchFamily="49" charset="0"/>
              </a:rPr>
              <a:t>[</a:t>
            </a:r>
            <a:r>
              <a:rPr lang="en-US" sz="1400" dirty="0">
                <a:solidFill>
                  <a:srgbClr val="CE9178"/>
                </a:solidFill>
                <a:latin typeface="Menlo" panose="020B0609030804020204" pitchFamily="49" charset="0"/>
              </a:rPr>
              <a:t>'DB_USER’</a:t>
            </a:r>
            <a:r>
              <a:rPr lang="en-US" sz="1400" dirty="0">
                <a:solidFill>
                  <a:srgbClr val="D4D4D4"/>
                </a:solidFill>
                <a:latin typeface="Menlo" panose="020B0609030804020204" pitchFamily="49" charset="0"/>
              </a:rPr>
              <a:t>],</a:t>
            </a:r>
          </a:p>
          <a:p>
            <a:r>
              <a:rPr lang="en-US" sz="1400" dirty="0">
                <a:solidFill>
                  <a:srgbClr val="9CDCFE"/>
                </a:solidFill>
                <a:latin typeface="Menlo" panose="020B0609030804020204" pitchFamily="49" charset="0"/>
              </a:rPr>
              <a:t>  password</a:t>
            </a:r>
            <a:r>
              <a:rPr lang="en-US" sz="1400" dirty="0">
                <a:solidFill>
                  <a:srgbClr val="D4D4D4"/>
                </a:solidFill>
                <a:latin typeface="Menlo" panose="020B0609030804020204" pitchFamily="49" charset="0"/>
              </a:rPr>
              <a:t> = </a:t>
            </a:r>
            <a:r>
              <a:rPr lang="en-US" sz="1400" dirty="0" err="1">
                <a:solidFill>
                  <a:srgbClr val="4EC9B0"/>
                </a:solidFill>
                <a:latin typeface="Menlo" panose="020B0609030804020204" pitchFamily="49" charset="0"/>
              </a:rPr>
              <a:t>os</a:t>
            </a:r>
            <a:r>
              <a:rPr lang="en-US" sz="1400" dirty="0" err="1">
                <a:solidFill>
                  <a:srgbClr val="D4D4D4"/>
                </a:solidFill>
                <a:latin typeface="Menlo" panose="020B0609030804020204" pitchFamily="49" charset="0"/>
              </a:rPr>
              <a:t>.</a:t>
            </a:r>
            <a:r>
              <a:rPr lang="en-US" sz="1400" dirty="0" err="1">
                <a:solidFill>
                  <a:srgbClr val="9CDCFE"/>
                </a:solidFill>
                <a:latin typeface="Menlo" panose="020B0609030804020204" pitchFamily="49" charset="0"/>
              </a:rPr>
              <a:t>environ</a:t>
            </a:r>
            <a:r>
              <a:rPr lang="en-US" sz="1400" dirty="0">
                <a:solidFill>
                  <a:srgbClr val="D4D4D4"/>
                </a:solidFill>
                <a:latin typeface="Menlo" panose="020B0609030804020204" pitchFamily="49" charset="0"/>
              </a:rPr>
              <a:t>[</a:t>
            </a:r>
            <a:r>
              <a:rPr lang="en-US" sz="1400" dirty="0">
                <a:solidFill>
                  <a:srgbClr val="CE9178"/>
                </a:solidFill>
                <a:latin typeface="Menlo" panose="020B0609030804020204" pitchFamily="49" charset="0"/>
              </a:rPr>
              <a:t>'DB_PASS’</a:t>
            </a:r>
            <a:r>
              <a:rPr lang="en-US" sz="1400" dirty="0">
                <a:solidFill>
                  <a:srgbClr val="D4D4D4"/>
                </a:solidFill>
                <a:latin typeface="Menlo" panose="020B0609030804020204" pitchFamily="49" charset="0"/>
              </a:rPr>
              <a:t>],</a:t>
            </a:r>
          </a:p>
          <a:p>
            <a:r>
              <a:rPr lang="en-US" sz="1400" dirty="0">
                <a:solidFill>
                  <a:srgbClr val="9CDCFE"/>
                </a:solidFill>
                <a:latin typeface="Menlo" panose="020B0609030804020204" pitchFamily="49" charset="0"/>
              </a:rPr>
              <a:t>  host</a:t>
            </a:r>
            <a:r>
              <a:rPr lang="en-US" sz="1400" dirty="0">
                <a:solidFill>
                  <a:srgbClr val="D4D4D4"/>
                </a:solidFill>
                <a:latin typeface="Menlo" panose="020B0609030804020204" pitchFamily="49" charset="0"/>
              </a:rPr>
              <a:t> = </a:t>
            </a:r>
            <a:r>
              <a:rPr lang="en-US" sz="1400" dirty="0">
                <a:solidFill>
                  <a:srgbClr val="CE9178"/>
                </a:solidFill>
                <a:latin typeface="Menlo" panose="020B0609030804020204" pitchFamily="49" charset="0"/>
              </a:rPr>
              <a:t>'localhost’</a:t>
            </a:r>
            <a:r>
              <a:rPr lang="en-US" sz="1400" dirty="0">
                <a:solidFill>
                  <a:srgbClr val="D4D4D4"/>
                </a:solidFill>
                <a:latin typeface="Menlo" panose="020B0609030804020204" pitchFamily="49" charset="0"/>
              </a:rPr>
              <a:t>,</a:t>
            </a:r>
          </a:p>
          <a:p>
            <a:r>
              <a:rPr lang="en-US" sz="1400" dirty="0">
                <a:solidFill>
                  <a:srgbClr val="9CDCFE"/>
                </a:solidFill>
                <a:latin typeface="Menlo" panose="020B0609030804020204" pitchFamily="49" charset="0"/>
              </a:rPr>
              <a:t>  port</a:t>
            </a:r>
            <a:r>
              <a:rPr lang="en-US" sz="1400" dirty="0">
                <a:solidFill>
                  <a:srgbClr val="D4D4D4"/>
                </a:solidFill>
                <a:latin typeface="Menlo" panose="020B0609030804020204" pitchFamily="49" charset="0"/>
              </a:rPr>
              <a:t> = </a:t>
            </a:r>
            <a:r>
              <a:rPr lang="en-US" sz="1400" dirty="0">
                <a:solidFill>
                  <a:srgbClr val="CE9178"/>
                </a:solidFill>
                <a:latin typeface="Menlo" panose="020B0609030804020204" pitchFamily="49" charset="0"/>
              </a:rPr>
              <a:t>'5432’</a:t>
            </a:r>
            <a:r>
              <a:rPr lang="en-US" sz="1400" dirty="0">
                <a:solidFill>
                  <a:srgbClr val="D4D4D4"/>
                </a:solidFill>
                <a:latin typeface="Menlo" panose="020B0609030804020204" pitchFamily="49" charset="0"/>
              </a:rPr>
              <a:t>,</a:t>
            </a:r>
          </a:p>
          <a:p>
            <a:r>
              <a:rPr lang="en-US" sz="1400" dirty="0">
                <a:solidFill>
                  <a:srgbClr val="9CDCFE"/>
                </a:solidFill>
                <a:latin typeface="Menlo" panose="020B0609030804020204" pitchFamily="49" charset="0"/>
              </a:rPr>
              <a:t>  database</a:t>
            </a:r>
            <a:r>
              <a:rPr lang="en-US" sz="1400" dirty="0">
                <a:solidFill>
                  <a:srgbClr val="D4D4D4"/>
                </a:solidFill>
                <a:latin typeface="Menlo" panose="020B0609030804020204" pitchFamily="49" charset="0"/>
              </a:rPr>
              <a:t> = </a:t>
            </a:r>
            <a:r>
              <a:rPr lang="en-US" sz="1400" dirty="0">
                <a:solidFill>
                  <a:srgbClr val="CE9178"/>
                </a:solidFill>
                <a:latin typeface="Menlo" panose="020B0609030804020204" pitchFamily="49" charset="0"/>
              </a:rPr>
              <a:t>'Stacy'</a:t>
            </a:r>
            <a:endParaRPr lang="en-US" sz="1400" dirty="0">
              <a:solidFill>
                <a:srgbClr val="D4D4D4"/>
              </a:solidFill>
              <a:latin typeface="Menlo" panose="020B0609030804020204" pitchFamily="49" charset="0"/>
            </a:endParaRPr>
          </a:p>
          <a:p>
            <a:r>
              <a:rPr lang="en-US" sz="1400" dirty="0">
                <a:solidFill>
                  <a:srgbClr val="D4D4D4"/>
                </a:solidFill>
                <a:latin typeface="Menlo" panose="020B0609030804020204" pitchFamily="49" charset="0"/>
              </a:rPr>
              <a:t>)</a:t>
            </a:r>
          </a:p>
          <a:p>
            <a:br>
              <a:rPr lang="en-US" sz="1400" dirty="0">
                <a:solidFill>
                  <a:srgbClr val="D4D4D4"/>
                </a:solidFill>
                <a:latin typeface="Menlo" panose="020B0609030804020204" pitchFamily="49" charset="0"/>
              </a:rPr>
            </a:br>
            <a:r>
              <a:rPr lang="en-US" sz="1400" dirty="0">
                <a:latin typeface="Menlo" panose="020B0609030804020204" pitchFamily="49" charset="0"/>
              </a:rPr>
              <a:t>cursor = </a:t>
            </a:r>
            <a:r>
              <a:rPr lang="en-US" sz="1400" dirty="0" err="1">
                <a:latin typeface="Menlo" panose="020B0609030804020204" pitchFamily="49" charset="0"/>
              </a:rPr>
              <a:t>conn.cursor</a:t>
            </a:r>
            <a:r>
              <a:rPr lang="en-US" sz="1400" dirty="0">
                <a:latin typeface="Menlo" panose="020B0609030804020204" pitchFamily="49" charset="0"/>
              </a:rPr>
              <a:t>()</a:t>
            </a:r>
          </a:p>
          <a:p>
            <a:r>
              <a:rPr lang="en-US" sz="1400" dirty="0" err="1">
                <a:latin typeface="Menlo" panose="020B0609030804020204" pitchFamily="49" charset="0"/>
              </a:rPr>
              <a:t>cursor.execute</a:t>
            </a:r>
            <a:r>
              <a:rPr lang="en-US" sz="1400" dirty="0">
                <a:latin typeface="Menlo" panose="020B0609030804020204" pitchFamily="49" charset="0"/>
              </a:rPr>
              <a:t>(query)</a:t>
            </a:r>
          </a:p>
          <a:p>
            <a:r>
              <a:rPr lang="en-US" sz="1400" dirty="0">
                <a:latin typeface="Menlo" panose="020B0609030804020204" pitchFamily="49" charset="0"/>
              </a:rPr>
              <a:t>result = </a:t>
            </a:r>
            <a:r>
              <a:rPr lang="en-US" sz="1400" dirty="0" err="1">
                <a:latin typeface="Menlo" panose="020B0609030804020204" pitchFamily="49" charset="0"/>
              </a:rPr>
              <a:t>cursor.fetchall</a:t>
            </a:r>
            <a:r>
              <a:rPr lang="en-US" sz="1400" dirty="0">
                <a:latin typeface="Menlo" panose="020B0609030804020204" pitchFamily="49" charset="0"/>
              </a:rPr>
              <a:t>()</a:t>
            </a:r>
          </a:p>
          <a:p>
            <a:br>
              <a:rPr lang="en-US" sz="1400" dirty="0">
                <a:latin typeface="Menlo" panose="020B0609030804020204" pitchFamily="49" charset="0"/>
              </a:rPr>
            </a:br>
            <a:r>
              <a:rPr lang="en-US" sz="1400" dirty="0">
                <a:latin typeface="Menlo" panose="020B0609030804020204" pitchFamily="49" charset="0"/>
              </a:rPr>
              <a:t># more manipulation until we get features X and outcome y</a:t>
            </a:r>
          </a:p>
          <a:p>
            <a:br>
              <a:rPr lang="en-US" sz="1400" dirty="0">
                <a:latin typeface="Menlo" panose="020B0609030804020204" pitchFamily="49" charset="0"/>
              </a:rPr>
            </a:br>
            <a:r>
              <a:rPr lang="en-US" sz="1400" dirty="0" err="1">
                <a:latin typeface="Menlo" panose="020B0609030804020204" pitchFamily="49" charset="0"/>
              </a:rPr>
              <a:t>clf</a:t>
            </a:r>
            <a:r>
              <a:rPr lang="en-US" sz="1400" dirty="0">
                <a:latin typeface="Menlo" panose="020B0609030804020204" pitchFamily="49" charset="0"/>
              </a:rPr>
              <a:t> = </a:t>
            </a:r>
            <a:r>
              <a:rPr lang="en-US" sz="1400" dirty="0" err="1">
                <a:latin typeface="Menlo" panose="020B0609030804020204" pitchFamily="49" charset="0"/>
              </a:rPr>
              <a:t>DecisionTreeClassifier</a:t>
            </a:r>
            <a:r>
              <a:rPr lang="en-US" sz="1400" dirty="0">
                <a:latin typeface="Menlo" panose="020B0609030804020204" pitchFamily="49" charset="0"/>
              </a:rPr>
              <a:t>(</a:t>
            </a:r>
            <a:r>
              <a:rPr lang="en-US" sz="1400" dirty="0" err="1">
                <a:latin typeface="Menlo" panose="020B0609030804020204" pitchFamily="49" charset="0"/>
              </a:rPr>
              <a:t>random_state</a:t>
            </a:r>
            <a:r>
              <a:rPr lang="en-US" sz="1400" dirty="0">
                <a:latin typeface="Menlo" panose="020B0609030804020204" pitchFamily="49" charset="0"/>
              </a:rPr>
              <a:t>=1234)</a:t>
            </a:r>
          </a:p>
          <a:p>
            <a:r>
              <a:rPr lang="en-US" sz="1400" dirty="0">
                <a:latin typeface="Menlo" panose="020B0609030804020204" pitchFamily="49" charset="0"/>
              </a:rPr>
              <a:t>model = </a:t>
            </a:r>
            <a:r>
              <a:rPr lang="en-US" sz="1400" dirty="0" err="1">
                <a:latin typeface="Menlo" panose="020B0609030804020204" pitchFamily="49" charset="0"/>
              </a:rPr>
              <a:t>clf.fit</a:t>
            </a:r>
            <a:r>
              <a:rPr lang="en-US" sz="1400" dirty="0">
                <a:latin typeface="Menlo" panose="020B0609030804020204" pitchFamily="49" charset="0"/>
              </a:rPr>
              <a:t>(X, y)</a:t>
            </a:r>
            <a:endParaRPr lang="en-US" sz="1400" b="0" dirty="0">
              <a:effectLst/>
              <a:latin typeface="Menlo" panose="020B0609030804020204" pitchFamily="49" charset="0"/>
            </a:endParaRPr>
          </a:p>
        </p:txBody>
      </p:sp>
    </p:spTree>
    <p:extLst>
      <p:ext uri="{BB962C8B-B14F-4D97-AF65-F5344CB8AC3E}">
        <p14:creationId xmlns:p14="http://schemas.microsoft.com/office/powerpoint/2010/main" val="3284066306"/>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48186D66-41B1-964C-AE7E-7C8B4600EAD5}"/>
              </a:ext>
            </a:extLst>
          </p:cNvPr>
          <p:cNvGrpSpPr/>
          <p:nvPr/>
        </p:nvGrpSpPr>
        <p:grpSpPr>
          <a:xfrm>
            <a:off x="658368" y="3286065"/>
            <a:ext cx="2572657" cy="2762087"/>
            <a:chOff x="7129996" y="3228008"/>
            <a:chExt cx="2572657" cy="2762087"/>
          </a:xfrm>
        </p:grpSpPr>
        <p:pic>
          <p:nvPicPr>
            <p:cNvPr id="27" name="Graphic 26" descr="Database outline">
              <a:extLst>
                <a:ext uri="{FF2B5EF4-FFF2-40B4-BE49-F238E27FC236}">
                  <a16:creationId xmlns:a16="http://schemas.microsoft.com/office/drawing/2014/main" id="{6CDD1D01-B058-344D-B9F6-77BE0B7A162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129996" y="3228008"/>
              <a:ext cx="2572657" cy="2572657"/>
            </a:xfrm>
            <a:prstGeom prst="rect">
              <a:avLst/>
            </a:prstGeom>
          </p:spPr>
        </p:pic>
        <p:sp>
          <p:nvSpPr>
            <p:cNvPr id="28" name="TextBox 27">
              <a:extLst>
                <a:ext uri="{FF2B5EF4-FFF2-40B4-BE49-F238E27FC236}">
                  <a16:creationId xmlns:a16="http://schemas.microsoft.com/office/drawing/2014/main" id="{78CBF941-1F7F-6D49-A64F-57386A7B9425}"/>
                </a:ext>
              </a:extLst>
            </p:cNvPr>
            <p:cNvSpPr txBox="1"/>
            <p:nvPr/>
          </p:nvSpPr>
          <p:spPr>
            <a:xfrm>
              <a:off x="8104185" y="5620763"/>
              <a:ext cx="852880" cy="369332"/>
            </a:xfrm>
            <a:prstGeom prst="rect">
              <a:avLst/>
            </a:prstGeom>
            <a:noFill/>
          </p:spPr>
          <p:txBody>
            <a:bodyPr wrap="square" rtlCol="0">
              <a:spAutoFit/>
            </a:bodyPr>
            <a:lstStyle/>
            <a:p>
              <a:r>
                <a:rPr lang="en-US" dirty="0"/>
                <a:t>Stacy</a:t>
              </a:r>
            </a:p>
          </p:txBody>
        </p:sp>
      </p:grpSp>
      <p:pic>
        <p:nvPicPr>
          <p:cNvPr id="4" name="Graphic 3" descr="Box with solid fill">
            <a:extLst>
              <a:ext uri="{FF2B5EF4-FFF2-40B4-BE49-F238E27FC236}">
                <a16:creationId xmlns:a16="http://schemas.microsoft.com/office/drawing/2014/main" id="{CFE229CE-FE1A-DA47-9952-2C0E8F46167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87446" y="809848"/>
            <a:ext cx="1714500" cy="1714500"/>
          </a:xfrm>
          <a:prstGeom prst="rect">
            <a:avLst/>
          </a:prstGeom>
        </p:spPr>
      </p:pic>
      <p:cxnSp>
        <p:nvCxnSpPr>
          <p:cNvPr id="8" name="Straight Arrow Connector 7">
            <a:extLst>
              <a:ext uri="{FF2B5EF4-FFF2-40B4-BE49-F238E27FC236}">
                <a16:creationId xmlns:a16="http://schemas.microsoft.com/office/drawing/2014/main" id="{942B8DD2-941D-5742-A6F7-B0B97FA261C1}"/>
              </a:ext>
            </a:extLst>
          </p:cNvPr>
          <p:cNvCxnSpPr>
            <a:stCxn id="27" idx="0"/>
            <a:endCxn id="4" idx="2"/>
          </p:cNvCxnSpPr>
          <p:nvPr/>
        </p:nvCxnSpPr>
        <p:spPr>
          <a:xfrm flipH="1" flipV="1">
            <a:off x="1944696" y="2524348"/>
            <a:ext cx="1" cy="76171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6E14F600-5AA2-C94C-A71D-3D4532EECC9C}"/>
              </a:ext>
            </a:extLst>
          </p:cNvPr>
          <p:cNvSpPr/>
          <p:nvPr/>
        </p:nvSpPr>
        <p:spPr>
          <a:xfrm>
            <a:off x="4087368" y="640080"/>
            <a:ext cx="8101583" cy="5696712"/>
          </a:xfrm>
          <a:prstGeom prst="rect">
            <a:avLst/>
          </a:prstGeom>
          <a:solidFill>
            <a:schemeClr val="tx1"/>
          </a:solidFill>
        </p:spPr>
        <p:txBody>
          <a:bodyPr>
            <a:spAutoFit/>
          </a:bodyPr>
          <a:lstStyle/>
          <a:p>
            <a:r>
              <a:rPr lang="en-US" sz="1400" dirty="0">
                <a:latin typeface="Menlo" panose="020B0609030804020204" pitchFamily="49" charset="0"/>
              </a:rPr>
              <a:t>from </a:t>
            </a:r>
            <a:r>
              <a:rPr lang="en-US" sz="1400" dirty="0" err="1">
                <a:latin typeface="Menlo" panose="020B0609030804020204" pitchFamily="49" charset="0"/>
              </a:rPr>
              <a:t>sklearn</a:t>
            </a:r>
            <a:r>
              <a:rPr lang="en-US" sz="1400" dirty="0">
                <a:latin typeface="Menlo" panose="020B0609030804020204" pitchFamily="49" charset="0"/>
              </a:rPr>
              <a:t> import datasets</a:t>
            </a:r>
          </a:p>
          <a:p>
            <a:r>
              <a:rPr lang="en-US" sz="1400" dirty="0">
                <a:latin typeface="Menlo" panose="020B0609030804020204" pitchFamily="49" charset="0"/>
              </a:rPr>
              <a:t>from </a:t>
            </a:r>
            <a:r>
              <a:rPr lang="en-US" sz="1400" dirty="0" err="1">
                <a:latin typeface="Menlo" panose="020B0609030804020204" pitchFamily="49" charset="0"/>
              </a:rPr>
              <a:t>sklearn.tree</a:t>
            </a:r>
            <a:r>
              <a:rPr lang="en-US" sz="1400" dirty="0">
                <a:latin typeface="Menlo" panose="020B0609030804020204" pitchFamily="49" charset="0"/>
              </a:rPr>
              <a:t> import </a:t>
            </a:r>
            <a:r>
              <a:rPr lang="en-US" sz="1400" dirty="0" err="1">
                <a:latin typeface="Menlo" panose="020B0609030804020204" pitchFamily="49" charset="0"/>
              </a:rPr>
              <a:t>DecisionTreeClassifier</a:t>
            </a:r>
            <a:r>
              <a:rPr lang="en-US" sz="1400" dirty="0">
                <a:latin typeface="Menlo" panose="020B0609030804020204" pitchFamily="49" charset="0"/>
              </a:rPr>
              <a:t> </a:t>
            </a:r>
          </a:p>
          <a:p>
            <a:r>
              <a:rPr lang="en-US" sz="1400" dirty="0">
                <a:latin typeface="Menlo" panose="020B0609030804020204" pitchFamily="49" charset="0"/>
              </a:rPr>
              <a:t>from </a:t>
            </a:r>
            <a:r>
              <a:rPr lang="en-US" sz="1400" dirty="0" err="1">
                <a:latin typeface="Menlo" panose="020B0609030804020204" pitchFamily="49" charset="0"/>
              </a:rPr>
              <a:t>sklearn</a:t>
            </a:r>
            <a:r>
              <a:rPr lang="en-US" sz="1400" dirty="0">
                <a:latin typeface="Menlo" panose="020B0609030804020204" pitchFamily="49" charset="0"/>
              </a:rPr>
              <a:t> import tree</a:t>
            </a:r>
          </a:p>
          <a:p>
            <a:r>
              <a:rPr lang="en-US" sz="1400" dirty="0">
                <a:solidFill>
                  <a:srgbClr val="C586C0"/>
                </a:solidFill>
                <a:latin typeface="Menlo" panose="020B0609030804020204" pitchFamily="49" charset="0"/>
              </a:rPr>
              <a:t>import</a:t>
            </a:r>
            <a:r>
              <a:rPr lang="en-US" sz="1400" dirty="0">
                <a:solidFill>
                  <a:srgbClr val="D4D4D4"/>
                </a:solidFill>
                <a:latin typeface="Menlo" panose="020B0609030804020204" pitchFamily="49" charset="0"/>
              </a:rPr>
              <a:t> </a:t>
            </a:r>
            <a:r>
              <a:rPr lang="en-US" sz="1400" dirty="0" err="1">
                <a:solidFill>
                  <a:srgbClr val="4EC9B0"/>
                </a:solidFill>
                <a:latin typeface="Menlo" panose="020B0609030804020204" pitchFamily="49" charset="0"/>
              </a:rPr>
              <a:t>os</a:t>
            </a:r>
            <a:endParaRPr lang="en-US" sz="1400" dirty="0">
              <a:solidFill>
                <a:srgbClr val="D4D4D4"/>
              </a:solidFill>
              <a:latin typeface="Menlo" panose="020B0609030804020204" pitchFamily="49" charset="0"/>
            </a:endParaRPr>
          </a:p>
          <a:p>
            <a:r>
              <a:rPr lang="en-US" sz="1400" dirty="0">
                <a:solidFill>
                  <a:srgbClr val="C586C0"/>
                </a:solidFill>
                <a:latin typeface="Menlo" panose="020B0609030804020204" pitchFamily="49" charset="0"/>
              </a:rPr>
              <a:t>import</a:t>
            </a:r>
            <a:r>
              <a:rPr lang="en-US" sz="1400" dirty="0">
                <a:solidFill>
                  <a:srgbClr val="D4D4D4"/>
                </a:solidFill>
                <a:latin typeface="Menlo" panose="020B0609030804020204" pitchFamily="49" charset="0"/>
              </a:rPr>
              <a:t> </a:t>
            </a:r>
            <a:r>
              <a:rPr lang="en-US" sz="1400" dirty="0">
                <a:solidFill>
                  <a:srgbClr val="4EC9B0"/>
                </a:solidFill>
                <a:latin typeface="Menlo" panose="020B0609030804020204" pitchFamily="49" charset="0"/>
              </a:rPr>
              <a:t>psycopg2</a:t>
            </a:r>
            <a:r>
              <a:rPr lang="en-US" sz="1400" dirty="0">
                <a:solidFill>
                  <a:srgbClr val="D4D4D4"/>
                </a:solidFill>
                <a:latin typeface="Menlo" panose="020B0609030804020204" pitchFamily="49" charset="0"/>
              </a:rPr>
              <a:t> </a:t>
            </a:r>
            <a:r>
              <a:rPr lang="en-US" sz="1400" dirty="0">
                <a:solidFill>
                  <a:srgbClr val="C586C0"/>
                </a:solidFill>
                <a:latin typeface="Menlo" panose="020B0609030804020204" pitchFamily="49" charset="0"/>
              </a:rPr>
              <a:t>as</a:t>
            </a:r>
            <a:r>
              <a:rPr lang="en-US" sz="1400" dirty="0">
                <a:solidFill>
                  <a:srgbClr val="D4D4D4"/>
                </a:solidFill>
                <a:latin typeface="Menlo" panose="020B0609030804020204" pitchFamily="49" charset="0"/>
              </a:rPr>
              <a:t> </a:t>
            </a:r>
            <a:r>
              <a:rPr lang="en-US" sz="1400" dirty="0">
                <a:solidFill>
                  <a:srgbClr val="4EC9B0"/>
                </a:solidFill>
                <a:latin typeface="Menlo" panose="020B0609030804020204" pitchFamily="49" charset="0"/>
              </a:rPr>
              <a:t>p</a:t>
            </a:r>
            <a:endParaRPr lang="en-US" sz="1400" dirty="0">
              <a:solidFill>
                <a:srgbClr val="D4D4D4"/>
              </a:solidFill>
              <a:latin typeface="Menlo" panose="020B0609030804020204" pitchFamily="49" charset="0"/>
            </a:endParaRPr>
          </a:p>
          <a:p>
            <a:r>
              <a:rPr lang="en-US" sz="1400" dirty="0">
                <a:solidFill>
                  <a:srgbClr val="C586C0"/>
                </a:solidFill>
                <a:latin typeface="Menlo" panose="020B0609030804020204" pitchFamily="49" charset="0"/>
              </a:rPr>
              <a:t>from</a:t>
            </a:r>
            <a:r>
              <a:rPr lang="en-US" sz="1400" dirty="0">
                <a:solidFill>
                  <a:srgbClr val="D4D4D4"/>
                </a:solidFill>
                <a:latin typeface="Menlo" panose="020B0609030804020204" pitchFamily="49" charset="0"/>
              </a:rPr>
              <a:t> </a:t>
            </a:r>
            <a:r>
              <a:rPr lang="en-US" sz="1400" dirty="0">
                <a:solidFill>
                  <a:srgbClr val="4EC9B0"/>
                </a:solidFill>
                <a:latin typeface="Menlo" panose="020B0609030804020204" pitchFamily="49" charset="0"/>
              </a:rPr>
              <a:t>psycopg2</a:t>
            </a:r>
            <a:r>
              <a:rPr lang="en-US" sz="1400" dirty="0">
                <a:solidFill>
                  <a:srgbClr val="D4D4D4"/>
                </a:solidFill>
                <a:latin typeface="Menlo" panose="020B0609030804020204" pitchFamily="49" charset="0"/>
              </a:rPr>
              <a:t> </a:t>
            </a:r>
            <a:r>
              <a:rPr lang="en-US" sz="1400" dirty="0">
                <a:solidFill>
                  <a:srgbClr val="C586C0"/>
                </a:solidFill>
                <a:latin typeface="Menlo" panose="020B0609030804020204" pitchFamily="49" charset="0"/>
              </a:rPr>
              <a:t>import</a:t>
            </a:r>
            <a:r>
              <a:rPr lang="en-US" sz="1400" dirty="0">
                <a:solidFill>
                  <a:srgbClr val="D4D4D4"/>
                </a:solidFill>
                <a:latin typeface="Menlo" panose="020B0609030804020204" pitchFamily="49" charset="0"/>
              </a:rPr>
              <a:t> </a:t>
            </a:r>
            <a:r>
              <a:rPr lang="en-US" sz="1400" dirty="0">
                <a:solidFill>
                  <a:srgbClr val="4EC9B0"/>
                </a:solidFill>
                <a:latin typeface="Menlo" panose="020B0609030804020204" pitchFamily="49" charset="0"/>
              </a:rPr>
              <a:t>Error</a:t>
            </a:r>
            <a:endParaRPr lang="en-US" sz="1400" dirty="0">
              <a:solidFill>
                <a:srgbClr val="D4D4D4"/>
              </a:solidFill>
              <a:latin typeface="Menlo" panose="020B0609030804020204" pitchFamily="49" charset="0"/>
            </a:endParaRPr>
          </a:p>
          <a:p>
            <a:br>
              <a:rPr lang="en-US" sz="1400" dirty="0">
                <a:solidFill>
                  <a:srgbClr val="D4D4D4"/>
                </a:solidFill>
                <a:latin typeface="Menlo" panose="020B0609030804020204" pitchFamily="49" charset="0"/>
              </a:rPr>
            </a:br>
            <a:br>
              <a:rPr lang="en-US" sz="1400" dirty="0">
                <a:solidFill>
                  <a:srgbClr val="D4D4D4"/>
                </a:solidFill>
                <a:latin typeface="Menlo" panose="020B0609030804020204" pitchFamily="49" charset="0"/>
              </a:rPr>
            </a:br>
            <a:r>
              <a:rPr lang="en-US" sz="1400" dirty="0">
                <a:solidFill>
                  <a:srgbClr val="9CDCFE"/>
                </a:solidFill>
                <a:latin typeface="Menlo" panose="020B0609030804020204" pitchFamily="49" charset="0"/>
              </a:rPr>
              <a:t>query</a:t>
            </a:r>
            <a:r>
              <a:rPr lang="en-US" sz="1400" dirty="0">
                <a:solidFill>
                  <a:srgbClr val="D4D4D4"/>
                </a:solidFill>
                <a:latin typeface="Menlo" panose="020B0609030804020204" pitchFamily="49" charset="0"/>
              </a:rPr>
              <a:t> = </a:t>
            </a:r>
            <a:r>
              <a:rPr lang="en-US" sz="1400" dirty="0">
                <a:solidFill>
                  <a:srgbClr val="CE9178"/>
                </a:solidFill>
                <a:latin typeface="Menlo" panose="020B0609030804020204" pitchFamily="49" charset="0"/>
              </a:rPr>
              <a:t>'SELECT * from STACY'</a:t>
            </a:r>
            <a:endParaRPr lang="en-US" sz="1400" dirty="0">
              <a:solidFill>
                <a:srgbClr val="D4D4D4"/>
              </a:solidFill>
              <a:latin typeface="Menlo" panose="020B0609030804020204" pitchFamily="49" charset="0"/>
            </a:endParaRPr>
          </a:p>
          <a:p>
            <a:br>
              <a:rPr lang="en-US" sz="1400" dirty="0">
                <a:solidFill>
                  <a:srgbClr val="D4D4D4"/>
                </a:solidFill>
                <a:latin typeface="Menlo" panose="020B0609030804020204" pitchFamily="49" charset="0"/>
              </a:rPr>
            </a:br>
            <a:r>
              <a:rPr lang="en-US" sz="1400" dirty="0">
                <a:solidFill>
                  <a:srgbClr val="9CDCFE"/>
                </a:solidFill>
                <a:latin typeface="Menlo" panose="020B0609030804020204" pitchFamily="49" charset="0"/>
              </a:rPr>
              <a:t>conn</a:t>
            </a:r>
            <a:r>
              <a:rPr lang="en-US" sz="1400" dirty="0">
                <a:solidFill>
                  <a:srgbClr val="D4D4D4"/>
                </a:solidFill>
                <a:latin typeface="Menlo" panose="020B0609030804020204" pitchFamily="49" charset="0"/>
              </a:rPr>
              <a:t> = </a:t>
            </a:r>
            <a:r>
              <a:rPr lang="en-US" sz="1400" dirty="0" err="1">
                <a:solidFill>
                  <a:srgbClr val="4EC9B0"/>
                </a:solidFill>
                <a:latin typeface="Menlo" panose="020B0609030804020204" pitchFamily="49" charset="0"/>
              </a:rPr>
              <a:t>p</a:t>
            </a:r>
            <a:r>
              <a:rPr lang="en-US" sz="1400" dirty="0" err="1">
                <a:solidFill>
                  <a:srgbClr val="D4D4D4"/>
                </a:solidFill>
                <a:latin typeface="Menlo" panose="020B0609030804020204" pitchFamily="49" charset="0"/>
              </a:rPr>
              <a:t>.</a:t>
            </a:r>
            <a:r>
              <a:rPr lang="en-US" sz="1400" dirty="0" err="1">
                <a:solidFill>
                  <a:srgbClr val="DCDCAA"/>
                </a:solidFill>
                <a:latin typeface="Menlo" panose="020B0609030804020204" pitchFamily="49" charset="0"/>
              </a:rPr>
              <a:t>connect</a:t>
            </a:r>
            <a:r>
              <a:rPr lang="en-US" sz="1400" dirty="0">
                <a:solidFill>
                  <a:srgbClr val="D4D4D4"/>
                </a:solidFill>
                <a:latin typeface="Menlo" panose="020B0609030804020204" pitchFamily="49" charset="0"/>
              </a:rPr>
              <a:t>(</a:t>
            </a:r>
          </a:p>
          <a:p>
            <a:r>
              <a:rPr lang="en-US" sz="1400" dirty="0">
                <a:solidFill>
                  <a:srgbClr val="9CDCFE"/>
                </a:solidFill>
                <a:latin typeface="Menlo" panose="020B0609030804020204" pitchFamily="49" charset="0"/>
              </a:rPr>
              <a:t>  user</a:t>
            </a:r>
            <a:r>
              <a:rPr lang="en-US" sz="1400" dirty="0">
                <a:solidFill>
                  <a:srgbClr val="D4D4D4"/>
                </a:solidFill>
                <a:latin typeface="Menlo" panose="020B0609030804020204" pitchFamily="49" charset="0"/>
              </a:rPr>
              <a:t> = </a:t>
            </a:r>
            <a:r>
              <a:rPr lang="en-US" sz="1400" dirty="0" err="1">
                <a:solidFill>
                  <a:srgbClr val="4EC9B0"/>
                </a:solidFill>
                <a:latin typeface="Menlo" panose="020B0609030804020204" pitchFamily="49" charset="0"/>
              </a:rPr>
              <a:t>os</a:t>
            </a:r>
            <a:r>
              <a:rPr lang="en-US" sz="1400" dirty="0" err="1">
                <a:solidFill>
                  <a:srgbClr val="D4D4D4"/>
                </a:solidFill>
                <a:latin typeface="Menlo" panose="020B0609030804020204" pitchFamily="49" charset="0"/>
              </a:rPr>
              <a:t>.</a:t>
            </a:r>
            <a:r>
              <a:rPr lang="en-US" sz="1400" dirty="0" err="1">
                <a:solidFill>
                  <a:srgbClr val="9CDCFE"/>
                </a:solidFill>
                <a:latin typeface="Menlo" panose="020B0609030804020204" pitchFamily="49" charset="0"/>
              </a:rPr>
              <a:t>environ</a:t>
            </a:r>
            <a:r>
              <a:rPr lang="en-US" sz="1400" dirty="0">
                <a:solidFill>
                  <a:srgbClr val="D4D4D4"/>
                </a:solidFill>
                <a:latin typeface="Menlo" panose="020B0609030804020204" pitchFamily="49" charset="0"/>
              </a:rPr>
              <a:t>[</a:t>
            </a:r>
            <a:r>
              <a:rPr lang="en-US" sz="1400" dirty="0">
                <a:solidFill>
                  <a:srgbClr val="CE9178"/>
                </a:solidFill>
                <a:latin typeface="Menlo" panose="020B0609030804020204" pitchFamily="49" charset="0"/>
              </a:rPr>
              <a:t>'DB_USER’</a:t>
            </a:r>
            <a:r>
              <a:rPr lang="en-US" sz="1400" dirty="0">
                <a:solidFill>
                  <a:srgbClr val="D4D4D4"/>
                </a:solidFill>
                <a:latin typeface="Menlo" panose="020B0609030804020204" pitchFamily="49" charset="0"/>
              </a:rPr>
              <a:t>],</a:t>
            </a:r>
          </a:p>
          <a:p>
            <a:r>
              <a:rPr lang="en-US" sz="1400" dirty="0">
                <a:solidFill>
                  <a:srgbClr val="9CDCFE"/>
                </a:solidFill>
                <a:latin typeface="Menlo" panose="020B0609030804020204" pitchFamily="49" charset="0"/>
              </a:rPr>
              <a:t>  password</a:t>
            </a:r>
            <a:r>
              <a:rPr lang="en-US" sz="1400" dirty="0">
                <a:solidFill>
                  <a:srgbClr val="D4D4D4"/>
                </a:solidFill>
                <a:latin typeface="Menlo" panose="020B0609030804020204" pitchFamily="49" charset="0"/>
              </a:rPr>
              <a:t> = </a:t>
            </a:r>
            <a:r>
              <a:rPr lang="en-US" sz="1400" dirty="0" err="1">
                <a:solidFill>
                  <a:srgbClr val="4EC9B0"/>
                </a:solidFill>
                <a:latin typeface="Menlo" panose="020B0609030804020204" pitchFamily="49" charset="0"/>
              </a:rPr>
              <a:t>os</a:t>
            </a:r>
            <a:r>
              <a:rPr lang="en-US" sz="1400" dirty="0" err="1">
                <a:solidFill>
                  <a:srgbClr val="D4D4D4"/>
                </a:solidFill>
                <a:latin typeface="Menlo" panose="020B0609030804020204" pitchFamily="49" charset="0"/>
              </a:rPr>
              <a:t>.</a:t>
            </a:r>
            <a:r>
              <a:rPr lang="en-US" sz="1400" dirty="0" err="1">
                <a:solidFill>
                  <a:srgbClr val="9CDCFE"/>
                </a:solidFill>
                <a:latin typeface="Menlo" panose="020B0609030804020204" pitchFamily="49" charset="0"/>
              </a:rPr>
              <a:t>environ</a:t>
            </a:r>
            <a:r>
              <a:rPr lang="en-US" sz="1400" dirty="0">
                <a:solidFill>
                  <a:srgbClr val="D4D4D4"/>
                </a:solidFill>
                <a:latin typeface="Menlo" panose="020B0609030804020204" pitchFamily="49" charset="0"/>
              </a:rPr>
              <a:t>[</a:t>
            </a:r>
            <a:r>
              <a:rPr lang="en-US" sz="1400" dirty="0">
                <a:solidFill>
                  <a:srgbClr val="CE9178"/>
                </a:solidFill>
                <a:latin typeface="Menlo" panose="020B0609030804020204" pitchFamily="49" charset="0"/>
              </a:rPr>
              <a:t>'DB_PASS’</a:t>
            </a:r>
            <a:r>
              <a:rPr lang="en-US" sz="1400" dirty="0">
                <a:solidFill>
                  <a:srgbClr val="D4D4D4"/>
                </a:solidFill>
                <a:latin typeface="Menlo" panose="020B0609030804020204" pitchFamily="49" charset="0"/>
              </a:rPr>
              <a:t>],</a:t>
            </a:r>
          </a:p>
          <a:p>
            <a:r>
              <a:rPr lang="en-US" sz="1400" dirty="0">
                <a:solidFill>
                  <a:srgbClr val="9CDCFE"/>
                </a:solidFill>
                <a:latin typeface="Menlo" panose="020B0609030804020204" pitchFamily="49" charset="0"/>
              </a:rPr>
              <a:t>  host</a:t>
            </a:r>
            <a:r>
              <a:rPr lang="en-US" sz="1400" dirty="0">
                <a:solidFill>
                  <a:srgbClr val="D4D4D4"/>
                </a:solidFill>
                <a:latin typeface="Menlo" panose="020B0609030804020204" pitchFamily="49" charset="0"/>
              </a:rPr>
              <a:t> = </a:t>
            </a:r>
            <a:r>
              <a:rPr lang="en-US" sz="1400" dirty="0">
                <a:solidFill>
                  <a:srgbClr val="CE9178"/>
                </a:solidFill>
                <a:latin typeface="Menlo" panose="020B0609030804020204" pitchFamily="49" charset="0"/>
              </a:rPr>
              <a:t>'localhost’</a:t>
            </a:r>
            <a:r>
              <a:rPr lang="en-US" sz="1400" dirty="0">
                <a:solidFill>
                  <a:srgbClr val="D4D4D4"/>
                </a:solidFill>
                <a:latin typeface="Menlo" panose="020B0609030804020204" pitchFamily="49" charset="0"/>
              </a:rPr>
              <a:t>,</a:t>
            </a:r>
          </a:p>
          <a:p>
            <a:r>
              <a:rPr lang="en-US" sz="1400" dirty="0">
                <a:solidFill>
                  <a:srgbClr val="9CDCFE"/>
                </a:solidFill>
                <a:latin typeface="Menlo" panose="020B0609030804020204" pitchFamily="49" charset="0"/>
              </a:rPr>
              <a:t>  port</a:t>
            </a:r>
            <a:r>
              <a:rPr lang="en-US" sz="1400" dirty="0">
                <a:solidFill>
                  <a:srgbClr val="D4D4D4"/>
                </a:solidFill>
                <a:latin typeface="Menlo" panose="020B0609030804020204" pitchFamily="49" charset="0"/>
              </a:rPr>
              <a:t> = </a:t>
            </a:r>
            <a:r>
              <a:rPr lang="en-US" sz="1400" dirty="0">
                <a:solidFill>
                  <a:srgbClr val="CE9178"/>
                </a:solidFill>
                <a:latin typeface="Menlo" panose="020B0609030804020204" pitchFamily="49" charset="0"/>
              </a:rPr>
              <a:t>'5432’</a:t>
            </a:r>
            <a:r>
              <a:rPr lang="en-US" sz="1400" dirty="0">
                <a:solidFill>
                  <a:srgbClr val="D4D4D4"/>
                </a:solidFill>
                <a:latin typeface="Menlo" panose="020B0609030804020204" pitchFamily="49" charset="0"/>
              </a:rPr>
              <a:t>,</a:t>
            </a:r>
          </a:p>
          <a:p>
            <a:r>
              <a:rPr lang="en-US" sz="1400" dirty="0">
                <a:solidFill>
                  <a:srgbClr val="9CDCFE"/>
                </a:solidFill>
                <a:latin typeface="Menlo" panose="020B0609030804020204" pitchFamily="49" charset="0"/>
              </a:rPr>
              <a:t>  database</a:t>
            </a:r>
            <a:r>
              <a:rPr lang="en-US" sz="1400" dirty="0">
                <a:solidFill>
                  <a:srgbClr val="D4D4D4"/>
                </a:solidFill>
                <a:latin typeface="Menlo" panose="020B0609030804020204" pitchFamily="49" charset="0"/>
              </a:rPr>
              <a:t> = </a:t>
            </a:r>
            <a:r>
              <a:rPr lang="en-US" sz="1400" dirty="0">
                <a:solidFill>
                  <a:srgbClr val="CE9178"/>
                </a:solidFill>
                <a:latin typeface="Menlo" panose="020B0609030804020204" pitchFamily="49" charset="0"/>
              </a:rPr>
              <a:t>'Stacy'</a:t>
            </a:r>
            <a:endParaRPr lang="en-US" sz="1400" dirty="0">
              <a:solidFill>
                <a:srgbClr val="D4D4D4"/>
              </a:solidFill>
              <a:latin typeface="Menlo" panose="020B0609030804020204" pitchFamily="49" charset="0"/>
            </a:endParaRPr>
          </a:p>
          <a:p>
            <a:r>
              <a:rPr lang="en-US" sz="1400" dirty="0">
                <a:solidFill>
                  <a:srgbClr val="D4D4D4"/>
                </a:solidFill>
                <a:latin typeface="Menlo" panose="020B0609030804020204" pitchFamily="49" charset="0"/>
              </a:rPr>
              <a:t>)</a:t>
            </a:r>
          </a:p>
          <a:p>
            <a:br>
              <a:rPr lang="en-US" sz="1400" dirty="0">
                <a:solidFill>
                  <a:srgbClr val="D4D4D4"/>
                </a:solidFill>
                <a:latin typeface="Menlo" panose="020B0609030804020204" pitchFamily="49" charset="0"/>
              </a:rPr>
            </a:br>
            <a:r>
              <a:rPr lang="en-US" sz="1400" dirty="0">
                <a:solidFill>
                  <a:srgbClr val="9CDCFE"/>
                </a:solidFill>
                <a:latin typeface="Menlo" panose="020B0609030804020204" pitchFamily="49" charset="0"/>
              </a:rPr>
              <a:t>cursor</a:t>
            </a:r>
            <a:r>
              <a:rPr lang="en-US" sz="1400" dirty="0">
                <a:solidFill>
                  <a:srgbClr val="D4D4D4"/>
                </a:solidFill>
                <a:latin typeface="Menlo" panose="020B0609030804020204" pitchFamily="49" charset="0"/>
              </a:rPr>
              <a:t> = </a:t>
            </a:r>
            <a:r>
              <a:rPr lang="en-US" sz="1400" dirty="0" err="1">
                <a:solidFill>
                  <a:srgbClr val="9CDCFE"/>
                </a:solidFill>
                <a:latin typeface="Menlo" panose="020B0609030804020204" pitchFamily="49" charset="0"/>
              </a:rPr>
              <a:t>conn</a:t>
            </a:r>
            <a:r>
              <a:rPr lang="en-US" sz="1400" dirty="0" err="1">
                <a:solidFill>
                  <a:srgbClr val="D4D4D4"/>
                </a:solidFill>
                <a:latin typeface="Menlo" panose="020B0609030804020204" pitchFamily="49" charset="0"/>
              </a:rPr>
              <a:t>.</a:t>
            </a:r>
            <a:r>
              <a:rPr lang="en-US" sz="1400" dirty="0" err="1">
                <a:solidFill>
                  <a:srgbClr val="DCDCAA"/>
                </a:solidFill>
                <a:latin typeface="Menlo" panose="020B0609030804020204" pitchFamily="49" charset="0"/>
              </a:rPr>
              <a:t>cursor</a:t>
            </a:r>
            <a:r>
              <a:rPr lang="en-US" sz="1400" dirty="0">
                <a:solidFill>
                  <a:srgbClr val="D4D4D4"/>
                </a:solidFill>
                <a:latin typeface="Menlo" panose="020B0609030804020204" pitchFamily="49" charset="0"/>
              </a:rPr>
              <a:t>()</a:t>
            </a:r>
          </a:p>
          <a:p>
            <a:r>
              <a:rPr lang="en-US" sz="1400" dirty="0" err="1">
                <a:solidFill>
                  <a:srgbClr val="9CDCFE"/>
                </a:solidFill>
                <a:latin typeface="Menlo" panose="020B0609030804020204" pitchFamily="49" charset="0"/>
              </a:rPr>
              <a:t>cursor</a:t>
            </a:r>
            <a:r>
              <a:rPr lang="en-US" sz="1400" dirty="0" err="1">
                <a:solidFill>
                  <a:srgbClr val="D4D4D4"/>
                </a:solidFill>
                <a:latin typeface="Menlo" panose="020B0609030804020204" pitchFamily="49" charset="0"/>
              </a:rPr>
              <a:t>.</a:t>
            </a:r>
            <a:r>
              <a:rPr lang="en-US" sz="1400" dirty="0" err="1">
                <a:solidFill>
                  <a:srgbClr val="DCDCAA"/>
                </a:solidFill>
                <a:latin typeface="Menlo" panose="020B0609030804020204" pitchFamily="49" charset="0"/>
              </a:rPr>
              <a:t>execute</a:t>
            </a:r>
            <a:r>
              <a:rPr lang="en-US" sz="1400" dirty="0">
                <a:solidFill>
                  <a:srgbClr val="D4D4D4"/>
                </a:solidFill>
                <a:latin typeface="Menlo" panose="020B0609030804020204" pitchFamily="49" charset="0"/>
              </a:rPr>
              <a:t>(</a:t>
            </a:r>
            <a:r>
              <a:rPr lang="en-US" sz="1400" dirty="0">
                <a:solidFill>
                  <a:srgbClr val="9CDCFE"/>
                </a:solidFill>
                <a:latin typeface="Menlo" panose="020B0609030804020204" pitchFamily="49" charset="0"/>
              </a:rPr>
              <a:t>query</a:t>
            </a:r>
            <a:r>
              <a:rPr lang="en-US" sz="1400" dirty="0">
                <a:solidFill>
                  <a:srgbClr val="D4D4D4"/>
                </a:solidFill>
                <a:latin typeface="Menlo" panose="020B0609030804020204" pitchFamily="49" charset="0"/>
              </a:rPr>
              <a:t>)</a:t>
            </a:r>
          </a:p>
          <a:p>
            <a:r>
              <a:rPr lang="en-US" sz="1400" dirty="0">
                <a:solidFill>
                  <a:srgbClr val="9CDCFE"/>
                </a:solidFill>
                <a:latin typeface="Menlo" panose="020B0609030804020204" pitchFamily="49" charset="0"/>
              </a:rPr>
              <a:t>result</a:t>
            </a:r>
            <a:r>
              <a:rPr lang="en-US" sz="1400" dirty="0">
                <a:solidFill>
                  <a:srgbClr val="D4D4D4"/>
                </a:solidFill>
                <a:latin typeface="Menlo" panose="020B0609030804020204" pitchFamily="49" charset="0"/>
              </a:rPr>
              <a:t> = </a:t>
            </a:r>
            <a:r>
              <a:rPr lang="en-US" sz="1400" dirty="0" err="1">
                <a:solidFill>
                  <a:srgbClr val="9CDCFE"/>
                </a:solidFill>
                <a:latin typeface="Menlo" panose="020B0609030804020204" pitchFamily="49" charset="0"/>
              </a:rPr>
              <a:t>cursor</a:t>
            </a:r>
            <a:r>
              <a:rPr lang="en-US" sz="1400" dirty="0" err="1">
                <a:solidFill>
                  <a:srgbClr val="D4D4D4"/>
                </a:solidFill>
                <a:latin typeface="Menlo" panose="020B0609030804020204" pitchFamily="49" charset="0"/>
              </a:rPr>
              <a:t>.</a:t>
            </a:r>
            <a:r>
              <a:rPr lang="en-US" sz="1400" dirty="0" err="1">
                <a:solidFill>
                  <a:srgbClr val="DCDCAA"/>
                </a:solidFill>
                <a:latin typeface="Menlo" panose="020B0609030804020204" pitchFamily="49" charset="0"/>
              </a:rPr>
              <a:t>fetchall</a:t>
            </a:r>
            <a:r>
              <a:rPr lang="en-US" sz="1400" dirty="0">
                <a:solidFill>
                  <a:srgbClr val="D4D4D4"/>
                </a:solidFill>
                <a:latin typeface="Menlo" panose="020B0609030804020204" pitchFamily="49" charset="0"/>
              </a:rPr>
              <a:t>()</a:t>
            </a:r>
          </a:p>
          <a:p>
            <a:br>
              <a:rPr lang="en-US" sz="1400" dirty="0">
                <a:solidFill>
                  <a:srgbClr val="D4D4D4"/>
                </a:solidFill>
                <a:latin typeface="Menlo" panose="020B0609030804020204" pitchFamily="49" charset="0"/>
              </a:rPr>
            </a:br>
            <a:r>
              <a:rPr lang="en-US" sz="1400" dirty="0">
                <a:latin typeface="Menlo" panose="020B0609030804020204" pitchFamily="49" charset="0"/>
              </a:rPr>
              <a:t># more manipulation until we get features X and outcome y</a:t>
            </a:r>
          </a:p>
          <a:p>
            <a:br>
              <a:rPr lang="en-US" sz="1400" dirty="0">
                <a:latin typeface="Menlo" panose="020B0609030804020204" pitchFamily="49" charset="0"/>
              </a:rPr>
            </a:br>
            <a:r>
              <a:rPr lang="en-US" sz="1400" dirty="0" err="1">
                <a:latin typeface="Menlo" panose="020B0609030804020204" pitchFamily="49" charset="0"/>
              </a:rPr>
              <a:t>clf</a:t>
            </a:r>
            <a:r>
              <a:rPr lang="en-US" sz="1400" dirty="0">
                <a:latin typeface="Menlo" panose="020B0609030804020204" pitchFamily="49" charset="0"/>
              </a:rPr>
              <a:t> = </a:t>
            </a:r>
            <a:r>
              <a:rPr lang="en-US" sz="1400" dirty="0" err="1">
                <a:latin typeface="Menlo" panose="020B0609030804020204" pitchFamily="49" charset="0"/>
              </a:rPr>
              <a:t>DecisionTreeClassifier</a:t>
            </a:r>
            <a:r>
              <a:rPr lang="en-US" sz="1400" dirty="0">
                <a:latin typeface="Menlo" panose="020B0609030804020204" pitchFamily="49" charset="0"/>
              </a:rPr>
              <a:t>(</a:t>
            </a:r>
            <a:r>
              <a:rPr lang="en-US" sz="1400" dirty="0" err="1">
                <a:latin typeface="Menlo" panose="020B0609030804020204" pitchFamily="49" charset="0"/>
              </a:rPr>
              <a:t>random_state</a:t>
            </a:r>
            <a:r>
              <a:rPr lang="en-US" sz="1400" dirty="0">
                <a:latin typeface="Menlo" panose="020B0609030804020204" pitchFamily="49" charset="0"/>
              </a:rPr>
              <a:t>=1234)</a:t>
            </a:r>
          </a:p>
          <a:p>
            <a:r>
              <a:rPr lang="en-US" sz="1400" dirty="0">
                <a:latin typeface="Menlo" panose="020B0609030804020204" pitchFamily="49" charset="0"/>
              </a:rPr>
              <a:t>model = </a:t>
            </a:r>
            <a:r>
              <a:rPr lang="en-US" sz="1400" dirty="0" err="1">
                <a:latin typeface="Menlo" panose="020B0609030804020204" pitchFamily="49" charset="0"/>
              </a:rPr>
              <a:t>clf.fit</a:t>
            </a:r>
            <a:r>
              <a:rPr lang="en-US" sz="1400" dirty="0">
                <a:latin typeface="Menlo" panose="020B0609030804020204" pitchFamily="49" charset="0"/>
              </a:rPr>
              <a:t>(X, y)</a:t>
            </a:r>
            <a:endParaRPr lang="en-US" sz="1400" b="0" dirty="0">
              <a:effectLst/>
              <a:latin typeface="Menlo" panose="020B0609030804020204" pitchFamily="49" charset="0"/>
            </a:endParaRPr>
          </a:p>
        </p:txBody>
      </p:sp>
    </p:spTree>
    <p:extLst>
      <p:ext uri="{BB962C8B-B14F-4D97-AF65-F5344CB8AC3E}">
        <p14:creationId xmlns:p14="http://schemas.microsoft.com/office/powerpoint/2010/main" val="2568603840"/>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48186D66-41B1-964C-AE7E-7C8B4600EAD5}"/>
              </a:ext>
            </a:extLst>
          </p:cNvPr>
          <p:cNvGrpSpPr/>
          <p:nvPr/>
        </p:nvGrpSpPr>
        <p:grpSpPr>
          <a:xfrm>
            <a:off x="658368" y="3286065"/>
            <a:ext cx="2572657" cy="2762087"/>
            <a:chOff x="7129996" y="3228008"/>
            <a:chExt cx="2572657" cy="2762087"/>
          </a:xfrm>
        </p:grpSpPr>
        <p:pic>
          <p:nvPicPr>
            <p:cNvPr id="27" name="Graphic 26" descr="Database outline">
              <a:extLst>
                <a:ext uri="{FF2B5EF4-FFF2-40B4-BE49-F238E27FC236}">
                  <a16:creationId xmlns:a16="http://schemas.microsoft.com/office/drawing/2014/main" id="{6CDD1D01-B058-344D-B9F6-77BE0B7A162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129996" y="3228008"/>
              <a:ext cx="2572657" cy="2572657"/>
            </a:xfrm>
            <a:prstGeom prst="rect">
              <a:avLst/>
            </a:prstGeom>
          </p:spPr>
        </p:pic>
        <p:sp>
          <p:nvSpPr>
            <p:cNvPr id="28" name="TextBox 27">
              <a:extLst>
                <a:ext uri="{FF2B5EF4-FFF2-40B4-BE49-F238E27FC236}">
                  <a16:creationId xmlns:a16="http://schemas.microsoft.com/office/drawing/2014/main" id="{78CBF941-1F7F-6D49-A64F-57386A7B9425}"/>
                </a:ext>
              </a:extLst>
            </p:cNvPr>
            <p:cNvSpPr txBox="1"/>
            <p:nvPr/>
          </p:nvSpPr>
          <p:spPr>
            <a:xfrm>
              <a:off x="8104185" y="5620763"/>
              <a:ext cx="852880" cy="369332"/>
            </a:xfrm>
            <a:prstGeom prst="rect">
              <a:avLst/>
            </a:prstGeom>
            <a:noFill/>
          </p:spPr>
          <p:txBody>
            <a:bodyPr wrap="square" rtlCol="0">
              <a:spAutoFit/>
            </a:bodyPr>
            <a:lstStyle/>
            <a:p>
              <a:r>
                <a:rPr lang="en-US" dirty="0"/>
                <a:t>Stacy</a:t>
              </a:r>
            </a:p>
          </p:txBody>
        </p:sp>
      </p:grpSp>
      <p:pic>
        <p:nvPicPr>
          <p:cNvPr id="4" name="Graphic 3" descr="Box with solid fill">
            <a:extLst>
              <a:ext uri="{FF2B5EF4-FFF2-40B4-BE49-F238E27FC236}">
                <a16:creationId xmlns:a16="http://schemas.microsoft.com/office/drawing/2014/main" id="{CFE229CE-FE1A-DA47-9952-2C0E8F46167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87446" y="809848"/>
            <a:ext cx="1714500" cy="1714500"/>
          </a:xfrm>
          <a:prstGeom prst="rect">
            <a:avLst/>
          </a:prstGeom>
        </p:spPr>
      </p:pic>
      <p:cxnSp>
        <p:nvCxnSpPr>
          <p:cNvPr id="8" name="Straight Arrow Connector 7">
            <a:extLst>
              <a:ext uri="{FF2B5EF4-FFF2-40B4-BE49-F238E27FC236}">
                <a16:creationId xmlns:a16="http://schemas.microsoft.com/office/drawing/2014/main" id="{942B8DD2-941D-5742-A6F7-B0B97FA261C1}"/>
              </a:ext>
            </a:extLst>
          </p:cNvPr>
          <p:cNvCxnSpPr>
            <a:stCxn id="27" idx="0"/>
            <a:endCxn id="4" idx="2"/>
          </p:cNvCxnSpPr>
          <p:nvPr/>
        </p:nvCxnSpPr>
        <p:spPr>
          <a:xfrm flipH="1" flipV="1">
            <a:off x="1944696" y="2524348"/>
            <a:ext cx="1" cy="76171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6E14F600-5AA2-C94C-A71D-3D4532EECC9C}"/>
              </a:ext>
            </a:extLst>
          </p:cNvPr>
          <p:cNvSpPr/>
          <p:nvPr/>
        </p:nvSpPr>
        <p:spPr>
          <a:xfrm>
            <a:off x="4087368" y="640080"/>
            <a:ext cx="8101583" cy="5696712"/>
          </a:xfrm>
          <a:prstGeom prst="rect">
            <a:avLst/>
          </a:prstGeom>
          <a:solidFill>
            <a:schemeClr val="tx1"/>
          </a:solidFill>
        </p:spPr>
        <p:txBody>
          <a:bodyPr>
            <a:spAutoFit/>
          </a:bodyPr>
          <a:lstStyle/>
          <a:p>
            <a:r>
              <a:rPr lang="en-US" sz="1400" dirty="0">
                <a:latin typeface="Menlo" panose="020B0609030804020204" pitchFamily="49" charset="0"/>
              </a:rPr>
              <a:t>from </a:t>
            </a:r>
            <a:r>
              <a:rPr lang="en-US" sz="1400" dirty="0" err="1">
                <a:latin typeface="Menlo" panose="020B0609030804020204" pitchFamily="49" charset="0"/>
              </a:rPr>
              <a:t>sklearn</a:t>
            </a:r>
            <a:r>
              <a:rPr lang="en-US" sz="1400" dirty="0">
                <a:latin typeface="Menlo" panose="020B0609030804020204" pitchFamily="49" charset="0"/>
              </a:rPr>
              <a:t> import datasets</a:t>
            </a:r>
          </a:p>
          <a:p>
            <a:r>
              <a:rPr lang="en-US" sz="1400" dirty="0">
                <a:latin typeface="Menlo" panose="020B0609030804020204" pitchFamily="49" charset="0"/>
              </a:rPr>
              <a:t>from </a:t>
            </a:r>
            <a:r>
              <a:rPr lang="en-US" sz="1400" dirty="0" err="1">
                <a:latin typeface="Menlo" panose="020B0609030804020204" pitchFamily="49" charset="0"/>
              </a:rPr>
              <a:t>sklearn.tree</a:t>
            </a:r>
            <a:r>
              <a:rPr lang="en-US" sz="1400" dirty="0">
                <a:latin typeface="Menlo" panose="020B0609030804020204" pitchFamily="49" charset="0"/>
              </a:rPr>
              <a:t> import </a:t>
            </a:r>
            <a:r>
              <a:rPr lang="en-US" sz="1400" dirty="0" err="1">
                <a:latin typeface="Menlo" panose="020B0609030804020204" pitchFamily="49" charset="0"/>
              </a:rPr>
              <a:t>DecisionTreeClassifier</a:t>
            </a:r>
            <a:r>
              <a:rPr lang="en-US" sz="1400" dirty="0">
                <a:latin typeface="Menlo" panose="020B0609030804020204" pitchFamily="49" charset="0"/>
              </a:rPr>
              <a:t> </a:t>
            </a:r>
          </a:p>
          <a:p>
            <a:r>
              <a:rPr lang="en-US" sz="1400" dirty="0">
                <a:latin typeface="Menlo" panose="020B0609030804020204" pitchFamily="49" charset="0"/>
              </a:rPr>
              <a:t>from </a:t>
            </a:r>
            <a:r>
              <a:rPr lang="en-US" sz="1400" dirty="0" err="1">
                <a:latin typeface="Menlo" panose="020B0609030804020204" pitchFamily="49" charset="0"/>
              </a:rPr>
              <a:t>sklearn</a:t>
            </a:r>
            <a:r>
              <a:rPr lang="en-US" sz="1400" dirty="0">
                <a:latin typeface="Menlo" panose="020B0609030804020204" pitchFamily="49" charset="0"/>
              </a:rPr>
              <a:t> import tree</a:t>
            </a:r>
          </a:p>
          <a:p>
            <a:r>
              <a:rPr lang="en-US" sz="1400" dirty="0">
                <a:solidFill>
                  <a:srgbClr val="C586C0"/>
                </a:solidFill>
                <a:latin typeface="Menlo" panose="020B0609030804020204" pitchFamily="49" charset="0"/>
              </a:rPr>
              <a:t>import</a:t>
            </a:r>
            <a:r>
              <a:rPr lang="en-US" sz="1400" dirty="0">
                <a:solidFill>
                  <a:srgbClr val="D4D4D4"/>
                </a:solidFill>
                <a:latin typeface="Menlo" panose="020B0609030804020204" pitchFamily="49" charset="0"/>
              </a:rPr>
              <a:t> </a:t>
            </a:r>
            <a:r>
              <a:rPr lang="en-US" sz="1400" dirty="0" err="1">
                <a:solidFill>
                  <a:srgbClr val="4EC9B0"/>
                </a:solidFill>
                <a:latin typeface="Menlo" panose="020B0609030804020204" pitchFamily="49" charset="0"/>
              </a:rPr>
              <a:t>os</a:t>
            </a:r>
            <a:endParaRPr lang="en-US" sz="1400" dirty="0">
              <a:solidFill>
                <a:srgbClr val="D4D4D4"/>
              </a:solidFill>
              <a:latin typeface="Menlo" panose="020B0609030804020204" pitchFamily="49" charset="0"/>
            </a:endParaRPr>
          </a:p>
          <a:p>
            <a:r>
              <a:rPr lang="en-US" sz="1400" dirty="0">
                <a:solidFill>
                  <a:srgbClr val="C586C0"/>
                </a:solidFill>
                <a:latin typeface="Menlo" panose="020B0609030804020204" pitchFamily="49" charset="0"/>
              </a:rPr>
              <a:t>import</a:t>
            </a:r>
            <a:r>
              <a:rPr lang="en-US" sz="1400" dirty="0">
                <a:solidFill>
                  <a:srgbClr val="D4D4D4"/>
                </a:solidFill>
                <a:latin typeface="Menlo" panose="020B0609030804020204" pitchFamily="49" charset="0"/>
              </a:rPr>
              <a:t> </a:t>
            </a:r>
            <a:r>
              <a:rPr lang="en-US" sz="1400" dirty="0">
                <a:solidFill>
                  <a:srgbClr val="4EC9B0"/>
                </a:solidFill>
                <a:latin typeface="Menlo" panose="020B0609030804020204" pitchFamily="49" charset="0"/>
              </a:rPr>
              <a:t>psycopg2</a:t>
            </a:r>
            <a:r>
              <a:rPr lang="en-US" sz="1400" dirty="0">
                <a:solidFill>
                  <a:srgbClr val="D4D4D4"/>
                </a:solidFill>
                <a:latin typeface="Menlo" panose="020B0609030804020204" pitchFamily="49" charset="0"/>
              </a:rPr>
              <a:t> </a:t>
            </a:r>
            <a:r>
              <a:rPr lang="en-US" sz="1400" dirty="0">
                <a:solidFill>
                  <a:srgbClr val="C586C0"/>
                </a:solidFill>
                <a:latin typeface="Menlo" panose="020B0609030804020204" pitchFamily="49" charset="0"/>
              </a:rPr>
              <a:t>as</a:t>
            </a:r>
            <a:r>
              <a:rPr lang="en-US" sz="1400" dirty="0">
                <a:solidFill>
                  <a:srgbClr val="D4D4D4"/>
                </a:solidFill>
                <a:latin typeface="Menlo" panose="020B0609030804020204" pitchFamily="49" charset="0"/>
              </a:rPr>
              <a:t> </a:t>
            </a:r>
            <a:r>
              <a:rPr lang="en-US" sz="1400" dirty="0">
                <a:solidFill>
                  <a:srgbClr val="4EC9B0"/>
                </a:solidFill>
                <a:latin typeface="Menlo" panose="020B0609030804020204" pitchFamily="49" charset="0"/>
              </a:rPr>
              <a:t>p</a:t>
            </a:r>
            <a:endParaRPr lang="en-US" sz="1400" dirty="0">
              <a:solidFill>
                <a:srgbClr val="D4D4D4"/>
              </a:solidFill>
              <a:latin typeface="Menlo" panose="020B0609030804020204" pitchFamily="49" charset="0"/>
            </a:endParaRPr>
          </a:p>
          <a:p>
            <a:r>
              <a:rPr lang="en-US" sz="1400" dirty="0">
                <a:solidFill>
                  <a:srgbClr val="C586C0"/>
                </a:solidFill>
                <a:latin typeface="Menlo" panose="020B0609030804020204" pitchFamily="49" charset="0"/>
              </a:rPr>
              <a:t>from</a:t>
            </a:r>
            <a:r>
              <a:rPr lang="en-US" sz="1400" dirty="0">
                <a:solidFill>
                  <a:srgbClr val="D4D4D4"/>
                </a:solidFill>
                <a:latin typeface="Menlo" panose="020B0609030804020204" pitchFamily="49" charset="0"/>
              </a:rPr>
              <a:t> </a:t>
            </a:r>
            <a:r>
              <a:rPr lang="en-US" sz="1400" dirty="0">
                <a:solidFill>
                  <a:srgbClr val="4EC9B0"/>
                </a:solidFill>
                <a:latin typeface="Menlo" panose="020B0609030804020204" pitchFamily="49" charset="0"/>
              </a:rPr>
              <a:t>psycopg2</a:t>
            </a:r>
            <a:r>
              <a:rPr lang="en-US" sz="1400" dirty="0">
                <a:solidFill>
                  <a:srgbClr val="D4D4D4"/>
                </a:solidFill>
                <a:latin typeface="Menlo" panose="020B0609030804020204" pitchFamily="49" charset="0"/>
              </a:rPr>
              <a:t> </a:t>
            </a:r>
            <a:r>
              <a:rPr lang="en-US" sz="1400" dirty="0">
                <a:solidFill>
                  <a:srgbClr val="C586C0"/>
                </a:solidFill>
                <a:latin typeface="Menlo" panose="020B0609030804020204" pitchFamily="49" charset="0"/>
              </a:rPr>
              <a:t>import</a:t>
            </a:r>
            <a:r>
              <a:rPr lang="en-US" sz="1400" dirty="0">
                <a:solidFill>
                  <a:srgbClr val="D4D4D4"/>
                </a:solidFill>
                <a:latin typeface="Menlo" panose="020B0609030804020204" pitchFamily="49" charset="0"/>
              </a:rPr>
              <a:t> </a:t>
            </a:r>
            <a:r>
              <a:rPr lang="en-US" sz="1400" dirty="0">
                <a:solidFill>
                  <a:srgbClr val="4EC9B0"/>
                </a:solidFill>
                <a:latin typeface="Menlo" panose="020B0609030804020204" pitchFamily="49" charset="0"/>
              </a:rPr>
              <a:t>Error</a:t>
            </a:r>
            <a:endParaRPr lang="en-US" sz="1400" dirty="0">
              <a:solidFill>
                <a:srgbClr val="D4D4D4"/>
              </a:solidFill>
              <a:latin typeface="Menlo" panose="020B0609030804020204" pitchFamily="49" charset="0"/>
            </a:endParaRPr>
          </a:p>
          <a:p>
            <a:br>
              <a:rPr lang="en-US" sz="1400" dirty="0">
                <a:solidFill>
                  <a:srgbClr val="D4D4D4"/>
                </a:solidFill>
                <a:latin typeface="Menlo" panose="020B0609030804020204" pitchFamily="49" charset="0"/>
              </a:rPr>
            </a:br>
            <a:br>
              <a:rPr lang="en-US" sz="1400" dirty="0">
                <a:solidFill>
                  <a:srgbClr val="D4D4D4"/>
                </a:solidFill>
                <a:latin typeface="Menlo" panose="020B0609030804020204" pitchFamily="49" charset="0"/>
              </a:rPr>
            </a:br>
            <a:r>
              <a:rPr lang="en-US" sz="1400" dirty="0">
                <a:solidFill>
                  <a:srgbClr val="9CDCFE"/>
                </a:solidFill>
                <a:latin typeface="Menlo" panose="020B0609030804020204" pitchFamily="49" charset="0"/>
              </a:rPr>
              <a:t>query</a:t>
            </a:r>
            <a:r>
              <a:rPr lang="en-US" sz="1400" dirty="0">
                <a:solidFill>
                  <a:srgbClr val="D4D4D4"/>
                </a:solidFill>
                <a:latin typeface="Menlo" panose="020B0609030804020204" pitchFamily="49" charset="0"/>
              </a:rPr>
              <a:t> = </a:t>
            </a:r>
            <a:r>
              <a:rPr lang="en-US" sz="1400" dirty="0">
                <a:solidFill>
                  <a:srgbClr val="CE9178"/>
                </a:solidFill>
                <a:latin typeface="Menlo" panose="020B0609030804020204" pitchFamily="49" charset="0"/>
              </a:rPr>
              <a:t>'SELECT * from STACY'</a:t>
            </a:r>
            <a:endParaRPr lang="en-US" sz="1400" dirty="0">
              <a:solidFill>
                <a:srgbClr val="D4D4D4"/>
              </a:solidFill>
              <a:latin typeface="Menlo" panose="020B0609030804020204" pitchFamily="49" charset="0"/>
            </a:endParaRPr>
          </a:p>
          <a:p>
            <a:br>
              <a:rPr lang="en-US" sz="1400" dirty="0">
                <a:solidFill>
                  <a:srgbClr val="D4D4D4"/>
                </a:solidFill>
                <a:latin typeface="Menlo" panose="020B0609030804020204" pitchFamily="49" charset="0"/>
              </a:rPr>
            </a:br>
            <a:r>
              <a:rPr lang="en-US" sz="1400" dirty="0">
                <a:solidFill>
                  <a:srgbClr val="9CDCFE"/>
                </a:solidFill>
                <a:latin typeface="Menlo" panose="020B0609030804020204" pitchFamily="49" charset="0"/>
              </a:rPr>
              <a:t>conn</a:t>
            </a:r>
            <a:r>
              <a:rPr lang="en-US" sz="1400" dirty="0">
                <a:solidFill>
                  <a:srgbClr val="D4D4D4"/>
                </a:solidFill>
                <a:latin typeface="Menlo" panose="020B0609030804020204" pitchFamily="49" charset="0"/>
              </a:rPr>
              <a:t> = </a:t>
            </a:r>
            <a:r>
              <a:rPr lang="en-US" sz="1400" dirty="0" err="1">
                <a:solidFill>
                  <a:srgbClr val="4EC9B0"/>
                </a:solidFill>
                <a:latin typeface="Menlo" panose="020B0609030804020204" pitchFamily="49" charset="0"/>
              </a:rPr>
              <a:t>p</a:t>
            </a:r>
            <a:r>
              <a:rPr lang="en-US" sz="1400" dirty="0" err="1">
                <a:solidFill>
                  <a:srgbClr val="D4D4D4"/>
                </a:solidFill>
                <a:latin typeface="Menlo" panose="020B0609030804020204" pitchFamily="49" charset="0"/>
              </a:rPr>
              <a:t>.</a:t>
            </a:r>
            <a:r>
              <a:rPr lang="en-US" sz="1400" dirty="0" err="1">
                <a:solidFill>
                  <a:srgbClr val="DCDCAA"/>
                </a:solidFill>
                <a:latin typeface="Menlo" panose="020B0609030804020204" pitchFamily="49" charset="0"/>
              </a:rPr>
              <a:t>connect</a:t>
            </a:r>
            <a:r>
              <a:rPr lang="en-US" sz="1400" dirty="0">
                <a:solidFill>
                  <a:srgbClr val="D4D4D4"/>
                </a:solidFill>
                <a:latin typeface="Menlo" panose="020B0609030804020204" pitchFamily="49" charset="0"/>
              </a:rPr>
              <a:t>(</a:t>
            </a:r>
          </a:p>
          <a:p>
            <a:r>
              <a:rPr lang="en-US" sz="1400" dirty="0">
                <a:solidFill>
                  <a:srgbClr val="9CDCFE"/>
                </a:solidFill>
                <a:latin typeface="Menlo" panose="020B0609030804020204" pitchFamily="49" charset="0"/>
              </a:rPr>
              <a:t>  user</a:t>
            </a:r>
            <a:r>
              <a:rPr lang="en-US" sz="1400" dirty="0">
                <a:solidFill>
                  <a:srgbClr val="D4D4D4"/>
                </a:solidFill>
                <a:latin typeface="Menlo" panose="020B0609030804020204" pitchFamily="49" charset="0"/>
              </a:rPr>
              <a:t> = </a:t>
            </a:r>
            <a:r>
              <a:rPr lang="en-US" sz="1400" dirty="0" err="1">
                <a:solidFill>
                  <a:srgbClr val="4EC9B0"/>
                </a:solidFill>
                <a:latin typeface="Menlo" panose="020B0609030804020204" pitchFamily="49" charset="0"/>
              </a:rPr>
              <a:t>os</a:t>
            </a:r>
            <a:r>
              <a:rPr lang="en-US" sz="1400" dirty="0" err="1">
                <a:solidFill>
                  <a:srgbClr val="D4D4D4"/>
                </a:solidFill>
                <a:latin typeface="Menlo" panose="020B0609030804020204" pitchFamily="49" charset="0"/>
              </a:rPr>
              <a:t>.</a:t>
            </a:r>
            <a:r>
              <a:rPr lang="en-US" sz="1400" dirty="0" err="1">
                <a:solidFill>
                  <a:srgbClr val="9CDCFE"/>
                </a:solidFill>
                <a:latin typeface="Menlo" panose="020B0609030804020204" pitchFamily="49" charset="0"/>
              </a:rPr>
              <a:t>environ</a:t>
            </a:r>
            <a:r>
              <a:rPr lang="en-US" sz="1400" dirty="0">
                <a:solidFill>
                  <a:srgbClr val="D4D4D4"/>
                </a:solidFill>
                <a:latin typeface="Menlo" panose="020B0609030804020204" pitchFamily="49" charset="0"/>
              </a:rPr>
              <a:t>[</a:t>
            </a:r>
            <a:r>
              <a:rPr lang="en-US" sz="1400" dirty="0">
                <a:solidFill>
                  <a:srgbClr val="CE9178"/>
                </a:solidFill>
                <a:latin typeface="Menlo" panose="020B0609030804020204" pitchFamily="49" charset="0"/>
              </a:rPr>
              <a:t>'DB_USER’</a:t>
            </a:r>
            <a:r>
              <a:rPr lang="en-US" sz="1400" dirty="0">
                <a:solidFill>
                  <a:srgbClr val="D4D4D4"/>
                </a:solidFill>
                <a:latin typeface="Menlo" panose="020B0609030804020204" pitchFamily="49" charset="0"/>
              </a:rPr>
              <a:t>],</a:t>
            </a:r>
          </a:p>
          <a:p>
            <a:r>
              <a:rPr lang="en-US" sz="1400" dirty="0">
                <a:solidFill>
                  <a:srgbClr val="9CDCFE"/>
                </a:solidFill>
                <a:latin typeface="Menlo" panose="020B0609030804020204" pitchFamily="49" charset="0"/>
              </a:rPr>
              <a:t>  password</a:t>
            </a:r>
            <a:r>
              <a:rPr lang="en-US" sz="1400" dirty="0">
                <a:solidFill>
                  <a:srgbClr val="D4D4D4"/>
                </a:solidFill>
                <a:latin typeface="Menlo" panose="020B0609030804020204" pitchFamily="49" charset="0"/>
              </a:rPr>
              <a:t> = </a:t>
            </a:r>
            <a:r>
              <a:rPr lang="en-US" sz="1400" dirty="0" err="1">
                <a:solidFill>
                  <a:srgbClr val="4EC9B0"/>
                </a:solidFill>
                <a:latin typeface="Menlo" panose="020B0609030804020204" pitchFamily="49" charset="0"/>
              </a:rPr>
              <a:t>os</a:t>
            </a:r>
            <a:r>
              <a:rPr lang="en-US" sz="1400" dirty="0" err="1">
                <a:solidFill>
                  <a:srgbClr val="D4D4D4"/>
                </a:solidFill>
                <a:latin typeface="Menlo" panose="020B0609030804020204" pitchFamily="49" charset="0"/>
              </a:rPr>
              <a:t>.</a:t>
            </a:r>
            <a:r>
              <a:rPr lang="en-US" sz="1400" dirty="0" err="1">
                <a:solidFill>
                  <a:srgbClr val="9CDCFE"/>
                </a:solidFill>
                <a:latin typeface="Menlo" panose="020B0609030804020204" pitchFamily="49" charset="0"/>
              </a:rPr>
              <a:t>environ</a:t>
            </a:r>
            <a:r>
              <a:rPr lang="en-US" sz="1400" dirty="0">
                <a:solidFill>
                  <a:srgbClr val="D4D4D4"/>
                </a:solidFill>
                <a:latin typeface="Menlo" panose="020B0609030804020204" pitchFamily="49" charset="0"/>
              </a:rPr>
              <a:t>[</a:t>
            </a:r>
            <a:r>
              <a:rPr lang="en-US" sz="1400" dirty="0">
                <a:solidFill>
                  <a:srgbClr val="CE9178"/>
                </a:solidFill>
                <a:latin typeface="Menlo" panose="020B0609030804020204" pitchFamily="49" charset="0"/>
              </a:rPr>
              <a:t>'DB_PASS’</a:t>
            </a:r>
            <a:r>
              <a:rPr lang="en-US" sz="1400" dirty="0">
                <a:solidFill>
                  <a:srgbClr val="D4D4D4"/>
                </a:solidFill>
                <a:latin typeface="Menlo" panose="020B0609030804020204" pitchFamily="49" charset="0"/>
              </a:rPr>
              <a:t>],</a:t>
            </a:r>
          </a:p>
          <a:p>
            <a:r>
              <a:rPr lang="en-US" sz="1400" dirty="0">
                <a:solidFill>
                  <a:srgbClr val="9CDCFE"/>
                </a:solidFill>
                <a:latin typeface="Menlo" panose="020B0609030804020204" pitchFamily="49" charset="0"/>
              </a:rPr>
              <a:t>  host</a:t>
            </a:r>
            <a:r>
              <a:rPr lang="en-US" sz="1400" dirty="0">
                <a:solidFill>
                  <a:srgbClr val="D4D4D4"/>
                </a:solidFill>
                <a:latin typeface="Menlo" panose="020B0609030804020204" pitchFamily="49" charset="0"/>
              </a:rPr>
              <a:t> = </a:t>
            </a:r>
            <a:r>
              <a:rPr lang="en-US" sz="1400" dirty="0">
                <a:solidFill>
                  <a:srgbClr val="CE9178"/>
                </a:solidFill>
                <a:latin typeface="Menlo" panose="020B0609030804020204" pitchFamily="49" charset="0"/>
              </a:rPr>
              <a:t>'localhost’</a:t>
            </a:r>
            <a:r>
              <a:rPr lang="en-US" sz="1400" dirty="0">
                <a:solidFill>
                  <a:srgbClr val="D4D4D4"/>
                </a:solidFill>
                <a:latin typeface="Menlo" panose="020B0609030804020204" pitchFamily="49" charset="0"/>
              </a:rPr>
              <a:t>,</a:t>
            </a:r>
          </a:p>
          <a:p>
            <a:r>
              <a:rPr lang="en-US" sz="1400" dirty="0">
                <a:solidFill>
                  <a:srgbClr val="9CDCFE"/>
                </a:solidFill>
                <a:latin typeface="Menlo" panose="020B0609030804020204" pitchFamily="49" charset="0"/>
              </a:rPr>
              <a:t>  port</a:t>
            </a:r>
            <a:r>
              <a:rPr lang="en-US" sz="1400" dirty="0">
                <a:solidFill>
                  <a:srgbClr val="D4D4D4"/>
                </a:solidFill>
                <a:latin typeface="Menlo" panose="020B0609030804020204" pitchFamily="49" charset="0"/>
              </a:rPr>
              <a:t> = </a:t>
            </a:r>
            <a:r>
              <a:rPr lang="en-US" sz="1400" dirty="0">
                <a:solidFill>
                  <a:srgbClr val="CE9178"/>
                </a:solidFill>
                <a:latin typeface="Menlo" panose="020B0609030804020204" pitchFamily="49" charset="0"/>
              </a:rPr>
              <a:t>'5432’</a:t>
            </a:r>
            <a:r>
              <a:rPr lang="en-US" sz="1400" dirty="0">
                <a:solidFill>
                  <a:srgbClr val="D4D4D4"/>
                </a:solidFill>
                <a:latin typeface="Menlo" panose="020B0609030804020204" pitchFamily="49" charset="0"/>
              </a:rPr>
              <a:t>,</a:t>
            </a:r>
          </a:p>
          <a:p>
            <a:r>
              <a:rPr lang="en-US" sz="1400" dirty="0">
                <a:solidFill>
                  <a:srgbClr val="9CDCFE"/>
                </a:solidFill>
                <a:latin typeface="Menlo" panose="020B0609030804020204" pitchFamily="49" charset="0"/>
              </a:rPr>
              <a:t>  database</a:t>
            </a:r>
            <a:r>
              <a:rPr lang="en-US" sz="1400" dirty="0">
                <a:solidFill>
                  <a:srgbClr val="D4D4D4"/>
                </a:solidFill>
                <a:latin typeface="Menlo" panose="020B0609030804020204" pitchFamily="49" charset="0"/>
              </a:rPr>
              <a:t> = </a:t>
            </a:r>
            <a:r>
              <a:rPr lang="en-US" sz="1400" dirty="0">
                <a:solidFill>
                  <a:srgbClr val="CE9178"/>
                </a:solidFill>
                <a:latin typeface="Menlo" panose="020B0609030804020204" pitchFamily="49" charset="0"/>
              </a:rPr>
              <a:t>'Stacy'</a:t>
            </a:r>
            <a:endParaRPr lang="en-US" sz="1400" dirty="0">
              <a:solidFill>
                <a:srgbClr val="D4D4D4"/>
              </a:solidFill>
              <a:latin typeface="Menlo" panose="020B0609030804020204" pitchFamily="49" charset="0"/>
            </a:endParaRPr>
          </a:p>
          <a:p>
            <a:r>
              <a:rPr lang="en-US" sz="1400" dirty="0">
                <a:solidFill>
                  <a:srgbClr val="D4D4D4"/>
                </a:solidFill>
                <a:latin typeface="Menlo" panose="020B0609030804020204" pitchFamily="49" charset="0"/>
              </a:rPr>
              <a:t>)</a:t>
            </a:r>
          </a:p>
          <a:p>
            <a:br>
              <a:rPr lang="en-US" sz="1400" dirty="0">
                <a:solidFill>
                  <a:srgbClr val="D4D4D4"/>
                </a:solidFill>
                <a:latin typeface="Menlo" panose="020B0609030804020204" pitchFamily="49" charset="0"/>
              </a:rPr>
            </a:br>
            <a:r>
              <a:rPr lang="en-US" sz="1400" dirty="0">
                <a:solidFill>
                  <a:srgbClr val="9CDCFE"/>
                </a:solidFill>
                <a:latin typeface="Menlo" panose="020B0609030804020204" pitchFamily="49" charset="0"/>
              </a:rPr>
              <a:t>cursor</a:t>
            </a:r>
            <a:r>
              <a:rPr lang="en-US" sz="1400" dirty="0">
                <a:solidFill>
                  <a:srgbClr val="D4D4D4"/>
                </a:solidFill>
                <a:latin typeface="Menlo" panose="020B0609030804020204" pitchFamily="49" charset="0"/>
              </a:rPr>
              <a:t> = </a:t>
            </a:r>
            <a:r>
              <a:rPr lang="en-US" sz="1400" dirty="0" err="1">
                <a:solidFill>
                  <a:srgbClr val="9CDCFE"/>
                </a:solidFill>
                <a:latin typeface="Menlo" panose="020B0609030804020204" pitchFamily="49" charset="0"/>
              </a:rPr>
              <a:t>conn</a:t>
            </a:r>
            <a:r>
              <a:rPr lang="en-US" sz="1400" dirty="0" err="1">
                <a:solidFill>
                  <a:srgbClr val="D4D4D4"/>
                </a:solidFill>
                <a:latin typeface="Menlo" panose="020B0609030804020204" pitchFamily="49" charset="0"/>
              </a:rPr>
              <a:t>.</a:t>
            </a:r>
            <a:r>
              <a:rPr lang="en-US" sz="1400" dirty="0" err="1">
                <a:solidFill>
                  <a:srgbClr val="DCDCAA"/>
                </a:solidFill>
                <a:latin typeface="Menlo" panose="020B0609030804020204" pitchFamily="49" charset="0"/>
              </a:rPr>
              <a:t>cursor</a:t>
            </a:r>
            <a:r>
              <a:rPr lang="en-US" sz="1400" dirty="0">
                <a:solidFill>
                  <a:srgbClr val="D4D4D4"/>
                </a:solidFill>
                <a:latin typeface="Menlo" panose="020B0609030804020204" pitchFamily="49" charset="0"/>
              </a:rPr>
              <a:t>()</a:t>
            </a:r>
          </a:p>
          <a:p>
            <a:r>
              <a:rPr lang="en-US" sz="1400" dirty="0" err="1">
                <a:solidFill>
                  <a:srgbClr val="9CDCFE"/>
                </a:solidFill>
                <a:latin typeface="Menlo" panose="020B0609030804020204" pitchFamily="49" charset="0"/>
              </a:rPr>
              <a:t>cursor</a:t>
            </a:r>
            <a:r>
              <a:rPr lang="en-US" sz="1400" dirty="0" err="1">
                <a:solidFill>
                  <a:srgbClr val="D4D4D4"/>
                </a:solidFill>
                <a:latin typeface="Menlo" panose="020B0609030804020204" pitchFamily="49" charset="0"/>
              </a:rPr>
              <a:t>.</a:t>
            </a:r>
            <a:r>
              <a:rPr lang="en-US" sz="1400" dirty="0" err="1">
                <a:solidFill>
                  <a:srgbClr val="DCDCAA"/>
                </a:solidFill>
                <a:latin typeface="Menlo" panose="020B0609030804020204" pitchFamily="49" charset="0"/>
              </a:rPr>
              <a:t>execute</a:t>
            </a:r>
            <a:r>
              <a:rPr lang="en-US" sz="1400" dirty="0">
                <a:solidFill>
                  <a:srgbClr val="D4D4D4"/>
                </a:solidFill>
                <a:latin typeface="Menlo" panose="020B0609030804020204" pitchFamily="49" charset="0"/>
              </a:rPr>
              <a:t>(</a:t>
            </a:r>
            <a:r>
              <a:rPr lang="en-US" sz="1400" dirty="0">
                <a:solidFill>
                  <a:srgbClr val="9CDCFE"/>
                </a:solidFill>
                <a:latin typeface="Menlo" panose="020B0609030804020204" pitchFamily="49" charset="0"/>
              </a:rPr>
              <a:t>query</a:t>
            </a:r>
            <a:r>
              <a:rPr lang="en-US" sz="1400" dirty="0">
                <a:solidFill>
                  <a:srgbClr val="D4D4D4"/>
                </a:solidFill>
                <a:latin typeface="Menlo" panose="020B0609030804020204" pitchFamily="49" charset="0"/>
              </a:rPr>
              <a:t>)</a:t>
            </a:r>
          </a:p>
          <a:p>
            <a:r>
              <a:rPr lang="en-US" sz="1400" dirty="0">
                <a:solidFill>
                  <a:srgbClr val="9CDCFE"/>
                </a:solidFill>
                <a:latin typeface="Menlo" panose="020B0609030804020204" pitchFamily="49" charset="0"/>
              </a:rPr>
              <a:t>result</a:t>
            </a:r>
            <a:r>
              <a:rPr lang="en-US" sz="1400" dirty="0">
                <a:solidFill>
                  <a:srgbClr val="D4D4D4"/>
                </a:solidFill>
                <a:latin typeface="Menlo" panose="020B0609030804020204" pitchFamily="49" charset="0"/>
              </a:rPr>
              <a:t> = </a:t>
            </a:r>
            <a:r>
              <a:rPr lang="en-US" sz="1400" dirty="0" err="1">
                <a:solidFill>
                  <a:srgbClr val="9CDCFE"/>
                </a:solidFill>
                <a:latin typeface="Menlo" panose="020B0609030804020204" pitchFamily="49" charset="0"/>
              </a:rPr>
              <a:t>cursor</a:t>
            </a:r>
            <a:r>
              <a:rPr lang="en-US" sz="1400" dirty="0" err="1">
                <a:solidFill>
                  <a:srgbClr val="D4D4D4"/>
                </a:solidFill>
                <a:latin typeface="Menlo" panose="020B0609030804020204" pitchFamily="49" charset="0"/>
              </a:rPr>
              <a:t>.</a:t>
            </a:r>
            <a:r>
              <a:rPr lang="en-US" sz="1400" dirty="0" err="1">
                <a:solidFill>
                  <a:srgbClr val="DCDCAA"/>
                </a:solidFill>
                <a:latin typeface="Menlo" panose="020B0609030804020204" pitchFamily="49" charset="0"/>
              </a:rPr>
              <a:t>fetchall</a:t>
            </a:r>
            <a:r>
              <a:rPr lang="en-US" sz="1400" dirty="0">
                <a:solidFill>
                  <a:srgbClr val="D4D4D4"/>
                </a:solidFill>
                <a:latin typeface="Menlo" panose="020B0609030804020204" pitchFamily="49" charset="0"/>
              </a:rPr>
              <a:t>()</a:t>
            </a:r>
          </a:p>
          <a:p>
            <a:br>
              <a:rPr lang="en-US" sz="1400" dirty="0">
                <a:solidFill>
                  <a:srgbClr val="D4D4D4"/>
                </a:solidFill>
                <a:latin typeface="Menlo" panose="020B0609030804020204" pitchFamily="49" charset="0"/>
              </a:rPr>
            </a:br>
            <a:r>
              <a:rPr lang="en-US" sz="1400" dirty="0">
                <a:solidFill>
                  <a:srgbClr val="6A9955"/>
                </a:solidFill>
                <a:latin typeface="Menlo" panose="020B0609030804020204" pitchFamily="49" charset="0"/>
              </a:rPr>
              <a:t># more manipulation until we get features X and outcome y</a:t>
            </a:r>
            <a:endParaRPr lang="en-US" sz="1400" dirty="0">
              <a:solidFill>
                <a:srgbClr val="D4D4D4"/>
              </a:solidFill>
              <a:latin typeface="Menlo" panose="020B0609030804020204" pitchFamily="49" charset="0"/>
            </a:endParaRPr>
          </a:p>
          <a:p>
            <a:br>
              <a:rPr lang="en-US" sz="1400" dirty="0">
                <a:solidFill>
                  <a:srgbClr val="D4D4D4"/>
                </a:solidFill>
                <a:latin typeface="Menlo" panose="020B0609030804020204" pitchFamily="49" charset="0"/>
              </a:rPr>
            </a:br>
            <a:r>
              <a:rPr lang="en-US" sz="1400" dirty="0" err="1">
                <a:latin typeface="Menlo" panose="020B0609030804020204" pitchFamily="49" charset="0"/>
              </a:rPr>
              <a:t>clf</a:t>
            </a:r>
            <a:r>
              <a:rPr lang="en-US" sz="1400" dirty="0">
                <a:latin typeface="Menlo" panose="020B0609030804020204" pitchFamily="49" charset="0"/>
              </a:rPr>
              <a:t> = </a:t>
            </a:r>
            <a:r>
              <a:rPr lang="en-US" sz="1400" dirty="0" err="1">
                <a:latin typeface="Menlo" panose="020B0609030804020204" pitchFamily="49" charset="0"/>
              </a:rPr>
              <a:t>DecisionTreeClassifier</a:t>
            </a:r>
            <a:r>
              <a:rPr lang="en-US" sz="1400" dirty="0">
                <a:latin typeface="Menlo" panose="020B0609030804020204" pitchFamily="49" charset="0"/>
              </a:rPr>
              <a:t>(</a:t>
            </a:r>
            <a:r>
              <a:rPr lang="en-US" sz="1400" dirty="0" err="1">
                <a:latin typeface="Menlo" panose="020B0609030804020204" pitchFamily="49" charset="0"/>
              </a:rPr>
              <a:t>random_state</a:t>
            </a:r>
            <a:r>
              <a:rPr lang="en-US" sz="1400" dirty="0">
                <a:latin typeface="Menlo" panose="020B0609030804020204" pitchFamily="49" charset="0"/>
              </a:rPr>
              <a:t>=1234)</a:t>
            </a:r>
          </a:p>
          <a:p>
            <a:r>
              <a:rPr lang="en-US" sz="1400" dirty="0">
                <a:latin typeface="Menlo" panose="020B0609030804020204" pitchFamily="49" charset="0"/>
              </a:rPr>
              <a:t>model = </a:t>
            </a:r>
            <a:r>
              <a:rPr lang="en-US" sz="1400" dirty="0" err="1">
                <a:latin typeface="Menlo" panose="020B0609030804020204" pitchFamily="49" charset="0"/>
              </a:rPr>
              <a:t>clf.fit</a:t>
            </a:r>
            <a:r>
              <a:rPr lang="en-US" sz="1400" dirty="0">
                <a:latin typeface="Menlo" panose="020B0609030804020204" pitchFamily="49" charset="0"/>
              </a:rPr>
              <a:t>(X, y)</a:t>
            </a:r>
            <a:endParaRPr lang="en-US" sz="1400" b="0" dirty="0">
              <a:effectLst/>
              <a:latin typeface="Menlo" panose="020B0609030804020204" pitchFamily="49" charset="0"/>
            </a:endParaRPr>
          </a:p>
        </p:txBody>
      </p:sp>
    </p:spTree>
    <p:extLst>
      <p:ext uri="{BB962C8B-B14F-4D97-AF65-F5344CB8AC3E}">
        <p14:creationId xmlns:p14="http://schemas.microsoft.com/office/powerpoint/2010/main" val="2895791098"/>
      </p:ext>
    </p:extLst>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48186D66-41B1-964C-AE7E-7C8B4600EAD5}"/>
              </a:ext>
            </a:extLst>
          </p:cNvPr>
          <p:cNvGrpSpPr/>
          <p:nvPr/>
        </p:nvGrpSpPr>
        <p:grpSpPr>
          <a:xfrm>
            <a:off x="658368" y="3286065"/>
            <a:ext cx="2572657" cy="2762087"/>
            <a:chOff x="7129996" y="3228008"/>
            <a:chExt cx="2572657" cy="2762087"/>
          </a:xfrm>
        </p:grpSpPr>
        <p:pic>
          <p:nvPicPr>
            <p:cNvPr id="27" name="Graphic 26" descr="Database outline">
              <a:extLst>
                <a:ext uri="{FF2B5EF4-FFF2-40B4-BE49-F238E27FC236}">
                  <a16:creationId xmlns:a16="http://schemas.microsoft.com/office/drawing/2014/main" id="{6CDD1D01-B058-344D-B9F6-77BE0B7A162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129996" y="3228008"/>
              <a:ext cx="2572657" cy="2572657"/>
            </a:xfrm>
            <a:prstGeom prst="rect">
              <a:avLst/>
            </a:prstGeom>
          </p:spPr>
        </p:pic>
        <p:sp>
          <p:nvSpPr>
            <p:cNvPr id="28" name="TextBox 27">
              <a:extLst>
                <a:ext uri="{FF2B5EF4-FFF2-40B4-BE49-F238E27FC236}">
                  <a16:creationId xmlns:a16="http://schemas.microsoft.com/office/drawing/2014/main" id="{78CBF941-1F7F-6D49-A64F-57386A7B9425}"/>
                </a:ext>
              </a:extLst>
            </p:cNvPr>
            <p:cNvSpPr txBox="1"/>
            <p:nvPr/>
          </p:nvSpPr>
          <p:spPr>
            <a:xfrm>
              <a:off x="8104185" y="5620763"/>
              <a:ext cx="852880" cy="369332"/>
            </a:xfrm>
            <a:prstGeom prst="rect">
              <a:avLst/>
            </a:prstGeom>
            <a:noFill/>
          </p:spPr>
          <p:txBody>
            <a:bodyPr wrap="square" rtlCol="0">
              <a:spAutoFit/>
            </a:bodyPr>
            <a:lstStyle/>
            <a:p>
              <a:r>
                <a:rPr lang="en-US" dirty="0"/>
                <a:t>Stacy</a:t>
              </a:r>
            </a:p>
          </p:txBody>
        </p:sp>
      </p:grpSp>
      <p:pic>
        <p:nvPicPr>
          <p:cNvPr id="4" name="Graphic 3" descr="Box with solid fill">
            <a:extLst>
              <a:ext uri="{FF2B5EF4-FFF2-40B4-BE49-F238E27FC236}">
                <a16:creationId xmlns:a16="http://schemas.microsoft.com/office/drawing/2014/main" id="{CFE229CE-FE1A-DA47-9952-2C0E8F46167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87446" y="809848"/>
            <a:ext cx="1714500" cy="1714500"/>
          </a:xfrm>
          <a:prstGeom prst="rect">
            <a:avLst/>
          </a:prstGeom>
        </p:spPr>
      </p:pic>
      <p:cxnSp>
        <p:nvCxnSpPr>
          <p:cNvPr id="8" name="Straight Arrow Connector 7">
            <a:extLst>
              <a:ext uri="{FF2B5EF4-FFF2-40B4-BE49-F238E27FC236}">
                <a16:creationId xmlns:a16="http://schemas.microsoft.com/office/drawing/2014/main" id="{942B8DD2-941D-5742-A6F7-B0B97FA261C1}"/>
              </a:ext>
            </a:extLst>
          </p:cNvPr>
          <p:cNvCxnSpPr>
            <a:stCxn id="27" idx="0"/>
            <a:endCxn id="4" idx="2"/>
          </p:cNvCxnSpPr>
          <p:nvPr/>
        </p:nvCxnSpPr>
        <p:spPr>
          <a:xfrm flipH="1" flipV="1">
            <a:off x="1944696" y="2524348"/>
            <a:ext cx="1" cy="76171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6E14F600-5AA2-C94C-A71D-3D4532EECC9C}"/>
              </a:ext>
            </a:extLst>
          </p:cNvPr>
          <p:cNvSpPr/>
          <p:nvPr/>
        </p:nvSpPr>
        <p:spPr>
          <a:xfrm>
            <a:off x="4087368" y="640080"/>
            <a:ext cx="8101583" cy="5696712"/>
          </a:xfrm>
          <a:prstGeom prst="rect">
            <a:avLst/>
          </a:prstGeom>
          <a:solidFill>
            <a:schemeClr val="tx1"/>
          </a:solidFill>
        </p:spPr>
        <p:txBody>
          <a:bodyPr>
            <a:spAutoFit/>
          </a:bodyPr>
          <a:lstStyle/>
          <a:p>
            <a:r>
              <a:rPr lang="en-US" sz="1400" dirty="0">
                <a:latin typeface="Menlo" panose="020B0609030804020204" pitchFamily="49" charset="0"/>
              </a:rPr>
              <a:t>from </a:t>
            </a:r>
            <a:r>
              <a:rPr lang="en-US" sz="1400" dirty="0" err="1">
                <a:latin typeface="Menlo" panose="020B0609030804020204" pitchFamily="49" charset="0"/>
              </a:rPr>
              <a:t>sklearn</a:t>
            </a:r>
            <a:r>
              <a:rPr lang="en-US" sz="1400" dirty="0">
                <a:latin typeface="Menlo" panose="020B0609030804020204" pitchFamily="49" charset="0"/>
              </a:rPr>
              <a:t> import datasets</a:t>
            </a:r>
          </a:p>
          <a:p>
            <a:r>
              <a:rPr lang="en-US" sz="1400" dirty="0">
                <a:solidFill>
                  <a:srgbClr val="C586C0"/>
                </a:solidFill>
                <a:latin typeface="Menlo" panose="020B0609030804020204" pitchFamily="49" charset="0"/>
              </a:rPr>
              <a:t>from</a:t>
            </a:r>
            <a:r>
              <a:rPr lang="en-US" sz="1400" dirty="0">
                <a:solidFill>
                  <a:srgbClr val="D4D4D4"/>
                </a:solidFill>
                <a:latin typeface="Menlo" panose="020B0609030804020204" pitchFamily="49" charset="0"/>
              </a:rPr>
              <a:t> </a:t>
            </a:r>
            <a:r>
              <a:rPr lang="en-US" sz="1400" dirty="0" err="1">
                <a:solidFill>
                  <a:srgbClr val="4EC9B0"/>
                </a:solidFill>
                <a:latin typeface="Menlo" panose="020B0609030804020204" pitchFamily="49" charset="0"/>
              </a:rPr>
              <a:t>sklearn</a:t>
            </a:r>
            <a:r>
              <a:rPr lang="en-US" sz="1400" dirty="0" err="1">
                <a:solidFill>
                  <a:srgbClr val="D4D4D4"/>
                </a:solidFill>
                <a:latin typeface="Menlo" panose="020B0609030804020204" pitchFamily="49" charset="0"/>
              </a:rPr>
              <a:t>.</a:t>
            </a:r>
            <a:r>
              <a:rPr lang="en-US" sz="1400" dirty="0" err="1">
                <a:solidFill>
                  <a:srgbClr val="4EC9B0"/>
                </a:solidFill>
                <a:latin typeface="Menlo" panose="020B0609030804020204" pitchFamily="49" charset="0"/>
              </a:rPr>
              <a:t>tree</a:t>
            </a:r>
            <a:r>
              <a:rPr lang="en-US" sz="1400" dirty="0">
                <a:solidFill>
                  <a:srgbClr val="D4D4D4"/>
                </a:solidFill>
                <a:latin typeface="Menlo" panose="020B0609030804020204" pitchFamily="49" charset="0"/>
              </a:rPr>
              <a:t> </a:t>
            </a:r>
            <a:r>
              <a:rPr lang="en-US" sz="1400" dirty="0">
                <a:solidFill>
                  <a:srgbClr val="C586C0"/>
                </a:solidFill>
                <a:latin typeface="Menlo" panose="020B0609030804020204" pitchFamily="49" charset="0"/>
              </a:rPr>
              <a:t>import</a:t>
            </a:r>
            <a:r>
              <a:rPr lang="en-US" sz="1400" dirty="0">
                <a:solidFill>
                  <a:srgbClr val="D4D4D4"/>
                </a:solidFill>
                <a:latin typeface="Menlo" panose="020B0609030804020204" pitchFamily="49" charset="0"/>
              </a:rPr>
              <a:t> </a:t>
            </a:r>
            <a:r>
              <a:rPr lang="en-US" sz="1400" dirty="0" err="1">
                <a:solidFill>
                  <a:srgbClr val="D4D4D4"/>
                </a:solidFill>
                <a:latin typeface="Menlo" panose="020B0609030804020204" pitchFamily="49" charset="0"/>
              </a:rPr>
              <a:t>DecisionTreeClassifier</a:t>
            </a:r>
            <a:r>
              <a:rPr lang="en-US" sz="1400" dirty="0">
                <a:solidFill>
                  <a:srgbClr val="D4D4D4"/>
                </a:solidFill>
                <a:latin typeface="Menlo" panose="020B0609030804020204" pitchFamily="49" charset="0"/>
              </a:rPr>
              <a:t> </a:t>
            </a:r>
          </a:p>
          <a:p>
            <a:r>
              <a:rPr lang="en-US" sz="1400" dirty="0">
                <a:solidFill>
                  <a:srgbClr val="C586C0"/>
                </a:solidFill>
                <a:latin typeface="Menlo" panose="020B0609030804020204" pitchFamily="49" charset="0"/>
              </a:rPr>
              <a:t>from</a:t>
            </a:r>
            <a:r>
              <a:rPr lang="en-US" sz="1400" dirty="0">
                <a:solidFill>
                  <a:srgbClr val="D4D4D4"/>
                </a:solidFill>
                <a:latin typeface="Menlo" panose="020B0609030804020204" pitchFamily="49" charset="0"/>
              </a:rPr>
              <a:t> </a:t>
            </a:r>
            <a:r>
              <a:rPr lang="en-US" sz="1400" dirty="0" err="1">
                <a:solidFill>
                  <a:srgbClr val="4EC9B0"/>
                </a:solidFill>
                <a:latin typeface="Menlo" panose="020B0609030804020204" pitchFamily="49" charset="0"/>
              </a:rPr>
              <a:t>sklearn</a:t>
            </a:r>
            <a:r>
              <a:rPr lang="en-US" sz="1400" dirty="0">
                <a:solidFill>
                  <a:srgbClr val="D4D4D4"/>
                </a:solidFill>
                <a:latin typeface="Menlo" panose="020B0609030804020204" pitchFamily="49" charset="0"/>
              </a:rPr>
              <a:t> </a:t>
            </a:r>
            <a:r>
              <a:rPr lang="en-US" sz="1400" dirty="0">
                <a:solidFill>
                  <a:srgbClr val="C586C0"/>
                </a:solidFill>
                <a:latin typeface="Menlo" panose="020B0609030804020204" pitchFamily="49" charset="0"/>
              </a:rPr>
              <a:t>import</a:t>
            </a:r>
            <a:r>
              <a:rPr lang="en-US" sz="1400" dirty="0">
                <a:solidFill>
                  <a:srgbClr val="D4D4D4"/>
                </a:solidFill>
                <a:latin typeface="Menlo" panose="020B0609030804020204" pitchFamily="49" charset="0"/>
              </a:rPr>
              <a:t> </a:t>
            </a:r>
            <a:r>
              <a:rPr lang="en-US" sz="1400" dirty="0">
                <a:solidFill>
                  <a:srgbClr val="4EC9B0"/>
                </a:solidFill>
                <a:latin typeface="Menlo" panose="020B0609030804020204" pitchFamily="49" charset="0"/>
              </a:rPr>
              <a:t>tree</a:t>
            </a:r>
            <a:endParaRPr lang="en-US" sz="1400" dirty="0">
              <a:solidFill>
                <a:srgbClr val="D4D4D4"/>
              </a:solidFill>
              <a:latin typeface="Menlo" panose="020B0609030804020204" pitchFamily="49" charset="0"/>
            </a:endParaRPr>
          </a:p>
          <a:p>
            <a:r>
              <a:rPr lang="en-US" sz="1400" dirty="0">
                <a:solidFill>
                  <a:srgbClr val="C586C0"/>
                </a:solidFill>
                <a:latin typeface="Menlo" panose="020B0609030804020204" pitchFamily="49" charset="0"/>
              </a:rPr>
              <a:t>import</a:t>
            </a:r>
            <a:r>
              <a:rPr lang="en-US" sz="1400" dirty="0">
                <a:solidFill>
                  <a:srgbClr val="D4D4D4"/>
                </a:solidFill>
                <a:latin typeface="Menlo" panose="020B0609030804020204" pitchFamily="49" charset="0"/>
              </a:rPr>
              <a:t> </a:t>
            </a:r>
            <a:r>
              <a:rPr lang="en-US" sz="1400" dirty="0" err="1">
                <a:solidFill>
                  <a:srgbClr val="4EC9B0"/>
                </a:solidFill>
                <a:latin typeface="Menlo" panose="020B0609030804020204" pitchFamily="49" charset="0"/>
              </a:rPr>
              <a:t>os</a:t>
            </a:r>
            <a:endParaRPr lang="en-US" sz="1400" dirty="0">
              <a:solidFill>
                <a:srgbClr val="D4D4D4"/>
              </a:solidFill>
              <a:latin typeface="Menlo" panose="020B0609030804020204" pitchFamily="49" charset="0"/>
            </a:endParaRPr>
          </a:p>
          <a:p>
            <a:r>
              <a:rPr lang="en-US" sz="1400" dirty="0">
                <a:solidFill>
                  <a:srgbClr val="C586C0"/>
                </a:solidFill>
                <a:latin typeface="Menlo" panose="020B0609030804020204" pitchFamily="49" charset="0"/>
              </a:rPr>
              <a:t>import</a:t>
            </a:r>
            <a:r>
              <a:rPr lang="en-US" sz="1400" dirty="0">
                <a:solidFill>
                  <a:srgbClr val="D4D4D4"/>
                </a:solidFill>
                <a:latin typeface="Menlo" panose="020B0609030804020204" pitchFamily="49" charset="0"/>
              </a:rPr>
              <a:t> </a:t>
            </a:r>
            <a:r>
              <a:rPr lang="en-US" sz="1400" dirty="0">
                <a:solidFill>
                  <a:srgbClr val="4EC9B0"/>
                </a:solidFill>
                <a:latin typeface="Menlo" panose="020B0609030804020204" pitchFamily="49" charset="0"/>
              </a:rPr>
              <a:t>psycopg2</a:t>
            </a:r>
            <a:r>
              <a:rPr lang="en-US" sz="1400" dirty="0">
                <a:solidFill>
                  <a:srgbClr val="D4D4D4"/>
                </a:solidFill>
                <a:latin typeface="Menlo" panose="020B0609030804020204" pitchFamily="49" charset="0"/>
              </a:rPr>
              <a:t> </a:t>
            </a:r>
            <a:r>
              <a:rPr lang="en-US" sz="1400" dirty="0">
                <a:solidFill>
                  <a:srgbClr val="C586C0"/>
                </a:solidFill>
                <a:latin typeface="Menlo" panose="020B0609030804020204" pitchFamily="49" charset="0"/>
              </a:rPr>
              <a:t>as</a:t>
            </a:r>
            <a:r>
              <a:rPr lang="en-US" sz="1400" dirty="0">
                <a:solidFill>
                  <a:srgbClr val="D4D4D4"/>
                </a:solidFill>
                <a:latin typeface="Menlo" panose="020B0609030804020204" pitchFamily="49" charset="0"/>
              </a:rPr>
              <a:t> </a:t>
            </a:r>
            <a:r>
              <a:rPr lang="en-US" sz="1400" dirty="0">
                <a:solidFill>
                  <a:srgbClr val="4EC9B0"/>
                </a:solidFill>
                <a:latin typeface="Menlo" panose="020B0609030804020204" pitchFamily="49" charset="0"/>
              </a:rPr>
              <a:t>p</a:t>
            </a:r>
            <a:endParaRPr lang="en-US" sz="1400" dirty="0">
              <a:solidFill>
                <a:srgbClr val="D4D4D4"/>
              </a:solidFill>
              <a:latin typeface="Menlo" panose="020B0609030804020204" pitchFamily="49" charset="0"/>
            </a:endParaRPr>
          </a:p>
          <a:p>
            <a:r>
              <a:rPr lang="en-US" sz="1400" dirty="0">
                <a:solidFill>
                  <a:srgbClr val="C586C0"/>
                </a:solidFill>
                <a:latin typeface="Menlo" panose="020B0609030804020204" pitchFamily="49" charset="0"/>
              </a:rPr>
              <a:t>from</a:t>
            </a:r>
            <a:r>
              <a:rPr lang="en-US" sz="1400" dirty="0">
                <a:solidFill>
                  <a:srgbClr val="D4D4D4"/>
                </a:solidFill>
                <a:latin typeface="Menlo" panose="020B0609030804020204" pitchFamily="49" charset="0"/>
              </a:rPr>
              <a:t> </a:t>
            </a:r>
            <a:r>
              <a:rPr lang="en-US" sz="1400" dirty="0">
                <a:solidFill>
                  <a:srgbClr val="4EC9B0"/>
                </a:solidFill>
                <a:latin typeface="Menlo" panose="020B0609030804020204" pitchFamily="49" charset="0"/>
              </a:rPr>
              <a:t>psycopg2</a:t>
            </a:r>
            <a:r>
              <a:rPr lang="en-US" sz="1400" dirty="0">
                <a:solidFill>
                  <a:srgbClr val="D4D4D4"/>
                </a:solidFill>
                <a:latin typeface="Menlo" panose="020B0609030804020204" pitchFamily="49" charset="0"/>
              </a:rPr>
              <a:t> </a:t>
            </a:r>
            <a:r>
              <a:rPr lang="en-US" sz="1400" dirty="0">
                <a:solidFill>
                  <a:srgbClr val="C586C0"/>
                </a:solidFill>
                <a:latin typeface="Menlo" panose="020B0609030804020204" pitchFamily="49" charset="0"/>
              </a:rPr>
              <a:t>import</a:t>
            </a:r>
            <a:r>
              <a:rPr lang="en-US" sz="1400" dirty="0">
                <a:solidFill>
                  <a:srgbClr val="D4D4D4"/>
                </a:solidFill>
                <a:latin typeface="Menlo" panose="020B0609030804020204" pitchFamily="49" charset="0"/>
              </a:rPr>
              <a:t> </a:t>
            </a:r>
            <a:r>
              <a:rPr lang="en-US" sz="1400" dirty="0">
                <a:solidFill>
                  <a:srgbClr val="4EC9B0"/>
                </a:solidFill>
                <a:latin typeface="Menlo" panose="020B0609030804020204" pitchFamily="49" charset="0"/>
              </a:rPr>
              <a:t>Error</a:t>
            </a:r>
            <a:endParaRPr lang="en-US" sz="1400" dirty="0">
              <a:solidFill>
                <a:srgbClr val="D4D4D4"/>
              </a:solidFill>
              <a:latin typeface="Menlo" panose="020B0609030804020204" pitchFamily="49" charset="0"/>
            </a:endParaRPr>
          </a:p>
          <a:p>
            <a:br>
              <a:rPr lang="en-US" sz="1400" dirty="0">
                <a:solidFill>
                  <a:srgbClr val="D4D4D4"/>
                </a:solidFill>
                <a:latin typeface="Menlo" panose="020B0609030804020204" pitchFamily="49" charset="0"/>
              </a:rPr>
            </a:br>
            <a:br>
              <a:rPr lang="en-US" sz="1400" dirty="0">
                <a:solidFill>
                  <a:srgbClr val="D4D4D4"/>
                </a:solidFill>
                <a:latin typeface="Menlo" panose="020B0609030804020204" pitchFamily="49" charset="0"/>
              </a:rPr>
            </a:br>
            <a:r>
              <a:rPr lang="en-US" sz="1400" dirty="0">
                <a:solidFill>
                  <a:srgbClr val="9CDCFE"/>
                </a:solidFill>
                <a:latin typeface="Menlo" panose="020B0609030804020204" pitchFamily="49" charset="0"/>
              </a:rPr>
              <a:t>query</a:t>
            </a:r>
            <a:r>
              <a:rPr lang="en-US" sz="1400" dirty="0">
                <a:solidFill>
                  <a:srgbClr val="D4D4D4"/>
                </a:solidFill>
                <a:latin typeface="Menlo" panose="020B0609030804020204" pitchFamily="49" charset="0"/>
              </a:rPr>
              <a:t> = </a:t>
            </a:r>
            <a:r>
              <a:rPr lang="en-US" sz="1400" dirty="0">
                <a:solidFill>
                  <a:srgbClr val="CE9178"/>
                </a:solidFill>
                <a:latin typeface="Menlo" panose="020B0609030804020204" pitchFamily="49" charset="0"/>
              </a:rPr>
              <a:t>'SELECT * from STACY'</a:t>
            </a:r>
            <a:endParaRPr lang="en-US" sz="1400" dirty="0">
              <a:solidFill>
                <a:srgbClr val="D4D4D4"/>
              </a:solidFill>
              <a:latin typeface="Menlo" panose="020B0609030804020204" pitchFamily="49" charset="0"/>
            </a:endParaRPr>
          </a:p>
          <a:p>
            <a:br>
              <a:rPr lang="en-US" sz="1400" dirty="0">
                <a:solidFill>
                  <a:srgbClr val="D4D4D4"/>
                </a:solidFill>
                <a:latin typeface="Menlo" panose="020B0609030804020204" pitchFamily="49" charset="0"/>
              </a:rPr>
            </a:br>
            <a:r>
              <a:rPr lang="en-US" sz="1400" dirty="0">
                <a:solidFill>
                  <a:srgbClr val="9CDCFE"/>
                </a:solidFill>
                <a:latin typeface="Menlo" panose="020B0609030804020204" pitchFamily="49" charset="0"/>
              </a:rPr>
              <a:t>conn</a:t>
            </a:r>
            <a:r>
              <a:rPr lang="en-US" sz="1400" dirty="0">
                <a:solidFill>
                  <a:srgbClr val="D4D4D4"/>
                </a:solidFill>
                <a:latin typeface="Menlo" panose="020B0609030804020204" pitchFamily="49" charset="0"/>
              </a:rPr>
              <a:t> = </a:t>
            </a:r>
            <a:r>
              <a:rPr lang="en-US" sz="1400" dirty="0" err="1">
                <a:solidFill>
                  <a:srgbClr val="4EC9B0"/>
                </a:solidFill>
                <a:latin typeface="Menlo" panose="020B0609030804020204" pitchFamily="49" charset="0"/>
              </a:rPr>
              <a:t>p</a:t>
            </a:r>
            <a:r>
              <a:rPr lang="en-US" sz="1400" dirty="0" err="1">
                <a:solidFill>
                  <a:srgbClr val="D4D4D4"/>
                </a:solidFill>
                <a:latin typeface="Menlo" panose="020B0609030804020204" pitchFamily="49" charset="0"/>
              </a:rPr>
              <a:t>.</a:t>
            </a:r>
            <a:r>
              <a:rPr lang="en-US" sz="1400" dirty="0" err="1">
                <a:solidFill>
                  <a:srgbClr val="DCDCAA"/>
                </a:solidFill>
                <a:latin typeface="Menlo" panose="020B0609030804020204" pitchFamily="49" charset="0"/>
              </a:rPr>
              <a:t>connect</a:t>
            </a:r>
            <a:r>
              <a:rPr lang="en-US" sz="1400" dirty="0">
                <a:solidFill>
                  <a:srgbClr val="D4D4D4"/>
                </a:solidFill>
                <a:latin typeface="Menlo" panose="020B0609030804020204" pitchFamily="49" charset="0"/>
              </a:rPr>
              <a:t>(</a:t>
            </a:r>
          </a:p>
          <a:p>
            <a:r>
              <a:rPr lang="en-US" sz="1400" dirty="0">
                <a:solidFill>
                  <a:srgbClr val="9CDCFE"/>
                </a:solidFill>
                <a:latin typeface="Menlo" panose="020B0609030804020204" pitchFamily="49" charset="0"/>
              </a:rPr>
              <a:t>  user</a:t>
            </a:r>
            <a:r>
              <a:rPr lang="en-US" sz="1400" dirty="0">
                <a:solidFill>
                  <a:srgbClr val="D4D4D4"/>
                </a:solidFill>
                <a:latin typeface="Menlo" panose="020B0609030804020204" pitchFamily="49" charset="0"/>
              </a:rPr>
              <a:t> = </a:t>
            </a:r>
            <a:r>
              <a:rPr lang="en-US" sz="1400" dirty="0" err="1">
                <a:solidFill>
                  <a:srgbClr val="4EC9B0"/>
                </a:solidFill>
                <a:latin typeface="Menlo" panose="020B0609030804020204" pitchFamily="49" charset="0"/>
              </a:rPr>
              <a:t>os</a:t>
            </a:r>
            <a:r>
              <a:rPr lang="en-US" sz="1400" dirty="0" err="1">
                <a:solidFill>
                  <a:srgbClr val="D4D4D4"/>
                </a:solidFill>
                <a:latin typeface="Menlo" panose="020B0609030804020204" pitchFamily="49" charset="0"/>
              </a:rPr>
              <a:t>.</a:t>
            </a:r>
            <a:r>
              <a:rPr lang="en-US" sz="1400" dirty="0" err="1">
                <a:solidFill>
                  <a:srgbClr val="9CDCFE"/>
                </a:solidFill>
                <a:latin typeface="Menlo" panose="020B0609030804020204" pitchFamily="49" charset="0"/>
              </a:rPr>
              <a:t>environ</a:t>
            </a:r>
            <a:r>
              <a:rPr lang="en-US" sz="1400" dirty="0">
                <a:solidFill>
                  <a:srgbClr val="D4D4D4"/>
                </a:solidFill>
                <a:latin typeface="Menlo" panose="020B0609030804020204" pitchFamily="49" charset="0"/>
              </a:rPr>
              <a:t>[</a:t>
            </a:r>
            <a:r>
              <a:rPr lang="en-US" sz="1400" dirty="0">
                <a:solidFill>
                  <a:srgbClr val="CE9178"/>
                </a:solidFill>
                <a:latin typeface="Menlo" panose="020B0609030804020204" pitchFamily="49" charset="0"/>
              </a:rPr>
              <a:t>'DB_USER’</a:t>
            </a:r>
            <a:r>
              <a:rPr lang="en-US" sz="1400" dirty="0">
                <a:solidFill>
                  <a:srgbClr val="D4D4D4"/>
                </a:solidFill>
                <a:latin typeface="Menlo" panose="020B0609030804020204" pitchFamily="49" charset="0"/>
              </a:rPr>
              <a:t>],</a:t>
            </a:r>
          </a:p>
          <a:p>
            <a:r>
              <a:rPr lang="en-US" sz="1400" dirty="0">
                <a:solidFill>
                  <a:srgbClr val="9CDCFE"/>
                </a:solidFill>
                <a:latin typeface="Menlo" panose="020B0609030804020204" pitchFamily="49" charset="0"/>
              </a:rPr>
              <a:t>  password</a:t>
            </a:r>
            <a:r>
              <a:rPr lang="en-US" sz="1400" dirty="0">
                <a:solidFill>
                  <a:srgbClr val="D4D4D4"/>
                </a:solidFill>
                <a:latin typeface="Menlo" panose="020B0609030804020204" pitchFamily="49" charset="0"/>
              </a:rPr>
              <a:t> = </a:t>
            </a:r>
            <a:r>
              <a:rPr lang="en-US" sz="1400" dirty="0" err="1">
                <a:solidFill>
                  <a:srgbClr val="4EC9B0"/>
                </a:solidFill>
                <a:latin typeface="Menlo" panose="020B0609030804020204" pitchFamily="49" charset="0"/>
              </a:rPr>
              <a:t>os</a:t>
            </a:r>
            <a:r>
              <a:rPr lang="en-US" sz="1400" dirty="0" err="1">
                <a:solidFill>
                  <a:srgbClr val="D4D4D4"/>
                </a:solidFill>
                <a:latin typeface="Menlo" panose="020B0609030804020204" pitchFamily="49" charset="0"/>
              </a:rPr>
              <a:t>.</a:t>
            </a:r>
            <a:r>
              <a:rPr lang="en-US" sz="1400" dirty="0" err="1">
                <a:solidFill>
                  <a:srgbClr val="9CDCFE"/>
                </a:solidFill>
                <a:latin typeface="Menlo" panose="020B0609030804020204" pitchFamily="49" charset="0"/>
              </a:rPr>
              <a:t>environ</a:t>
            </a:r>
            <a:r>
              <a:rPr lang="en-US" sz="1400" dirty="0">
                <a:solidFill>
                  <a:srgbClr val="D4D4D4"/>
                </a:solidFill>
                <a:latin typeface="Menlo" panose="020B0609030804020204" pitchFamily="49" charset="0"/>
              </a:rPr>
              <a:t>[</a:t>
            </a:r>
            <a:r>
              <a:rPr lang="en-US" sz="1400" dirty="0">
                <a:solidFill>
                  <a:srgbClr val="CE9178"/>
                </a:solidFill>
                <a:latin typeface="Menlo" panose="020B0609030804020204" pitchFamily="49" charset="0"/>
              </a:rPr>
              <a:t>'DB_PASS’</a:t>
            </a:r>
            <a:r>
              <a:rPr lang="en-US" sz="1400" dirty="0">
                <a:solidFill>
                  <a:srgbClr val="D4D4D4"/>
                </a:solidFill>
                <a:latin typeface="Menlo" panose="020B0609030804020204" pitchFamily="49" charset="0"/>
              </a:rPr>
              <a:t>],</a:t>
            </a:r>
          </a:p>
          <a:p>
            <a:r>
              <a:rPr lang="en-US" sz="1400" dirty="0">
                <a:solidFill>
                  <a:srgbClr val="9CDCFE"/>
                </a:solidFill>
                <a:latin typeface="Menlo" panose="020B0609030804020204" pitchFamily="49" charset="0"/>
              </a:rPr>
              <a:t>  host</a:t>
            </a:r>
            <a:r>
              <a:rPr lang="en-US" sz="1400" dirty="0">
                <a:solidFill>
                  <a:srgbClr val="D4D4D4"/>
                </a:solidFill>
                <a:latin typeface="Menlo" panose="020B0609030804020204" pitchFamily="49" charset="0"/>
              </a:rPr>
              <a:t> = </a:t>
            </a:r>
            <a:r>
              <a:rPr lang="en-US" sz="1400" dirty="0">
                <a:solidFill>
                  <a:srgbClr val="CE9178"/>
                </a:solidFill>
                <a:latin typeface="Menlo" panose="020B0609030804020204" pitchFamily="49" charset="0"/>
              </a:rPr>
              <a:t>'localhost’</a:t>
            </a:r>
            <a:r>
              <a:rPr lang="en-US" sz="1400" dirty="0">
                <a:solidFill>
                  <a:srgbClr val="D4D4D4"/>
                </a:solidFill>
                <a:latin typeface="Menlo" panose="020B0609030804020204" pitchFamily="49" charset="0"/>
              </a:rPr>
              <a:t>,</a:t>
            </a:r>
          </a:p>
          <a:p>
            <a:r>
              <a:rPr lang="en-US" sz="1400" dirty="0">
                <a:solidFill>
                  <a:srgbClr val="9CDCFE"/>
                </a:solidFill>
                <a:latin typeface="Menlo" panose="020B0609030804020204" pitchFamily="49" charset="0"/>
              </a:rPr>
              <a:t>  port</a:t>
            </a:r>
            <a:r>
              <a:rPr lang="en-US" sz="1400" dirty="0">
                <a:solidFill>
                  <a:srgbClr val="D4D4D4"/>
                </a:solidFill>
                <a:latin typeface="Menlo" panose="020B0609030804020204" pitchFamily="49" charset="0"/>
              </a:rPr>
              <a:t> = </a:t>
            </a:r>
            <a:r>
              <a:rPr lang="en-US" sz="1400" dirty="0">
                <a:solidFill>
                  <a:srgbClr val="CE9178"/>
                </a:solidFill>
                <a:latin typeface="Menlo" panose="020B0609030804020204" pitchFamily="49" charset="0"/>
              </a:rPr>
              <a:t>'5432’</a:t>
            </a:r>
            <a:r>
              <a:rPr lang="en-US" sz="1400" dirty="0">
                <a:solidFill>
                  <a:srgbClr val="D4D4D4"/>
                </a:solidFill>
                <a:latin typeface="Menlo" panose="020B0609030804020204" pitchFamily="49" charset="0"/>
              </a:rPr>
              <a:t>,</a:t>
            </a:r>
          </a:p>
          <a:p>
            <a:r>
              <a:rPr lang="en-US" sz="1400" dirty="0">
                <a:solidFill>
                  <a:srgbClr val="9CDCFE"/>
                </a:solidFill>
                <a:latin typeface="Menlo" panose="020B0609030804020204" pitchFamily="49" charset="0"/>
              </a:rPr>
              <a:t>  database</a:t>
            </a:r>
            <a:r>
              <a:rPr lang="en-US" sz="1400" dirty="0">
                <a:solidFill>
                  <a:srgbClr val="D4D4D4"/>
                </a:solidFill>
                <a:latin typeface="Menlo" panose="020B0609030804020204" pitchFamily="49" charset="0"/>
              </a:rPr>
              <a:t> = </a:t>
            </a:r>
            <a:r>
              <a:rPr lang="en-US" sz="1400" dirty="0">
                <a:solidFill>
                  <a:srgbClr val="CE9178"/>
                </a:solidFill>
                <a:latin typeface="Menlo" panose="020B0609030804020204" pitchFamily="49" charset="0"/>
              </a:rPr>
              <a:t>'Stacy'</a:t>
            </a:r>
            <a:endParaRPr lang="en-US" sz="1400" dirty="0">
              <a:solidFill>
                <a:srgbClr val="D4D4D4"/>
              </a:solidFill>
              <a:latin typeface="Menlo" panose="020B0609030804020204" pitchFamily="49" charset="0"/>
            </a:endParaRPr>
          </a:p>
          <a:p>
            <a:r>
              <a:rPr lang="en-US" sz="1400" dirty="0">
                <a:solidFill>
                  <a:srgbClr val="D4D4D4"/>
                </a:solidFill>
                <a:latin typeface="Menlo" panose="020B0609030804020204" pitchFamily="49" charset="0"/>
              </a:rPr>
              <a:t>)</a:t>
            </a:r>
          </a:p>
          <a:p>
            <a:br>
              <a:rPr lang="en-US" sz="1400" dirty="0">
                <a:solidFill>
                  <a:srgbClr val="D4D4D4"/>
                </a:solidFill>
                <a:latin typeface="Menlo" panose="020B0609030804020204" pitchFamily="49" charset="0"/>
              </a:rPr>
            </a:br>
            <a:r>
              <a:rPr lang="en-US" sz="1400" dirty="0">
                <a:solidFill>
                  <a:srgbClr val="9CDCFE"/>
                </a:solidFill>
                <a:latin typeface="Menlo" panose="020B0609030804020204" pitchFamily="49" charset="0"/>
              </a:rPr>
              <a:t>cursor</a:t>
            </a:r>
            <a:r>
              <a:rPr lang="en-US" sz="1400" dirty="0">
                <a:solidFill>
                  <a:srgbClr val="D4D4D4"/>
                </a:solidFill>
                <a:latin typeface="Menlo" panose="020B0609030804020204" pitchFamily="49" charset="0"/>
              </a:rPr>
              <a:t> = </a:t>
            </a:r>
            <a:r>
              <a:rPr lang="en-US" sz="1400" dirty="0" err="1">
                <a:solidFill>
                  <a:srgbClr val="9CDCFE"/>
                </a:solidFill>
                <a:latin typeface="Menlo" panose="020B0609030804020204" pitchFamily="49" charset="0"/>
              </a:rPr>
              <a:t>conn</a:t>
            </a:r>
            <a:r>
              <a:rPr lang="en-US" sz="1400" dirty="0" err="1">
                <a:solidFill>
                  <a:srgbClr val="D4D4D4"/>
                </a:solidFill>
                <a:latin typeface="Menlo" panose="020B0609030804020204" pitchFamily="49" charset="0"/>
              </a:rPr>
              <a:t>.</a:t>
            </a:r>
            <a:r>
              <a:rPr lang="en-US" sz="1400" dirty="0" err="1">
                <a:solidFill>
                  <a:srgbClr val="DCDCAA"/>
                </a:solidFill>
                <a:latin typeface="Menlo" panose="020B0609030804020204" pitchFamily="49" charset="0"/>
              </a:rPr>
              <a:t>cursor</a:t>
            </a:r>
            <a:r>
              <a:rPr lang="en-US" sz="1400" dirty="0">
                <a:solidFill>
                  <a:srgbClr val="D4D4D4"/>
                </a:solidFill>
                <a:latin typeface="Menlo" panose="020B0609030804020204" pitchFamily="49" charset="0"/>
              </a:rPr>
              <a:t>()</a:t>
            </a:r>
          </a:p>
          <a:p>
            <a:r>
              <a:rPr lang="en-US" sz="1400" dirty="0" err="1">
                <a:solidFill>
                  <a:srgbClr val="9CDCFE"/>
                </a:solidFill>
                <a:latin typeface="Menlo" panose="020B0609030804020204" pitchFamily="49" charset="0"/>
              </a:rPr>
              <a:t>cursor</a:t>
            </a:r>
            <a:r>
              <a:rPr lang="en-US" sz="1400" dirty="0" err="1">
                <a:solidFill>
                  <a:srgbClr val="D4D4D4"/>
                </a:solidFill>
                <a:latin typeface="Menlo" panose="020B0609030804020204" pitchFamily="49" charset="0"/>
              </a:rPr>
              <a:t>.</a:t>
            </a:r>
            <a:r>
              <a:rPr lang="en-US" sz="1400" dirty="0" err="1">
                <a:solidFill>
                  <a:srgbClr val="DCDCAA"/>
                </a:solidFill>
                <a:latin typeface="Menlo" panose="020B0609030804020204" pitchFamily="49" charset="0"/>
              </a:rPr>
              <a:t>execute</a:t>
            </a:r>
            <a:r>
              <a:rPr lang="en-US" sz="1400" dirty="0">
                <a:solidFill>
                  <a:srgbClr val="D4D4D4"/>
                </a:solidFill>
                <a:latin typeface="Menlo" panose="020B0609030804020204" pitchFamily="49" charset="0"/>
              </a:rPr>
              <a:t>(</a:t>
            </a:r>
            <a:r>
              <a:rPr lang="en-US" sz="1400" dirty="0">
                <a:solidFill>
                  <a:srgbClr val="9CDCFE"/>
                </a:solidFill>
                <a:latin typeface="Menlo" panose="020B0609030804020204" pitchFamily="49" charset="0"/>
              </a:rPr>
              <a:t>query</a:t>
            </a:r>
            <a:r>
              <a:rPr lang="en-US" sz="1400" dirty="0">
                <a:solidFill>
                  <a:srgbClr val="D4D4D4"/>
                </a:solidFill>
                <a:latin typeface="Menlo" panose="020B0609030804020204" pitchFamily="49" charset="0"/>
              </a:rPr>
              <a:t>)</a:t>
            </a:r>
          </a:p>
          <a:p>
            <a:r>
              <a:rPr lang="en-US" sz="1400" dirty="0">
                <a:solidFill>
                  <a:srgbClr val="9CDCFE"/>
                </a:solidFill>
                <a:latin typeface="Menlo" panose="020B0609030804020204" pitchFamily="49" charset="0"/>
              </a:rPr>
              <a:t>result</a:t>
            </a:r>
            <a:r>
              <a:rPr lang="en-US" sz="1400" dirty="0">
                <a:solidFill>
                  <a:srgbClr val="D4D4D4"/>
                </a:solidFill>
                <a:latin typeface="Menlo" panose="020B0609030804020204" pitchFamily="49" charset="0"/>
              </a:rPr>
              <a:t> = </a:t>
            </a:r>
            <a:r>
              <a:rPr lang="en-US" sz="1400" dirty="0" err="1">
                <a:solidFill>
                  <a:srgbClr val="9CDCFE"/>
                </a:solidFill>
                <a:latin typeface="Menlo" panose="020B0609030804020204" pitchFamily="49" charset="0"/>
              </a:rPr>
              <a:t>cursor</a:t>
            </a:r>
            <a:r>
              <a:rPr lang="en-US" sz="1400" dirty="0" err="1">
                <a:solidFill>
                  <a:srgbClr val="D4D4D4"/>
                </a:solidFill>
                <a:latin typeface="Menlo" panose="020B0609030804020204" pitchFamily="49" charset="0"/>
              </a:rPr>
              <a:t>.</a:t>
            </a:r>
            <a:r>
              <a:rPr lang="en-US" sz="1400" dirty="0" err="1">
                <a:solidFill>
                  <a:srgbClr val="DCDCAA"/>
                </a:solidFill>
                <a:latin typeface="Menlo" panose="020B0609030804020204" pitchFamily="49" charset="0"/>
              </a:rPr>
              <a:t>fetchall</a:t>
            </a:r>
            <a:r>
              <a:rPr lang="en-US" sz="1400" dirty="0">
                <a:solidFill>
                  <a:srgbClr val="D4D4D4"/>
                </a:solidFill>
                <a:latin typeface="Menlo" panose="020B0609030804020204" pitchFamily="49" charset="0"/>
              </a:rPr>
              <a:t>()</a:t>
            </a:r>
          </a:p>
          <a:p>
            <a:br>
              <a:rPr lang="en-US" sz="1400" dirty="0">
                <a:solidFill>
                  <a:srgbClr val="D4D4D4"/>
                </a:solidFill>
                <a:latin typeface="Menlo" panose="020B0609030804020204" pitchFamily="49" charset="0"/>
              </a:rPr>
            </a:br>
            <a:r>
              <a:rPr lang="en-US" sz="1400" dirty="0">
                <a:solidFill>
                  <a:srgbClr val="6A9955"/>
                </a:solidFill>
                <a:latin typeface="Menlo" panose="020B0609030804020204" pitchFamily="49" charset="0"/>
              </a:rPr>
              <a:t># more manipulation until we get features X and outcome y</a:t>
            </a:r>
            <a:endParaRPr lang="en-US" sz="1400" dirty="0">
              <a:solidFill>
                <a:srgbClr val="D4D4D4"/>
              </a:solidFill>
              <a:latin typeface="Menlo" panose="020B0609030804020204" pitchFamily="49" charset="0"/>
            </a:endParaRPr>
          </a:p>
          <a:p>
            <a:br>
              <a:rPr lang="en-US" sz="1400" dirty="0">
                <a:solidFill>
                  <a:srgbClr val="D4D4D4"/>
                </a:solidFill>
                <a:latin typeface="Menlo" panose="020B0609030804020204" pitchFamily="49" charset="0"/>
              </a:rPr>
            </a:br>
            <a:r>
              <a:rPr lang="en-US" sz="1400" dirty="0" err="1">
                <a:solidFill>
                  <a:srgbClr val="9CDCFE"/>
                </a:solidFill>
                <a:latin typeface="Menlo" panose="020B0609030804020204" pitchFamily="49" charset="0"/>
              </a:rPr>
              <a:t>clf</a:t>
            </a:r>
            <a:r>
              <a:rPr lang="en-US" sz="1400" dirty="0">
                <a:solidFill>
                  <a:srgbClr val="D4D4D4"/>
                </a:solidFill>
                <a:latin typeface="Menlo" panose="020B0609030804020204" pitchFamily="49" charset="0"/>
              </a:rPr>
              <a:t> = </a:t>
            </a:r>
            <a:r>
              <a:rPr lang="en-US" sz="1400" dirty="0" err="1">
                <a:solidFill>
                  <a:srgbClr val="D4D4D4"/>
                </a:solidFill>
                <a:latin typeface="Menlo" panose="020B0609030804020204" pitchFamily="49" charset="0"/>
              </a:rPr>
              <a:t>DecisionTreeClassifier</a:t>
            </a:r>
            <a:r>
              <a:rPr lang="en-US" sz="1400" dirty="0">
                <a:solidFill>
                  <a:srgbClr val="D4D4D4"/>
                </a:solidFill>
                <a:latin typeface="Menlo" panose="020B0609030804020204" pitchFamily="49" charset="0"/>
              </a:rPr>
              <a:t>(</a:t>
            </a:r>
            <a:r>
              <a:rPr lang="en-US" sz="1400" dirty="0" err="1">
                <a:solidFill>
                  <a:srgbClr val="9CDCFE"/>
                </a:solidFill>
                <a:latin typeface="Menlo" panose="020B0609030804020204" pitchFamily="49" charset="0"/>
              </a:rPr>
              <a:t>random_state</a:t>
            </a:r>
            <a:r>
              <a:rPr lang="en-US" sz="1400" dirty="0">
                <a:solidFill>
                  <a:srgbClr val="D4D4D4"/>
                </a:solidFill>
                <a:latin typeface="Menlo" panose="020B0609030804020204" pitchFamily="49" charset="0"/>
              </a:rPr>
              <a:t>=</a:t>
            </a:r>
            <a:r>
              <a:rPr lang="en-US" sz="1400" dirty="0">
                <a:solidFill>
                  <a:srgbClr val="B5CEA8"/>
                </a:solidFill>
                <a:latin typeface="Menlo" panose="020B0609030804020204" pitchFamily="49" charset="0"/>
              </a:rPr>
              <a:t>1234</a:t>
            </a:r>
            <a:r>
              <a:rPr lang="en-US" sz="1400" dirty="0">
                <a:solidFill>
                  <a:srgbClr val="D4D4D4"/>
                </a:solidFill>
                <a:latin typeface="Menlo" panose="020B0609030804020204" pitchFamily="49" charset="0"/>
              </a:rPr>
              <a:t>)</a:t>
            </a:r>
          </a:p>
          <a:p>
            <a:r>
              <a:rPr lang="en-US" sz="1400" dirty="0">
                <a:solidFill>
                  <a:srgbClr val="9CDCFE"/>
                </a:solidFill>
                <a:latin typeface="Menlo" panose="020B0609030804020204" pitchFamily="49" charset="0"/>
              </a:rPr>
              <a:t>model</a:t>
            </a:r>
            <a:r>
              <a:rPr lang="en-US" sz="1400" dirty="0">
                <a:solidFill>
                  <a:srgbClr val="D4D4D4"/>
                </a:solidFill>
                <a:latin typeface="Menlo" panose="020B0609030804020204" pitchFamily="49" charset="0"/>
              </a:rPr>
              <a:t> = </a:t>
            </a:r>
            <a:r>
              <a:rPr lang="en-US" sz="1400" dirty="0" err="1">
                <a:solidFill>
                  <a:srgbClr val="9CDCFE"/>
                </a:solidFill>
                <a:latin typeface="Menlo" panose="020B0609030804020204" pitchFamily="49" charset="0"/>
              </a:rPr>
              <a:t>clf</a:t>
            </a:r>
            <a:r>
              <a:rPr lang="en-US" sz="1400" dirty="0" err="1">
                <a:solidFill>
                  <a:srgbClr val="D4D4D4"/>
                </a:solidFill>
                <a:latin typeface="Menlo" panose="020B0609030804020204" pitchFamily="49" charset="0"/>
              </a:rPr>
              <a:t>.fit</a:t>
            </a:r>
            <a:r>
              <a:rPr lang="en-US" sz="1400" dirty="0">
                <a:solidFill>
                  <a:srgbClr val="D4D4D4"/>
                </a:solidFill>
                <a:latin typeface="Menlo" panose="020B0609030804020204" pitchFamily="49" charset="0"/>
              </a:rPr>
              <a:t>(X, y)</a:t>
            </a:r>
            <a:endParaRPr lang="en-US" sz="1400" b="0" dirty="0">
              <a:solidFill>
                <a:srgbClr val="D4D4D4"/>
              </a:solidFill>
              <a:effectLst/>
              <a:latin typeface="Menlo" panose="020B0609030804020204" pitchFamily="49" charset="0"/>
            </a:endParaRPr>
          </a:p>
        </p:txBody>
      </p:sp>
    </p:spTree>
    <p:extLst>
      <p:ext uri="{BB962C8B-B14F-4D97-AF65-F5344CB8AC3E}">
        <p14:creationId xmlns:p14="http://schemas.microsoft.com/office/powerpoint/2010/main" val="1136724994"/>
      </p:ext>
    </p:extLst>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48186D66-41B1-964C-AE7E-7C8B4600EAD5}"/>
              </a:ext>
            </a:extLst>
          </p:cNvPr>
          <p:cNvGrpSpPr/>
          <p:nvPr/>
        </p:nvGrpSpPr>
        <p:grpSpPr>
          <a:xfrm>
            <a:off x="658368" y="3286065"/>
            <a:ext cx="2572657" cy="2762087"/>
            <a:chOff x="7129996" y="3228008"/>
            <a:chExt cx="2572657" cy="2762087"/>
          </a:xfrm>
        </p:grpSpPr>
        <p:pic>
          <p:nvPicPr>
            <p:cNvPr id="27" name="Graphic 26" descr="Database outline">
              <a:extLst>
                <a:ext uri="{FF2B5EF4-FFF2-40B4-BE49-F238E27FC236}">
                  <a16:creationId xmlns:a16="http://schemas.microsoft.com/office/drawing/2014/main" id="{6CDD1D01-B058-344D-B9F6-77BE0B7A162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129996" y="3228008"/>
              <a:ext cx="2572657" cy="2572657"/>
            </a:xfrm>
            <a:prstGeom prst="rect">
              <a:avLst/>
            </a:prstGeom>
          </p:spPr>
        </p:pic>
        <p:sp>
          <p:nvSpPr>
            <p:cNvPr id="28" name="TextBox 27">
              <a:extLst>
                <a:ext uri="{FF2B5EF4-FFF2-40B4-BE49-F238E27FC236}">
                  <a16:creationId xmlns:a16="http://schemas.microsoft.com/office/drawing/2014/main" id="{78CBF941-1F7F-6D49-A64F-57386A7B9425}"/>
                </a:ext>
              </a:extLst>
            </p:cNvPr>
            <p:cNvSpPr txBox="1"/>
            <p:nvPr/>
          </p:nvSpPr>
          <p:spPr>
            <a:xfrm>
              <a:off x="8104185" y="5620763"/>
              <a:ext cx="852880" cy="369332"/>
            </a:xfrm>
            <a:prstGeom prst="rect">
              <a:avLst/>
            </a:prstGeom>
            <a:noFill/>
          </p:spPr>
          <p:txBody>
            <a:bodyPr wrap="square" rtlCol="0">
              <a:spAutoFit/>
            </a:bodyPr>
            <a:lstStyle/>
            <a:p>
              <a:r>
                <a:rPr lang="en-US" dirty="0"/>
                <a:t>Stacy</a:t>
              </a:r>
            </a:p>
          </p:txBody>
        </p:sp>
      </p:grpSp>
      <p:pic>
        <p:nvPicPr>
          <p:cNvPr id="4" name="Graphic 3" descr="Box with solid fill">
            <a:extLst>
              <a:ext uri="{FF2B5EF4-FFF2-40B4-BE49-F238E27FC236}">
                <a16:creationId xmlns:a16="http://schemas.microsoft.com/office/drawing/2014/main" id="{CFE229CE-FE1A-DA47-9952-2C0E8F46167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87446" y="809848"/>
            <a:ext cx="1714500" cy="1714500"/>
          </a:xfrm>
          <a:prstGeom prst="rect">
            <a:avLst/>
          </a:prstGeom>
        </p:spPr>
      </p:pic>
      <p:cxnSp>
        <p:nvCxnSpPr>
          <p:cNvPr id="8" name="Straight Arrow Connector 7">
            <a:extLst>
              <a:ext uri="{FF2B5EF4-FFF2-40B4-BE49-F238E27FC236}">
                <a16:creationId xmlns:a16="http://schemas.microsoft.com/office/drawing/2014/main" id="{942B8DD2-941D-5742-A6F7-B0B97FA261C1}"/>
              </a:ext>
            </a:extLst>
          </p:cNvPr>
          <p:cNvCxnSpPr>
            <a:stCxn id="27" idx="0"/>
            <a:endCxn id="4" idx="2"/>
          </p:cNvCxnSpPr>
          <p:nvPr/>
        </p:nvCxnSpPr>
        <p:spPr>
          <a:xfrm flipH="1" flipV="1">
            <a:off x="1944696" y="2524348"/>
            <a:ext cx="1" cy="76171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6E14F600-5AA2-C94C-A71D-3D4532EECC9C}"/>
              </a:ext>
            </a:extLst>
          </p:cNvPr>
          <p:cNvSpPr/>
          <p:nvPr/>
        </p:nvSpPr>
        <p:spPr>
          <a:xfrm>
            <a:off x="4087368" y="640080"/>
            <a:ext cx="8101583" cy="5696712"/>
          </a:xfrm>
          <a:prstGeom prst="rect">
            <a:avLst/>
          </a:prstGeom>
          <a:solidFill>
            <a:schemeClr val="tx1"/>
          </a:solidFill>
        </p:spPr>
        <p:txBody>
          <a:bodyPr>
            <a:spAutoFit/>
          </a:bodyPr>
          <a:lstStyle/>
          <a:p>
            <a:r>
              <a:rPr lang="en-US" sz="1400" dirty="0">
                <a:latin typeface="Menlo" panose="020B0609030804020204" pitchFamily="49" charset="0"/>
              </a:rPr>
              <a:t>from </a:t>
            </a:r>
            <a:r>
              <a:rPr lang="en-US" sz="1400" dirty="0" err="1">
                <a:latin typeface="Menlo" panose="020B0609030804020204" pitchFamily="49" charset="0"/>
              </a:rPr>
              <a:t>sklearn</a:t>
            </a:r>
            <a:r>
              <a:rPr lang="en-US" sz="1400" dirty="0">
                <a:latin typeface="Menlo" panose="020B0609030804020204" pitchFamily="49" charset="0"/>
              </a:rPr>
              <a:t> import datasets</a:t>
            </a:r>
          </a:p>
          <a:p>
            <a:r>
              <a:rPr lang="en-US" sz="1400" dirty="0">
                <a:solidFill>
                  <a:srgbClr val="C586C0"/>
                </a:solidFill>
                <a:latin typeface="Menlo" panose="020B0609030804020204" pitchFamily="49" charset="0"/>
              </a:rPr>
              <a:t>from</a:t>
            </a:r>
            <a:r>
              <a:rPr lang="en-US" sz="1400" dirty="0">
                <a:solidFill>
                  <a:srgbClr val="D4D4D4"/>
                </a:solidFill>
                <a:latin typeface="Menlo" panose="020B0609030804020204" pitchFamily="49" charset="0"/>
              </a:rPr>
              <a:t> </a:t>
            </a:r>
            <a:r>
              <a:rPr lang="en-US" sz="1400" dirty="0" err="1">
                <a:solidFill>
                  <a:srgbClr val="4EC9B0"/>
                </a:solidFill>
                <a:latin typeface="Menlo" panose="020B0609030804020204" pitchFamily="49" charset="0"/>
              </a:rPr>
              <a:t>sklearn</a:t>
            </a:r>
            <a:r>
              <a:rPr lang="en-US" sz="1400" dirty="0" err="1">
                <a:solidFill>
                  <a:srgbClr val="D4D4D4"/>
                </a:solidFill>
                <a:latin typeface="Menlo" panose="020B0609030804020204" pitchFamily="49" charset="0"/>
              </a:rPr>
              <a:t>.</a:t>
            </a:r>
            <a:r>
              <a:rPr lang="en-US" sz="1400" dirty="0" err="1">
                <a:solidFill>
                  <a:srgbClr val="4EC9B0"/>
                </a:solidFill>
                <a:latin typeface="Menlo" panose="020B0609030804020204" pitchFamily="49" charset="0"/>
              </a:rPr>
              <a:t>tree</a:t>
            </a:r>
            <a:r>
              <a:rPr lang="en-US" sz="1400" dirty="0">
                <a:solidFill>
                  <a:srgbClr val="D4D4D4"/>
                </a:solidFill>
                <a:latin typeface="Menlo" panose="020B0609030804020204" pitchFamily="49" charset="0"/>
              </a:rPr>
              <a:t> </a:t>
            </a:r>
            <a:r>
              <a:rPr lang="en-US" sz="1400" dirty="0">
                <a:solidFill>
                  <a:srgbClr val="C586C0"/>
                </a:solidFill>
                <a:latin typeface="Menlo" panose="020B0609030804020204" pitchFamily="49" charset="0"/>
              </a:rPr>
              <a:t>import</a:t>
            </a:r>
            <a:r>
              <a:rPr lang="en-US" sz="1400" dirty="0">
                <a:solidFill>
                  <a:srgbClr val="D4D4D4"/>
                </a:solidFill>
                <a:latin typeface="Menlo" panose="020B0609030804020204" pitchFamily="49" charset="0"/>
              </a:rPr>
              <a:t> </a:t>
            </a:r>
            <a:r>
              <a:rPr lang="en-US" sz="1400" dirty="0" err="1">
                <a:solidFill>
                  <a:srgbClr val="D4D4D4"/>
                </a:solidFill>
                <a:latin typeface="Menlo" panose="020B0609030804020204" pitchFamily="49" charset="0"/>
              </a:rPr>
              <a:t>DecisionTreeClassifier</a:t>
            </a:r>
            <a:r>
              <a:rPr lang="en-US" sz="1400" dirty="0">
                <a:solidFill>
                  <a:srgbClr val="D4D4D4"/>
                </a:solidFill>
                <a:latin typeface="Menlo" panose="020B0609030804020204" pitchFamily="49" charset="0"/>
              </a:rPr>
              <a:t> </a:t>
            </a:r>
          </a:p>
          <a:p>
            <a:r>
              <a:rPr lang="en-US" sz="1400" dirty="0">
                <a:solidFill>
                  <a:srgbClr val="C586C0"/>
                </a:solidFill>
                <a:latin typeface="Menlo" panose="020B0609030804020204" pitchFamily="49" charset="0"/>
              </a:rPr>
              <a:t>from</a:t>
            </a:r>
            <a:r>
              <a:rPr lang="en-US" sz="1400" dirty="0">
                <a:solidFill>
                  <a:srgbClr val="D4D4D4"/>
                </a:solidFill>
                <a:latin typeface="Menlo" panose="020B0609030804020204" pitchFamily="49" charset="0"/>
              </a:rPr>
              <a:t> </a:t>
            </a:r>
            <a:r>
              <a:rPr lang="en-US" sz="1400" dirty="0" err="1">
                <a:solidFill>
                  <a:srgbClr val="4EC9B0"/>
                </a:solidFill>
                <a:latin typeface="Menlo" panose="020B0609030804020204" pitchFamily="49" charset="0"/>
              </a:rPr>
              <a:t>sklearn</a:t>
            </a:r>
            <a:r>
              <a:rPr lang="en-US" sz="1400" dirty="0">
                <a:solidFill>
                  <a:srgbClr val="D4D4D4"/>
                </a:solidFill>
                <a:latin typeface="Menlo" panose="020B0609030804020204" pitchFamily="49" charset="0"/>
              </a:rPr>
              <a:t> </a:t>
            </a:r>
            <a:r>
              <a:rPr lang="en-US" sz="1400" dirty="0">
                <a:solidFill>
                  <a:srgbClr val="C586C0"/>
                </a:solidFill>
                <a:latin typeface="Menlo" panose="020B0609030804020204" pitchFamily="49" charset="0"/>
              </a:rPr>
              <a:t>import</a:t>
            </a:r>
            <a:r>
              <a:rPr lang="en-US" sz="1400" dirty="0">
                <a:solidFill>
                  <a:srgbClr val="D4D4D4"/>
                </a:solidFill>
                <a:latin typeface="Menlo" panose="020B0609030804020204" pitchFamily="49" charset="0"/>
              </a:rPr>
              <a:t> </a:t>
            </a:r>
            <a:r>
              <a:rPr lang="en-US" sz="1400" dirty="0">
                <a:solidFill>
                  <a:srgbClr val="4EC9B0"/>
                </a:solidFill>
                <a:latin typeface="Menlo" panose="020B0609030804020204" pitchFamily="49" charset="0"/>
              </a:rPr>
              <a:t>tree</a:t>
            </a:r>
            <a:endParaRPr lang="en-US" sz="1400" dirty="0">
              <a:solidFill>
                <a:srgbClr val="D4D4D4"/>
              </a:solidFill>
              <a:latin typeface="Menlo" panose="020B0609030804020204" pitchFamily="49" charset="0"/>
            </a:endParaRPr>
          </a:p>
          <a:p>
            <a:r>
              <a:rPr lang="en-US" sz="1400" dirty="0">
                <a:solidFill>
                  <a:srgbClr val="C586C0"/>
                </a:solidFill>
                <a:latin typeface="Menlo" panose="020B0609030804020204" pitchFamily="49" charset="0"/>
              </a:rPr>
              <a:t>import</a:t>
            </a:r>
            <a:r>
              <a:rPr lang="en-US" sz="1400" dirty="0">
                <a:solidFill>
                  <a:srgbClr val="D4D4D4"/>
                </a:solidFill>
                <a:latin typeface="Menlo" panose="020B0609030804020204" pitchFamily="49" charset="0"/>
              </a:rPr>
              <a:t> </a:t>
            </a:r>
            <a:r>
              <a:rPr lang="en-US" sz="1400" dirty="0" err="1">
                <a:solidFill>
                  <a:srgbClr val="4EC9B0"/>
                </a:solidFill>
                <a:latin typeface="Menlo" panose="020B0609030804020204" pitchFamily="49" charset="0"/>
              </a:rPr>
              <a:t>os</a:t>
            </a:r>
            <a:endParaRPr lang="en-US" sz="1400" dirty="0">
              <a:solidFill>
                <a:srgbClr val="D4D4D4"/>
              </a:solidFill>
              <a:latin typeface="Menlo" panose="020B0609030804020204" pitchFamily="49" charset="0"/>
            </a:endParaRPr>
          </a:p>
          <a:p>
            <a:r>
              <a:rPr lang="en-US" sz="1400" dirty="0">
                <a:solidFill>
                  <a:srgbClr val="C586C0"/>
                </a:solidFill>
                <a:latin typeface="Menlo" panose="020B0609030804020204" pitchFamily="49" charset="0"/>
              </a:rPr>
              <a:t>import</a:t>
            </a:r>
            <a:r>
              <a:rPr lang="en-US" sz="1400" dirty="0">
                <a:solidFill>
                  <a:srgbClr val="D4D4D4"/>
                </a:solidFill>
                <a:latin typeface="Menlo" panose="020B0609030804020204" pitchFamily="49" charset="0"/>
              </a:rPr>
              <a:t> </a:t>
            </a:r>
            <a:r>
              <a:rPr lang="en-US" sz="1400" dirty="0">
                <a:solidFill>
                  <a:srgbClr val="4EC9B0"/>
                </a:solidFill>
                <a:latin typeface="Menlo" panose="020B0609030804020204" pitchFamily="49" charset="0"/>
              </a:rPr>
              <a:t>psycopg2</a:t>
            </a:r>
            <a:r>
              <a:rPr lang="en-US" sz="1400" dirty="0">
                <a:solidFill>
                  <a:srgbClr val="D4D4D4"/>
                </a:solidFill>
                <a:latin typeface="Menlo" panose="020B0609030804020204" pitchFamily="49" charset="0"/>
              </a:rPr>
              <a:t> </a:t>
            </a:r>
            <a:r>
              <a:rPr lang="en-US" sz="1400" dirty="0">
                <a:solidFill>
                  <a:srgbClr val="C586C0"/>
                </a:solidFill>
                <a:latin typeface="Menlo" panose="020B0609030804020204" pitchFamily="49" charset="0"/>
              </a:rPr>
              <a:t>as</a:t>
            </a:r>
            <a:r>
              <a:rPr lang="en-US" sz="1400" dirty="0">
                <a:solidFill>
                  <a:srgbClr val="D4D4D4"/>
                </a:solidFill>
                <a:latin typeface="Menlo" panose="020B0609030804020204" pitchFamily="49" charset="0"/>
              </a:rPr>
              <a:t> </a:t>
            </a:r>
            <a:r>
              <a:rPr lang="en-US" sz="1400" dirty="0">
                <a:solidFill>
                  <a:srgbClr val="4EC9B0"/>
                </a:solidFill>
                <a:latin typeface="Menlo" panose="020B0609030804020204" pitchFamily="49" charset="0"/>
              </a:rPr>
              <a:t>p</a:t>
            </a:r>
            <a:endParaRPr lang="en-US" sz="1400" dirty="0">
              <a:solidFill>
                <a:srgbClr val="D4D4D4"/>
              </a:solidFill>
              <a:latin typeface="Menlo" panose="020B0609030804020204" pitchFamily="49" charset="0"/>
            </a:endParaRPr>
          </a:p>
          <a:p>
            <a:r>
              <a:rPr lang="en-US" sz="1400" dirty="0">
                <a:solidFill>
                  <a:srgbClr val="C586C0"/>
                </a:solidFill>
                <a:latin typeface="Menlo" panose="020B0609030804020204" pitchFamily="49" charset="0"/>
              </a:rPr>
              <a:t>from</a:t>
            </a:r>
            <a:r>
              <a:rPr lang="en-US" sz="1400" dirty="0">
                <a:solidFill>
                  <a:srgbClr val="D4D4D4"/>
                </a:solidFill>
                <a:latin typeface="Menlo" panose="020B0609030804020204" pitchFamily="49" charset="0"/>
              </a:rPr>
              <a:t> </a:t>
            </a:r>
            <a:r>
              <a:rPr lang="en-US" sz="1400" dirty="0">
                <a:solidFill>
                  <a:srgbClr val="4EC9B0"/>
                </a:solidFill>
                <a:latin typeface="Menlo" panose="020B0609030804020204" pitchFamily="49" charset="0"/>
              </a:rPr>
              <a:t>psycopg2</a:t>
            </a:r>
            <a:r>
              <a:rPr lang="en-US" sz="1400" dirty="0">
                <a:solidFill>
                  <a:srgbClr val="D4D4D4"/>
                </a:solidFill>
                <a:latin typeface="Menlo" panose="020B0609030804020204" pitchFamily="49" charset="0"/>
              </a:rPr>
              <a:t> </a:t>
            </a:r>
            <a:r>
              <a:rPr lang="en-US" sz="1400" dirty="0">
                <a:solidFill>
                  <a:srgbClr val="C586C0"/>
                </a:solidFill>
                <a:latin typeface="Menlo" panose="020B0609030804020204" pitchFamily="49" charset="0"/>
              </a:rPr>
              <a:t>import</a:t>
            </a:r>
            <a:r>
              <a:rPr lang="en-US" sz="1400" dirty="0">
                <a:solidFill>
                  <a:srgbClr val="D4D4D4"/>
                </a:solidFill>
                <a:latin typeface="Menlo" panose="020B0609030804020204" pitchFamily="49" charset="0"/>
              </a:rPr>
              <a:t> </a:t>
            </a:r>
            <a:r>
              <a:rPr lang="en-US" sz="1400" dirty="0">
                <a:solidFill>
                  <a:srgbClr val="4EC9B0"/>
                </a:solidFill>
                <a:latin typeface="Menlo" panose="020B0609030804020204" pitchFamily="49" charset="0"/>
              </a:rPr>
              <a:t>Error</a:t>
            </a:r>
            <a:endParaRPr lang="en-US" sz="1400" dirty="0">
              <a:solidFill>
                <a:srgbClr val="D4D4D4"/>
              </a:solidFill>
              <a:latin typeface="Menlo" panose="020B0609030804020204" pitchFamily="49" charset="0"/>
            </a:endParaRPr>
          </a:p>
          <a:p>
            <a:br>
              <a:rPr lang="en-US" sz="1400" dirty="0">
                <a:solidFill>
                  <a:srgbClr val="D4D4D4"/>
                </a:solidFill>
                <a:latin typeface="Menlo" panose="020B0609030804020204" pitchFamily="49" charset="0"/>
              </a:rPr>
            </a:br>
            <a:br>
              <a:rPr lang="en-US" sz="1400" dirty="0">
                <a:solidFill>
                  <a:srgbClr val="D4D4D4"/>
                </a:solidFill>
                <a:latin typeface="Menlo" panose="020B0609030804020204" pitchFamily="49" charset="0"/>
              </a:rPr>
            </a:br>
            <a:r>
              <a:rPr lang="en-US" sz="1400" dirty="0">
                <a:solidFill>
                  <a:srgbClr val="9CDCFE"/>
                </a:solidFill>
                <a:latin typeface="Menlo" panose="020B0609030804020204" pitchFamily="49" charset="0"/>
              </a:rPr>
              <a:t>query</a:t>
            </a:r>
            <a:r>
              <a:rPr lang="en-US" sz="1400" dirty="0">
                <a:solidFill>
                  <a:srgbClr val="D4D4D4"/>
                </a:solidFill>
                <a:latin typeface="Menlo" panose="020B0609030804020204" pitchFamily="49" charset="0"/>
              </a:rPr>
              <a:t> = </a:t>
            </a:r>
            <a:r>
              <a:rPr lang="en-US" sz="1400" dirty="0">
                <a:solidFill>
                  <a:srgbClr val="CE9178"/>
                </a:solidFill>
                <a:latin typeface="Menlo" panose="020B0609030804020204" pitchFamily="49" charset="0"/>
              </a:rPr>
              <a:t>'SELECT * from STACY'</a:t>
            </a:r>
            <a:endParaRPr lang="en-US" sz="1400" dirty="0">
              <a:solidFill>
                <a:srgbClr val="D4D4D4"/>
              </a:solidFill>
              <a:latin typeface="Menlo" panose="020B0609030804020204" pitchFamily="49" charset="0"/>
            </a:endParaRPr>
          </a:p>
          <a:p>
            <a:br>
              <a:rPr lang="en-US" sz="1400" dirty="0">
                <a:solidFill>
                  <a:srgbClr val="D4D4D4"/>
                </a:solidFill>
                <a:latin typeface="Menlo" panose="020B0609030804020204" pitchFamily="49" charset="0"/>
              </a:rPr>
            </a:br>
            <a:r>
              <a:rPr lang="en-US" sz="1400" dirty="0">
                <a:solidFill>
                  <a:srgbClr val="9CDCFE"/>
                </a:solidFill>
                <a:latin typeface="Menlo" panose="020B0609030804020204" pitchFamily="49" charset="0"/>
              </a:rPr>
              <a:t>conn</a:t>
            </a:r>
            <a:r>
              <a:rPr lang="en-US" sz="1400" dirty="0">
                <a:solidFill>
                  <a:srgbClr val="D4D4D4"/>
                </a:solidFill>
                <a:latin typeface="Menlo" panose="020B0609030804020204" pitchFamily="49" charset="0"/>
              </a:rPr>
              <a:t> = </a:t>
            </a:r>
            <a:r>
              <a:rPr lang="en-US" sz="1400" dirty="0" err="1">
                <a:solidFill>
                  <a:srgbClr val="4EC9B0"/>
                </a:solidFill>
                <a:latin typeface="Menlo" panose="020B0609030804020204" pitchFamily="49" charset="0"/>
              </a:rPr>
              <a:t>p</a:t>
            </a:r>
            <a:r>
              <a:rPr lang="en-US" sz="1400" dirty="0" err="1">
                <a:solidFill>
                  <a:srgbClr val="D4D4D4"/>
                </a:solidFill>
                <a:latin typeface="Menlo" panose="020B0609030804020204" pitchFamily="49" charset="0"/>
              </a:rPr>
              <a:t>.</a:t>
            </a:r>
            <a:r>
              <a:rPr lang="en-US" sz="1400" dirty="0" err="1">
                <a:solidFill>
                  <a:srgbClr val="DCDCAA"/>
                </a:solidFill>
                <a:latin typeface="Menlo" panose="020B0609030804020204" pitchFamily="49" charset="0"/>
              </a:rPr>
              <a:t>connect</a:t>
            </a:r>
            <a:r>
              <a:rPr lang="en-US" sz="1400" dirty="0">
                <a:solidFill>
                  <a:srgbClr val="D4D4D4"/>
                </a:solidFill>
                <a:latin typeface="Menlo" panose="020B0609030804020204" pitchFamily="49" charset="0"/>
              </a:rPr>
              <a:t>(</a:t>
            </a:r>
          </a:p>
          <a:p>
            <a:r>
              <a:rPr lang="en-US" sz="1400" dirty="0">
                <a:solidFill>
                  <a:srgbClr val="9CDCFE"/>
                </a:solidFill>
                <a:latin typeface="Menlo" panose="020B0609030804020204" pitchFamily="49" charset="0"/>
              </a:rPr>
              <a:t>  user</a:t>
            </a:r>
            <a:r>
              <a:rPr lang="en-US" sz="1400" dirty="0">
                <a:solidFill>
                  <a:srgbClr val="D4D4D4"/>
                </a:solidFill>
                <a:latin typeface="Menlo" panose="020B0609030804020204" pitchFamily="49" charset="0"/>
              </a:rPr>
              <a:t> = </a:t>
            </a:r>
            <a:r>
              <a:rPr lang="en-US" sz="1400" dirty="0" err="1">
                <a:solidFill>
                  <a:srgbClr val="4EC9B0"/>
                </a:solidFill>
                <a:latin typeface="Menlo" panose="020B0609030804020204" pitchFamily="49" charset="0"/>
              </a:rPr>
              <a:t>os</a:t>
            </a:r>
            <a:r>
              <a:rPr lang="en-US" sz="1400" dirty="0" err="1">
                <a:solidFill>
                  <a:srgbClr val="D4D4D4"/>
                </a:solidFill>
                <a:latin typeface="Menlo" panose="020B0609030804020204" pitchFamily="49" charset="0"/>
              </a:rPr>
              <a:t>.</a:t>
            </a:r>
            <a:r>
              <a:rPr lang="en-US" sz="1400" dirty="0" err="1">
                <a:solidFill>
                  <a:srgbClr val="9CDCFE"/>
                </a:solidFill>
                <a:latin typeface="Menlo" panose="020B0609030804020204" pitchFamily="49" charset="0"/>
              </a:rPr>
              <a:t>environ</a:t>
            </a:r>
            <a:r>
              <a:rPr lang="en-US" sz="1400" dirty="0">
                <a:solidFill>
                  <a:srgbClr val="D4D4D4"/>
                </a:solidFill>
                <a:latin typeface="Menlo" panose="020B0609030804020204" pitchFamily="49" charset="0"/>
              </a:rPr>
              <a:t>[</a:t>
            </a:r>
            <a:r>
              <a:rPr lang="en-US" sz="1400" dirty="0">
                <a:solidFill>
                  <a:srgbClr val="CE9178"/>
                </a:solidFill>
                <a:latin typeface="Menlo" panose="020B0609030804020204" pitchFamily="49" charset="0"/>
              </a:rPr>
              <a:t>'DB_USER’</a:t>
            </a:r>
            <a:r>
              <a:rPr lang="en-US" sz="1400" dirty="0">
                <a:solidFill>
                  <a:srgbClr val="D4D4D4"/>
                </a:solidFill>
                <a:latin typeface="Menlo" panose="020B0609030804020204" pitchFamily="49" charset="0"/>
              </a:rPr>
              <a:t>],</a:t>
            </a:r>
          </a:p>
          <a:p>
            <a:r>
              <a:rPr lang="en-US" sz="1400" dirty="0">
                <a:solidFill>
                  <a:srgbClr val="9CDCFE"/>
                </a:solidFill>
                <a:latin typeface="Menlo" panose="020B0609030804020204" pitchFamily="49" charset="0"/>
              </a:rPr>
              <a:t>  password</a:t>
            </a:r>
            <a:r>
              <a:rPr lang="en-US" sz="1400" dirty="0">
                <a:solidFill>
                  <a:srgbClr val="D4D4D4"/>
                </a:solidFill>
                <a:latin typeface="Menlo" panose="020B0609030804020204" pitchFamily="49" charset="0"/>
              </a:rPr>
              <a:t> = </a:t>
            </a:r>
            <a:r>
              <a:rPr lang="en-US" sz="1400" dirty="0" err="1">
                <a:solidFill>
                  <a:srgbClr val="4EC9B0"/>
                </a:solidFill>
                <a:latin typeface="Menlo" panose="020B0609030804020204" pitchFamily="49" charset="0"/>
              </a:rPr>
              <a:t>os</a:t>
            </a:r>
            <a:r>
              <a:rPr lang="en-US" sz="1400" dirty="0" err="1">
                <a:solidFill>
                  <a:srgbClr val="D4D4D4"/>
                </a:solidFill>
                <a:latin typeface="Menlo" panose="020B0609030804020204" pitchFamily="49" charset="0"/>
              </a:rPr>
              <a:t>.</a:t>
            </a:r>
            <a:r>
              <a:rPr lang="en-US" sz="1400" dirty="0" err="1">
                <a:solidFill>
                  <a:srgbClr val="9CDCFE"/>
                </a:solidFill>
                <a:latin typeface="Menlo" panose="020B0609030804020204" pitchFamily="49" charset="0"/>
              </a:rPr>
              <a:t>environ</a:t>
            </a:r>
            <a:r>
              <a:rPr lang="en-US" sz="1400" dirty="0">
                <a:solidFill>
                  <a:srgbClr val="D4D4D4"/>
                </a:solidFill>
                <a:latin typeface="Menlo" panose="020B0609030804020204" pitchFamily="49" charset="0"/>
              </a:rPr>
              <a:t>[</a:t>
            </a:r>
            <a:r>
              <a:rPr lang="en-US" sz="1400" dirty="0">
                <a:solidFill>
                  <a:srgbClr val="CE9178"/>
                </a:solidFill>
                <a:latin typeface="Menlo" panose="020B0609030804020204" pitchFamily="49" charset="0"/>
              </a:rPr>
              <a:t>'DB_PASS’</a:t>
            </a:r>
            <a:r>
              <a:rPr lang="en-US" sz="1400" dirty="0">
                <a:solidFill>
                  <a:srgbClr val="D4D4D4"/>
                </a:solidFill>
                <a:latin typeface="Menlo" panose="020B0609030804020204" pitchFamily="49" charset="0"/>
              </a:rPr>
              <a:t>],</a:t>
            </a:r>
          </a:p>
          <a:p>
            <a:r>
              <a:rPr lang="en-US" sz="1400" dirty="0">
                <a:solidFill>
                  <a:srgbClr val="9CDCFE"/>
                </a:solidFill>
                <a:latin typeface="Menlo" panose="020B0609030804020204" pitchFamily="49" charset="0"/>
              </a:rPr>
              <a:t>  host</a:t>
            </a:r>
            <a:r>
              <a:rPr lang="en-US" sz="1400" dirty="0">
                <a:solidFill>
                  <a:srgbClr val="D4D4D4"/>
                </a:solidFill>
                <a:latin typeface="Menlo" panose="020B0609030804020204" pitchFamily="49" charset="0"/>
              </a:rPr>
              <a:t> = </a:t>
            </a:r>
            <a:r>
              <a:rPr lang="en-US" sz="1400" dirty="0">
                <a:solidFill>
                  <a:srgbClr val="CE9178"/>
                </a:solidFill>
                <a:latin typeface="Menlo" panose="020B0609030804020204" pitchFamily="49" charset="0"/>
              </a:rPr>
              <a:t>'localhost’</a:t>
            </a:r>
            <a:r>
              <a:rPr lang="en-US" sz="1400" dirty="0">
                <a:solidFill>
                  <a:srgbClr val="D4D4D4"/>
                </a:solidFill>
                <a:latin typeface="Menlo" panose="020B0609030804020204" pitchFamily="49" charset="0"/>
              </a:rPr>
              <a:t>,</a:t>
            </a:r>
          </a:p>
          <a:p>
            <a:r>
              <a:rPr lang="en-US" sz="1400" dirty="0">
                <a:solidFill>
                  <a:srgbClr val="9CDCFE"/>
                </a:solidFill>
                <a:latin typeface="Menlo" panose="020B0609030804020204" pitchFamily="49" charset="0"/>
              </a:rPr>
              <a:t>  port</a:t>
            </a:r>
            <a:r>
              <a:rPr lang="en-US" sz="1400" dirty="0">
                <a:solidFill>
                  <a:srgbClr val="D4D4D4"/>
                </a:solidFill>
                <a:latin typeface="Menlo" panose="020B0609030804020204" pitchFamily="49" charset="0"/>
              </a:rPr>
              <a:t> = </a:t>
            </a:r>
            <a:r>
              <a:rPr lang="en-US" sz="1400" dirty="0">
                <a:solidFill>
                  <a:srgbClr val="CE9178"/>
                </a:solidFill>
                <a:latin typeface="Menlo" panose="020B0609030804020204" pitchFamily="49" charset="0"/>
              </a:rPr>
              <a:t>'5432’</a:t>
            </a:r>
            <a:r>
              <a:rPr lang="en-US" sz="1400" dirty="0">
                <a:solidFill>
                  <a:srgbClr val="D4D4D4"/>
                </a:solidFill>
                <a:latin typeface="Menlo" panose="020B0609030804020204" pitchFamily="49" charset="0"/>
              </a:rPr>
              <a:t>,</a:t>
            </a:r>
          </a:p>
          <a:p>
            <a:r>
              <a:rPr lang="en-US" sz="1400" dirty="0">
                <a:solidFill>
                  <a:srgbClr val="9CDCFE"/>
                </a:solidFill>
                <a:latin typeface="Menlo" panose="020B0609030804020204" pitchFamily="49" charset="0"/>
              </a:rPr>
              <a:t>  database</a:t>
            </a:r>
            <a:r>
              <a:rPr lang="en-US" sz="1400" dirty="0">
                <a:solidFill>
                  <a:srgbClr val="D4D4D4"/>
                </a:solidFill>
                <a:latin typeface="Menlo" panose="020B0609030804020204" pitchFamily="49" charset="0"/>
              </a:rPr>
              <a:t> = </a:t>
            </a:r>
            <a:r>
              <a:rPr lang="en-US" sz="1400" dirty="0">
                <a:solidFill>
                  <a:srgbClr val="CE9178"/>
                </a:solidFill>
                <a:latin typeface="Menlo" panose="020B0609030804020204" pitchFamily="49" charset="0"/>
              </a:rPr>
              <a:t>'Stacy'</a:t>
            </a:r>
            <a:endParaRPr lang="en-US" sz="1400" dirty="0">
              <a:solidFill>
                <a:srgbClr val="D4D4D4"/>
              </a:solidFill>
              <a:latin typeface="Menlo" panose="020B0609030804020204" pitchFamily="49" charset="0"/>
            </a:endParaRPr>
          </a:p>
          <a:p>
            <a:r>
              <a:rPr lang="en-US" sz="1400" dirty="0">
                <a:solidFill>
                  <a:srgbClr val="D4D4D4"/>
                </a:solidFill>
                <a:latin typeface="Menlo" panose="020B0609030804020204" pitchFamily="49" charset="0"/>
              </a:rPr>
              <a:t>)</a:t>
            </a:r>
          </a:p>
          <a:p>
            <a:br>
              <a:rPr lang="en-US" sz="1400" dirty="0">
                <a:solidFill>
                  <a:srgbClr val="D4D4D4"/>
                </a:solidFill>
                <a:latin typeface="Menlo" panose="020B0609030804020204" pitchFamily="49" charset="0"/>
              </a:rPr>
            </a:br>
            <a:r>
              <a:rPr lang="en-US" sz="1400" dirty="0">
                <a:solidFill>
                  <a:srgbClr val="9CDCFE"/>
                </a:solidFill>
                <a:latin typeface="Menlo" panose="020B0609030804020204" pitchFamily="49" charset="0"/>
              </a:rPr>
              <a:t>cursor</a:t>
            </a:r>
            <a:r>
              <a:rPr lang="en-US" sz="1400" dirty="0">
                <a:solidFill>
                  <a:srgbClr val="D4D4D4"/>
                </a:solidFill>
                <a:latin typeface="Menlo" panose="020B0609030804020204" pitchFamily="49" charset="0"/>
              </a:rPr>
              <a:t> = </a:t>
            </a:r>
            <a:r>
              <a:rPr lang="en-US" sz="1400" dirty="0" err="1">
                <a:solidFill>
                  <a:srgbClr val="9CDCFE"/>
                </a:solidFill>
                <a:latin typeface="Menlo" panose="020B0609030804020204" pitchFamily="49" charset="0"/>
              </a:rPr>
              <a:t>conn</a:t>
            </a:r>
            <a:r>
              <a:rPr lang="en-US" sz="1400" dirty="0" err="1">
                <a:solidFill>
                  <a:srgbClr val="D4D4D4"/>
                </a:solidFill>
                <a:latin typeface="Menlo" panose="020B0609030804020204" pitchFamily="49" charset="0"/>
              </a:rPr>
              <a:t>.</a:t>
            </a:r>
            <a:r>
              <a:rPr lang="en-US" sz="1400" dirty="0" err="1">
                <a:solidFill>
                  <a:srgbClr val="DCDCAA"/>
                </a:solidFill>
                <a:latin typeface="Menlo" panose="020B0609030804020204" pitchFamily="49" charset="0"/>
              </a:rPr>
              <a:t>cursor</a:t>
            </a:r>
            <a:r>
              <a:rPr lang="en-US" sz="1400" dirty="0">
                <a:solidFill>
                  <a:srgbClr val="D4D4D4"/>
                </a:solidFill>
                <a:latin typeface="Menlo" panose="020B0609030804020204" pitchFamily="49" charset="0"/>
              </a:rPr>
              <a:t>()</a:t>
            </a:r>
          </a:p>
          <a:p>
            <a:r>
              <a:rPr lang="en-US" sz="1400" dirty="0" err="1">
                <a:solidFill>
                  <a:srgbClr val="9CDCFE"/>
                </a:solidFill>
                <a:latin typeface="Menlo" panose="020B0609030804020204" pitchFamily="49" charset="0"/>
              </a:rPr>
              <a:t>cursor</a:t>
            </a:r>
            <a:r>
              <a:rPr lang="en-US" sz="1400" dirty="0" err="1">
                <a:solidFill>
                  <a:srgbClr val="D4D4D4"/>
                </a:solidFill>
                <a:latin typeface="Menlo" panose="020B0609030804020204" pitchFamily="49" charset="0"/>
              </a:rPr>
              <a:t>.</a:t>
            </a:r>
            <a:r>
              <a:rPr lang="en-US" sz="1400" dirty="0" err="1">
                <a:solidFill>
                  <a:srgbClr val="DCDCAA"/>
                </a:solidFill>
                <a:latin typeface="Menlo" panose="020B0609030804020204" pitchFamily="49" charset="0"/>
              </a:rPr>
              <a:t>execute</a:t>
            </a:r>
            <a:r>
              <a:rPr lang="en-US" sz="1400" dirty="0">
                <a:solidFill>
                  <a:srgbClr val="D4D4D4"/>
                </a:solidFill>
                <a:latin typeface="Menlo" panose="020B0609030804020204" pitchFamily="49" charset="0"/>
              </a:rPr>
              <a:t>(</a:t>
            </a:r>
            <a:r>
              <a:rPr lang="en-US" sz="1400" dirty="0">
                <a:solidFill>
                  <a:srgbClr val="9CDCFE"/>
                </a:solidFill>
                <a:latin typeface="Menlo" panose="020B0609030804020204" pitchFamily="49" charset="0"/>
              </a:rPr>
              <a:t>query</a:t>
            </a:r>
            <a:r>
              <a:rPr lang="en-US" sz="1400" dirty="0">
                <a:solidFill>
                  <a:srgbClr val="D4D4D4"/>
                </a:solidFill>
                <a:latin typeface="Menlo" panose="020B0609030804020204" pitchFamily="49" charset="0"/>
              </a:rPr>
              <a:t>)</a:t>
            </a:r>
          </a:p>
          <a:p>
            <a:r>
              <a:rPr lang="en-US" sz="1400" dirty="0">
                <a:solidFill>
                  <a:srgbClr val="9CDCFE"/>
                </a:solidFill>
                <a:latin typeface="Menlo" panose="020B0609030804020204" pitchFamily="49" charset="0"/>
              </a:rPr>
              <a:t>result</a:t>
            </a:r>
            <a:r>
              <a:rPr lang="en-US" sz="1400" dirty="0">
                <a:solidFill>
                  <a:srgbClr val="D4D4D4"/>
                </a:solidFill>
                <a:latin typeface="Menlo" panose="020B0609030804020204" pitchFamily="49" charset="0"/>
              </a:rPr>
              <a:t> = </a:t>
            </a:r>
            <a:r>
              <a:rPr lang="en-US" sz="1400" dirty="0" err="1">
                <a:solidFill>
                  <a:srgbClr val="9CDCFE"/>
                </a:solidFill>
                <a:latin typeface="Menlo" panose="020B0609030804020204" pitchFamily="49" charset="0"/>
              </a:rPr>
              <a:t>cursor</a:t>
            </a:r>
            <a:r>
              <a:rPr lang="en-US" sz="1400" dirty="0" err="1">
                <a:solidFill>
                  <a:srgbClr val="D4D4D4"/>
                </a:solidFill>
                <a:latin typeface="Menlo" panose="020B0609030804020204" pitchFamily="49" charset="0"/>
              </a:rPr>
              <a:t>.</a:t>
            </a:r>
            <a:r>
              <a:rPr lang="en-US" sz="1400" dirty="0" err="1">
                <a:solidFill>
                  <a:srgbClr val="DCDCAA"/>
                </a:solidFill>
                <a:latin typeface="Menlo" panose="020B0609030804020204" pitchFamily="49" charset="0"/>
              </a:rPr>
              <a:t>fetchall</a:t>
            </a:r>
            <a:r>
              <a:rPr lang="en-US" sz="1400" dirty="0">
                <a:solidFill>
                  <a:srgbClr val="D4D4D4"/>
                </a:solidFill>
                <a:latin typeface="Menlo" panose="020B0609030804020204" pitchFamily="49" charset="0"/>
              </a:rPr>
              <a:t>()</a:t>
            </a:r>
          </a:p>
          <a:p>
            <a:br>
              <a:rPr lang="en-US" sz="1400" dirty="0">
                <a:solidFill>
                  <a:srgbClr val="D4D4D4"/>
                </a:solidFill>
                <a:latin typeface="Menlo" panose="020B0609030804020204" pitchFamily="49" charset="0"/>
              </a:rPr>
            </a:br>
            <a:r>
              <a:rPr lang="en-US" sz="1400" dirty="0">
                <a:solidFill>
                  <a:srgbClr val="6A9955"/>
                </a:solidFill>
                <a:latin typeface="Menlo" panose="020B0609030804020204" pitchFamily="49" charset="0"/>
              </a:rPr>
              <a:t># more manipulation until we get features X and outcome y</a:t>
            </a:r>
            <a:endParaRPr lang="en-US" sz="1400" dirty="0">
              <a:solidFill>
                <a:srgbClr val="D4D4D4"/>
              </a:solidFill>
              <a:latin typeface="Menlo" panose="020B0609030804020204" pitchFamily="49" charset="0"/>
            </a:endParaRPr>
          </a:p>
          <a:p>
            <a:br>
              <a:rPr lang="en-US" sz="1400" dirty="0">
                <a:solidFill>
                  <a:srgbClr val="D4D4D4"/>
                </a:solidFill>
                <a:latin typeface="Menlo" panose="020B0609030804020204" pitchFamily="49" charset="0"/>
              </a:rPr>
            </a:br>
            <a:r>
              <a:rPr lang="en-US" sz="1400" dirty="0" err="1">
                <a:solidFill>
                  <a:srgbClr val="9CDCFE"/>
                </a:solidFill>
                <a:latin typeface="Menlo" panose="020B0609030804020204" pitchFamily="49" charset="0"/>
              </a:rPr>
              <a:t>clf</a:t>
            </a:r>
            <a:r>
              <a:rPr lang="en-US" sz="1400" dirty="0">
                <a:solidFill>
                  <a:srgbClr val="D4D4D4"/>
                </a:solidFill>
                <a:latin typeface="Menlo" panose="020B0609030804020204" pitchFamily="49" charset="0"/>
              </a:rPr>
              <a:t> = </a:t>
            </a:r>
            <a:r>
              <a:rPr lang="en-US" sz="1400" dirty="0" err="1">
                <a:solidFill>
                  <a:srgbClr val="D4D4D4"/>
                </a:solidFill>
                <a:latin typeface="Menlo" panose="020B0609030804020204" pitchFamily="49" charset="0"/>
              </a:rPr>
              <a:t>DecisionTreeClassifier</a:t>
            </a:r>
            <a:r>
              <a:rPr lang="en-US" sz="1400" dirty="0">
                <a:solidFill>
                  <a:srgbClr val="D4D4D4"/>
                </a:solidFill>
                <a:latin typeface="Menlo" panose="020B0609030804020204" pitchFamily="49" charset="0"/>
              </a:rPr>
              <a:t>(</a:t>
            </a:r>
            <a:r>
              <a:rPr lang="en-US" sz="1400" dirty="0" err="1">
                <a:solidFill>
                  <a:srgbClr val="9CDCFE"/>
                </a:solidFill>
                <a:latin typeface="Menlo" panose="020B0609030804020204" pitchFamily="49" charset="0"/>
              </a:rPr>
              <a:t>random_state</a:t>
            </a:r>
            <a:r>
              <a:rPr lang="en-US" sz="1400" dirty="0">
                <a:solidFill>
                  <a:srgbClr val="D4D4D4"/>
                </a:solidFill>
                <a:latin typeface="Menlo" panose="020B0609030804020204" pitchFamily="49" charset="0"/>
              </a:rPr>
              <a:t>=</a:t>
            </a:r>
            <a:r>
              <a:rPr lang="en-US" sz="1400" dirty="0">
                <a:solidFill>
                  <a:srgbClr val="B5CEA8"/>
                </a:solidFill>
                <a:latin typeface="Menlo" panose="020B0609030804020204" pitchFamily="49" charset="0"/>
              </a:rPr>
              <a:t>1234</a:t>
            </a:r>
            <a:r>
              <a:rPr lang="en-US" sz="1400" dirty="0">
                <a:solidFill>
                  <a:srgbClr val="D4D4D4"/>
                </a:solidFill>
                <a:latin typeface="Menlo" panose="020B0609030804020204" pitchFamily="49" charset="0"/>
              </a:rPr>
              <a:t>)</a:t>
            </a:r>
          </a:p>
          <a:p>
            <a:r>
              <a:rPr lang="en-US" sz="1400" dirty="0">
                <a:solidFill>
                  <a:srgbClr val="9CDCFE"/>
                </a:solidFill>
                <a:latin typeface="Menlo" panose="020B0609030804020204" pitchFamily="49" charset="0"/>
              </a:rPr>
              <a:t>model</a:t>
            </a:r>
            <a:r>
              <a:rPr lang="en-US" sz="1400" dirty="0">
                <a:solidFill>
                  <a:srgbClr val="D4D4D4"/>
                </a:solidFill>
                <a:latin typeface="Menlo" panose="020B0609030804020204" pitchFamily="49" charset="0"/>
              </a:rPr>
              <a:t> = </a:t>
            </a:r>
            <a:r>
              <a:rPr lang="en-US" sz="1400" dirty="0" err="1">
                <a:solidFill>
                  <a:srgbClr val="9CDCFE"/>
                </a:solidFill>
                <a:latin typeface="Menlo" panose="020B0609030804020204" pitchFamily="49" charset="0"/>
              </a:rPr>
              <a:t>clf</a:t>
            </a:r>
            <a:r>
              <a:rPr lang="en-US" sz="1400" dirty="0" err="1">
                <a:solidFill>
                  <a:srgbClr val="D4D4D4"/>
                </a:solidFill>
                <a:latin typeface="Menlo" panose="020B0609030804020204" pitchFamily="49" charset="0"/>
              </a:rPr>
              <a:t>.fit</a:t>
            </a:r>
            <a:r>
              <a:rPr lang="en-US" sz="1400" dirty="0">
                <a:solidFill>
                  <a:srgbClr val="D4D4D4"/>
                </a:solidFill>
                <a:latin typeface="Menlo" panose="020B0609030804020204" pitchFamily="49" charset="0"/>
              </a:rPr>
              <a:t>(X, y)</a:t>
            </a:r>
            <a:endParaRPr lang="en-US" sz="1400" b="0" dirty="0">
              <a:solidFill>
                <a:srgbClr val="D4D4D4"/>
              </a:solidFill>
              <a:effectLst/>
              <a:latin typeface="Menlo" panose="020B0609030804020204" pitchFamily="49" charset="0"/>
            </a:endParaRPr>
          </a:p>
        </p:txBody>
      </p:sp>
    </p:spTree>
    <p:extLst>
      <p:ext uri="{BB962C8B-B14F-4D97-AF65-F5344CB8AC3E}">
        <p14:creationId xmlns:p14="http://schemas.microsoft.com/office/powerpoint/2010/main" val="3589383786"/>
      </p:ext>
    </p:extLst>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ext&#10;&#10;Description automatically generated">
            <a:extLst>
              <a:ext uri="{FF2B5EF4-FFF2-40B4-BE49-F238E27FC236}">
                <a16:creationId xmlns:a16="http://schemas.microsoft.com/office/drawing/2014/main" id="{33A1DB0C-39BB-684F-B47C-3F7F1BA89F30}"/>
              </a:ext>
            </a:extLst>
          </p:cNvPr>
          <p:cNvPicPr>
            <a:picLocks noChangeAspect="1"/>
          </p:cNvPicPr>
          <p:nvPr/>
        </p:nvPicPr>
        <p:blipFill>
          <a:blip r:embed="rId3"/>
          <a:stretch>
            <a:fillRect/>
          </a:stretch>
        </p:blipFill>
        <p:spPr>
          <a:xfrm>
            <a:off x="386459" y="1"/>
            <a:ext cx="5417817" cy="6857999"/>
          </a:xfrm>
          <a:prstGeom prst="rect">
            <a:avLst/>
          </a:prstGeom>
          <a:noFill/>
        </p:spPr>
      </p:pic>
      <p:sp>
        <p:nvSpPr>
          <p:cNvPr id="9" name="Title 2">
            <a:extLst>
              <a:ext uri="{FF2B5EF4-FFF2-40B4-BE49-F238E27FC236}">
                <a16:creationId xmlns:a16="http://schemas.microsoft.com/office/drawing/2014/main" id="{BE196CF5-EA33-46B6-9FA3-305CB3300796}"/>
              </a:ext>
            </a:extLst>
          </p:cNvPr>
          <p:cNvSpPr>
            <a:spLocks noGrp="1"/>
          </p:cNvSpPr>
          <p:nvPr>
            <p:ph type="title"/>
          </p:nvPr>
        </p:nvSpPr>
        <p:spPr>
          <a:xfrm>
            <a:off x="6400799" y="831469"/>
            <a:ext cx="5239265" cy="1325563"/>
          </a:xfrm>
        </p:spPr>
        <p:txBody>
          <a:bodyPr/>
          <a:lstStyle/>
          <a:p>
            <a:r>
              <a:rPr lang="en-US" dirty="0"/>
              <a:t>A quick look at the output</a:t>
            </a:r>
          </a:p>
        </p:txBody>
      </p:sp>
      <p:sp>
        <p:nvSpPr>
          <p:cNvPr id="11" name="Content Placeholder 3">
            <a:extLst>
              <a:ext uri="{FF2B5EF4-FFF2-40B4-BE49-F238E27FC236}">
                <a16:creationId xmlns:a16="http://schemas.microsoft.com/office/drawing/2014/main" id="{4002DE5D-F1CF-496A-99AF-853A755D969C}"/>
              </a:ext>
            </a:extLst>
          </p:cNvPr>
          <p:cNvSpPr>
            <a:spLocks noGrp="1"/>
          </p:cNvSpPr>
          <p:nvPr>
            <p:ph idx="1"/>
          </p:nvPr>
        </p:nvSpPr>
        <p:spPr>
          <a:xfrm>
            <a:off x="6400798" y="2291969"/>
            <a:ext cx="5239266" cy="2694369"/>
          </a:xfrm>
        </p:spPr>
        <p:txBody>
          <a:bodyPr/>
          <a:lstStyle/>
          <a:p>
            <a:pPr marL="285750" indent="-285750">
              <a:buFont typeface="Arial" panose="020B0604020202020204" pitchFamily="34" charset="0"/>
              <a:buChar char="•"/>
            </a:pPr>
            <a:r>
              <a:rPr lang="en-US" dirty="0"/>
              <a:t>Interpret as a bunch of if-statements</a:t>
            </a:r>
          </a:p>
          <a:p>
            <a:pPr marL="285750" indent="-285750">
              <a:buFont typeface="Arial" panose="020B0604020202020204" pitchFamily="34" charset="0"/>
              <a:buChar char="•"/>
            </a:pPr>
            <a:r>
              <a:rPr lang="en-US" dirty="0"/>
              <a:t>Remember: the output is a class (e.g., binary classifier for sale of item class)</a:t>
            </a:r>
          </a:p>
          <a:p>
            <a:pPr marL="285750" indent="-285750">
              <a:buFont typeface="Arial" panose="020B0604020202020204" pitchFamily="34" charset="0"/>
              <a:buChar char="•"/>
            </a:pPr>
            <a:r>
              <a:rPr lang="en-US" dirty="0"/>
              <a:t>Can be hard to read</a:t>
            </a:r>
          </a:p>
        </p:txBody>
      </p:sp>
      <p:sp>
        <p:nvSpPr>
          <p:cNvPr id="13" name="Content Placeholder 4">
            <a:extLst>
              <a:ext uri="{FF2B5EF4-FFF2-40B4-BE49-F238E27FC236}">
                <a16:creationId xmlns:a16="http://schemas.microsoft.com/office/drawing/2014/main" id="{99EC3C52-AC60-40FB-9988-172B13F38912}"/>
              </a:ext>
            </a:extLst>
          </p:cNvPr>
          <p:cNvSpPr>
            <a:spLocks noGrp="1"/>
          </p:cNvSpPr>
          <p:nvPr>
            <p:ph idx="11"/>
          </p:nvPr>
        </p:nvSpPr>
        <p:spPr>
          <a:xfrm>
            <a:off x="216243" y="5972941"/>
            <a:ext cx="5758248" cy="885059"/>
          </a:xfrm>
        </p:spPr>
        <p:txBody>
          <a:bodyPr/>
          <a:lstStyle/>
          <a:p>
            <a:endParaRPr lang="en-US"/>
          </a:p>
        </p:txBody>
      </p:sp>
      <p:sp>
        <p:nvSpPr>
          <p:cNvPr id="5" name="TextBox 4">
            <a:extLst>
              <a:ext uri="{FF2B5EF4-FFF2-40B4-BE49-F238E27FC236}">
                <a16:creationId xmlns:a16="http://schemas.microsoft.com/office/drawing/2014/main" id="{6BE15ACE-E39A-8F48-A16A-114B5394DA16}"/>
              </a:ext>
            </a:extLst>
          </p:cNvPr>
          <p:cNvSpPr txBox="1"/>
          <p:nvPr/>
        </p:nvSpPr>
        <p:spPr>
          <a:xfrm>
            <a:off x="6646136" y="6415470"/>
            <a:ext cx="5758246" cy="369332"/>
          </a:xfrm>
          <a:prstGeom prst="rect">
            <a:avLst/>
          </a:prstGeom>
          <a:noFill/>
        </p:spPr>
        <p:txBody>
          <a:bodyPr wrap="square" rtlCol="0">
            <a:spAutoFit/>
          </a:bodyPr>
          <a:lstStyle/>
          <a:p>
            <a:r>
              <a:rPr lang="en-US" dirty="0"/>
              <a:t>https://</a:t>
            </a:r>
            <a:r>
              <a:rPr lang="en-US" dirty="0" err="1"/>
              <a:t>mljar.com</a:t>
            </a:r>
            <a:r>
              <a:rPr lang="en-US" dirty="0"/>
              <a:t>/blog/visualize-decision-tree/</a:t>
            </a:r>
          </a:p>
        </p:txBody>
      </p:sp>
    </p:spTree>
    <p:extLst>
      <p:ext uri="{BB962C8B-B14F-4D97-AF65-F5344CB8AC3E}">
        <p14:creationId xmlns:p14="http://schemas.microsoft.com/office/powerpoint/2010/main" val="29087094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descr="Diagram, timeline&#10;&#10;Description automatically generated">
            <a:extLst>
              <a:ext uri="{FF2B5EF4-FFF2-40B4-BE49-F238E27FC236}">
                <a16:creationId xmlns:a16="http://schemas.microsoft.com/office/drawing/2014/main" id="{C870B1B4-C33D-954B-8A23-2C669395C413}"/>
              </a:ext>
            </a:extLst>
          </p:cNvPr>
          <p:cNvPicPr>
            <a:picLocks noGrp="1" noChangeAspect="1"/>
          </p:cNvPicPr>
          <p:nvPr>
            <p:ph type="pic" sz="quarter" idx="10"/>
          </p:nvPr>
        </p:nvPicPr>
        <p:blipFill rotWithShape="1">
          <a:blip r:embed="rId3"/>
          <a:stretch/>
        </p:blipFill>
        <p:spPr>
          <a:xfrm>
            <a:off x="0" y="1053306"/>
            <a:ext cx="6190735" cy="4751387"/>
          </a:xfrm>
          <a:noFill/>
        </p:spPr>
      </p:pic>
      <p:sp>
        <p:nvSpPr>
          <p:cNvPr id="9" name="Title 2">
            <a:extLst>
              <a:ext uri="{FF2B5EF4-FFF2-40B4-BE49-F238E27FC236}">
                <a16:creationId xmlns:a16="http://schemas.microsoft.com/office/drawing/2014/main" id="{BE196CF5-EA33-46B6-9FA3-305CB3300796}"/>
              </a:ext>
            </a:extLst>
          </p:cNvPr>
          <p:cNvSpPr>
            <a:spLocks noGrp="1"/>
          </p:cNvSpPr>
          <p:nvPr>
            <p:ph type="title"/>
          </p:nvPr>
        </p:nvSpPr>
        <p:spPr>
          <a:xfrm>
            <a:off x="6400800" y="831469"/>
            <a:ext cx="5066270" cy="1325563"/>
          </a:xfrm>
        </p:spPr>
        <p:txBody>
          <a:bodyPr vert="horz" lIns="91440" tIns="45720" rIns="91440" bIns="45720" rtlCol="0" anchor="ctr">
            <a:normAutofit/>
          </a:bodyPr>
          <a:lstStyle/>
          <a:p>
            <a:r>
              <a:rPr lang="en-US" b="1" i="0" kern="1200" baseline="0">
                <a:latin typeface="Times New Roman" charset="0"/>
                <a:ea typeface="+mj-ea"/>
                <a:cs typeface="+mj-cs"/>
              </a:rPr>
              <a:t>Visualize!</a:t>
            </a:r>
          </a:p>
        </p:txBody>
      </p:sp>
      <p:sp>
        <p:nvSpPr>
          <p:cNvPr id="11" name="Content Placeholder 3">
            <a:extLst>
              <a:ext uri="{FF2B5EF4-FFF2-40B4-BE49-F238E27FC236}">
                <a16:creationId xmlns:a16="http://schemas.microsoft.com/office/drawing/2014/main" id="{4002DE5D-F1CF-496A-99AF-853A755D969C}"/>
              </a:ext>
            </a:extLst>
          </p:cNvPr>
          <p:cNvSpPr>
            <a:spLocks noGrp="1"/>
          </p:cNvSpPr>
          <p:nvPr>
            <p:ph idx="1"/>
          </p:nvPr>
        </p:nvSpPr>
        <p:spPr>
          <a:xfrm>
            <a:off x="6400800" y="2291969"/>
            <a:ext cx="5066270" cy="4351338"/>
          </a:xfrm>
        </p:spPr>
        <p:txBody>
          <a:bodyPr vert="horz" lIns="91440" tIns="45720" rIns="91440" bIns="45720" rtlCol="0">
            <a:normAutofit/>
          </a:bodyPr>
          <a:lstStyle/>
          <a:p>
            <a:pPr marL="285750" indent="-285750">
              <a:buFont typeface="Arial"/>
              <a:buChar char="•"/>
            </a:pPr>
            <a:r>
              <a:rPr lang="en-US" dirty="0"/>
              <a:t>Load up new library (here, matplotlib)</a:t>
            </a:r>
          </a:p>
          <a:p>
            <a:pPr marL="285750" indent="-285750">
              <a:buFont typeface="Arial"/>
              <a:buChar char="•"/>
            </a:pPr>
            <a:r>
              <a:rPr lang="en-US" dirty="0"/>
              <a:t>Use colors to indicate majority class at this node</a:t>
            </a:r>
          </a:p>
          <a:p>
            <a:pPr marL="285750" indent="-285750">
              <a:buFont typeface="Arial"/>
              <a:buChar char="•"/>
            </a:pPr>
            <a:r>
              <a:rPr lang="en-US" dirty="0"/>
              <a:t>Can be shown to non-domain-experts</a:t>
            </a:r>
          </a:p>
        </p:txBody>
      </p:sp>
      <p:sp>
        <p:nvSpPr>
          <p:cNvPr id="5" name="TextBox 4">
            <a:extLst>
              <a:ext uri="{FF2B5EF4-FFF2-40B4-BE49-F238E27FC236}">
                <a16:creationId xmlns:a16="http://schemas.microsoft.com/office/drawing/2014/main" id="{6BE15ACE-E39A-8F48-A16A-114B5394DA16}"/>
              </a:ext>
            </a:extLst>
          </p:cNvPr>
          <p:cNvSpPr txBox="1"/>
          <p:nvPr/>
        </p:nvSpPr>
        <p:spPr>
          <a:xfrm>
            <a:off x="219867" y="6052126"/>
            <a:ext cx="5751000" cy="805873"/>
          </a:xfrm>
          <a:prstGeom prst="rect">
            <a:avLst/>
          </a:prstGeom>
        </p:spPr>
        <p:txBody>
          <a:bodyPr vert="horz" lIns="91440" tIns="45720" rIns="91440" bIns="45720" rtlCol="0">
            <a:normAutofit/>
          </a:bodyPr>
          <a:lstStyle/>
          <a:p>
            <a:pPr>
              <a:lnSpc>
                <a:spcPct val="150000"/>
              </a:lnSpc>
              <a:spcBef>
                <a:spcPts val="1000"/>
              </a:spcBef>
              <a:spcAft>
                <a:spcPts val="400"/>
              </a:spcAft>
            </a:pPr>
            <a:r>
              <a:rPr lang="en-US" sz="1600" i="1" kern="1200" baseline="0">
                <a:solidFill>
                  <a:schemeClr val="tx1">
                    <a:lumMod val="85000"/>
                    <a:lumOff val="15000"/>
                  </a:schemeClr>
                </a:solidFill>
                <a:latin typeface="Century Gothic" charset="0"/>
                <a:ea typeface="+mn-ea"/>
                <a:cs typeface="+mn-cs"/>
              </a:rPr>
              <a:t>https://mljar.com/blog/visualize-decision-tree/</a:t>
            </a:r>
          </a:p>
        </p:txBody>
      </p:sp>
    </p:spTree>
    <p:extLst>
      <p:ext uri="{BB962C8B-B14F-4D97-AF65-F5344CB8AC3E}">
        <p14:creationId xmlns:p14="http://schemas.microsoft.com/office/powerpoint/2010/main" val="3068507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108BF1-061F-644E-8460-D7F48845B4B1}"/>
              </a:ext>
            </a:extLst>
          </p:cNvPr>
          <p:cNvSpPr>
            <a:spLocks noGrp="1"/>
          </p:cNvSpPr>
          <p:nvPr>
            <p:ph type="title"/>
          </p:nvPr>
        </p:nvSpPr>
        <p:spPr/>
        <p:txBody>
          <a:bodyPr/>
          <a:lstStyle/>
          <a:p>
            <a:r>
              <a:rPr lang="en-US" dirty="0"/>
              <a:t>Guidelines</a:t>
            </a:r>
          </a:p>
        </p:txBody>
      </p:sp>
      <p:sp>
        <p:nvSpPr>
          <p:cNvPr id="3" name="Content Placeholder 2">
            <a:extLst>
              <a:ext uri="{FF2B5EF4-FFF2-40B4-BE49-F238E27FC236}">
                <a16:creationId xmlns:a16="http://schemas.microsoft.com/office/drawing/2014/main" id="{E32D7A03-A41C-A941-AD2E-32B0E3BFCE5B}"/>
              </a:ext>
            </a:extLst>
          </p:cNvPr>
          <p:cNvSpPr>
            <a:spLocks noGrp="1"/>
          </p:cNvSpPr>
          <p:nvPr>
            <p:ph idx="1"/>
          </p:nvPr>
        </p:nvSpPr>
        <p:spPr>
          <a:xfrm>
            <a:off x="573024" y="1849056"/>
            <a:ext cx="10515600" cy="4351338"/>
          </a:xfrm>
        </p:spPr>
        <p:txBody>
          <a:bodyPr/>
          <a:lstStyle/>
          <a:p>
            <a:pPr marL="285750" indent="-285750">
              <a:buFont typeface="Arial" panose="020B0604020202020204" pitchFamily="34" charset="0"/>
              <a:buChar char="•"/>
            </a:pPr>
            <a:r>
              <a:rPr lang="en-US" dirty="0"/>
              <a:t>Presentations should be 18-20minutes</a:t>
            </a:r>
          </a:p>
          <a:p>
            <a:pPr marL="285750" indent="-285750">
              <a:buFont typeface="Arial" panose="020B0604020202020204" pitchFamily="34" charset="0"/>
              <a:buChar char="•"/>
            </a:pPr>
            <a:r>
              <a:rPr lang="en-US" dirty="0"/>
              <a:t>Rough rating system</a:t>
            </a:r>
          </a:p>
          <a:p>
            <a:pPr marL="971550" lvl="1" indent="-285750">
              <a:buFont typeface="Arial" panose="020B0604020202020204" pitchFamily="34" charset="0"/>
              <a:buChar char="•"/>
            </a:pPr>
            <a:r>
              <a:rPr lang="en-US" dirty="0"/>
              <a:t>Bad – Factually incorrect or no discernable content</a:t>
            </a:r>
          </a:p>
          <a:p>
            <a:pPr marL="971550" lvl="1" indent="-285750">
              <a:buFont typeface="Arial" panose="020B0604020202020204" pitchFamily="34" charset="0"/>
              <a:buChar char="•"/>
            </a:pPr>
            <a:r>
              <a:rPr lang="en-US" dirty="0"/>
              <a:t>Fair – Regurgitates facts from the paper in the same order</a:t>
            </a:r>
          </a:p>
          <a:p>
            <a:pPr marL="971550" lvl="1" indent="-285750">
              <a:buFont typeface="Arial" panose="020B0604020202020204" pitchFamily="34" charset="0"/>
              <a:buChar char="•"/>
            </a:pPr>
            <a:r>
              <a:rPr lang="en-US" dirty="0"/>
              <a:t>Good – Provides narrative cohesion and insights beyond surface text of paper</a:t>
            </a:r>
          </a:p>
          <a:p>
            <a:pPr marL="971550" lvl="1" indent="-285750">
              <a:buFont typeface="Arial" panose="020B0604020202020204" pitchFamily="34" charset="0"/>
              <a:buChar char="•"/>
            </a:pPr>
            <a:r>
              <a:rPr lang="en-US" dirty="0"/>
              <a:t>Excellent – Advertises and entertains while teaching the audience something</a:t>
            </a:r>
          </a:p>
          <a:p>
            <a:pPr marL="285750" indent="-285750">
              <a:buFont typeface="Arial" panose="020B0604020202020204" pitchFamily="34" charset="0"/>
              <a:buChar char="•"/>
            </a:pPr>
            <a:r>
              <a:rPr lang="en-US" dirty="0"/>
              <a:t>Tip: do extra reading for context, read related or cited work, etc.</a:t>
            </a:r>
          </a:p>
        </p:txBody>
      </p:sp>
    </p:spTree>
    <p:extLst>
      <p:ext uri="{BB962C8B-B14F-4D97-AF65-F5344CB8AC3E}">
        <p14:creationId xmlns:p14="http://schemas.microsoft.com/office/powerpoint/2010/main" val="4188763767"/>
      </p:ext>
    </p:extLst>
  </p:cSld>
  <p:clrMapOvr>
    <a:masterClrMapping/>
  </p:clrMapOvr>
  <mc:AlternateContent xmlns:mc="http://schemas.openxmlformats.org/markup-compatibility/2006" xmlns:p14="http://schemas.microsoft.com/office/powerpoint/2010/main">
    <mc:Choice Requires="p14">
      <p:transition spd="slow" p14:dur="2000" advTm="81129"/>
    </mc:Choice>
    <mc:Fallback xmlns="">
      <p:transition spd="slow" advTm="81129"/>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6DD664-F0FC-904C-AE78-A028D6418217}"/>
              </a:ext>
            </a:extLst>
          </p:cNvPr>
          <p:cNvSpPr>
            <a:spLocks noGrp="1"/>
          </p:cNvSpPr>
          <p:nvPr>
            <p:ph type="title"/>
          </p:nvPr>
        </p:nvSpPr>
        <p:spPr/>
        <p:txBody>
          <a:bodyPr/>
          <a:lstStyle/>
          <a:p>
            <a:r>
              <a:rPr lang="en-US" sz="9600" i="1" dirty="0"/>
              <a:t>What could go wrong?</a:t>
            </a:r>
          </a:p>
        </p:txBody>
      </p:sp>
    </p:spTree>
    <p:extLst>
      <p:ext uri="{BB962C8B-B14F-4D97-AF65-F5344CB8AC3E}">
        <p14:creationId xmlns:p14="http://schemas.microsoft.com/office/powerpoint/2010/main" val="10903184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phic 4" descr="Office worker female outline">
            <a:extLst>
              <a:ext uri="{FF2B5EF4-FFF2-40B4-BE49-F238E27FC236}">
                <a16:creationId xmlns:a16="http://schemas.microsoft.com/office/drawing/2014/main" id="{826076C2-A196-4F48-BE4D-0FEB4A94EB2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3478" y="520699"/>
            <a:ext cx="5480958" cy="5480958"/>
          </a:xfrm>
          <a:prstGeom prst="rect">
            <a:avLst/>
          </a:prstGeom>
        </p:spPr>
      </p:pic>
      <p:pic>
        <p:nvPicPr>
          <p:cNvPr id="9" name="Graphic 8" descr="Lights On with solid fill">
            <a:extLst>
              <a:ext uri="{FF2B5EF4-FFF2-40B4-BE49-F238E27FC236}">
                <a16:creationId xmlns:a16="http://schemas.microsoft.com/office/drawing/2014/main" id="{27910FAE-4FFA-FA4A-8161-121B9B4C64E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825019" y="697227"/>
            <a:ext cx="1543957" cy="1543957"/>
          </a:xfrm>
          <a:prstGeom prst="rect">
            <a:avLst/>
          </a:prstGeom>
        </p:spPr>
      </p:pic>
      <p:cxnSp>
        <p:nvCxnSpPr>
          <p:cNvPr id="11" name="Straight Arrow Connector 10">
            <a:extLst>
              <a:ext uri="{FF2B5EF4-FFF2-40B4-BE49-F238E27FC236}">
                <a16:creationId xmlns:a16="http://schemas.microsoft.com/office/drawing/2014/main" id="{6B6B901C-9800-0F4C-B5BF-A0B4F6213184}"/>
              </a:ext>
            </a:extLst>
          </p:cNvPr>
          <p:cNvCxnSpPr>
            <a:cxnSpLocks/>
          </p:cNvCxnSpPr>
          <p:nvPr/>
        </p:nvCxnSpPr>
        <p:spPr>
          <a:xfrm flipV="1">
            <a:off x="5860715" y="2228826"/>
            <a:ext cx="1202222" cy="121730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4" name="Graphic 13" descr="Employee badge outline">
            <a:extLst>
              <a:ext uri="{FF2B5EF4-FFF2-40B4-BE49-F238E27FC236}">
                <a16:creationId xmlns:a16="http://schemas.microsoft.com/office/drawing/2014/main" id="{CC88CD77-D4B1-5E4C-A08A-B3F2CBCB8A4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110424" y="4018643"/>
            <a:ext cx="1191986" cy="1191986"/>
          </a:xfrm>
          <a:prstGeom prst="rect">
            <a:avLst/>
          </a:prstGeom>
        </p:spPr>
      </p:pic>
      <p:grpSp>
        <p:nvGrpSpPr>
          <p:cNvPr id="19" name="Group 18">
            <a:extLst>
              <a:ext uri="{FF2B5EF4-FFF2-40B4-BE49-F238E27FC236}">
                <a16:creationId xmlns:a16="http://schemas.microsoft.com/office/drawing/2014/main" id="{DABDE16C-520A-304A-B942-DA1D25C6359C}"/>
              </a:ext>
            </a:extLst>
          </p:cNvPr>
          <p:cNvGrpSpPr/>
          <p:nvPr/>
        </p:nvGrpSpPr>
        <p:grpSpPr>
          <a:xfrm>
            <a:off x="4668300" y="3443227"/>
            <a:ext cx="2572657" cy="2702897"/>
            <a:chOff x="5522697" y="3429000"/>
            <a:chExt cx="2572657" cy="2702897"/>
          </a:xfrm>
        </p:grpSpPr>
        <p:pic>
          <p:nvPicPr>
            <p:cNvPr id="7" name="Graphic 6" descr="Database outline">
              <a:extLst>
                <a:ext uri="{FF2B5EF4-FFF2-40B4-BE49-F238E27FC236}">
                  <a16:creationId xmlns:a16="http://schemas.microsoft.com/office/drawing/2014/main" id="{225D7720-5B98-B04D-B998-4767ECE482E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522697" y="3429000"/>
              <a:ext cx="2572657" cy="2572657"/>
            </a:xfrm>
            <a:prstGeom prst="rect">
              <a:avLst/>
            </a:prstGeom>
          </p:spPr>
        </p:pic>
        <p:sp>
          <p:nvSpPr>
            <p:cNvPr id="18" name="TextBox 17">
              <a:extLst>
                <a:ext uri="{FF2B5EF4-FFF2-40B4-BE49-F238E27FC236}">
                  <a16:creationId xmlns:a16="http://schemas.microsoft.com/office/drawing/2014/main" id="{2ACFF703-6148-8844-8157-46DF015D4494}"/>
                </a:ext>
              </a:extLst>
            </p:cNvPr>
            <p:cNvSpPr txBox="1"/>
            <p:nvPr/>
          </p:nvSpPr>
          <p:spPr>
            <a:xfrm>
              <a:off x="6452173" y="5762565"/>
              <a:ext cx="852880" cy="369332"/>
            </a:xfrm>
            <a:prstGeom prst="rect">
              <a:avLst/>
            </a:prstGeom>
            <a:noFill/>
          </p:spPr>
          <p:txBody>
            <a:bodyPr wrap="square" rtlCol="0">
              <a:spAutoFit/>
            </a:bodyPr>
            <a:lstStyle/>
            <a:p>
              <a:r>
                <a:rPr lang="en-US" dirty="0"/>
                <a:t>Sales</a:t>
              </a:r>
            </a:p>
          </p:txBody>
        </p:sp>
      </p:grpSp>
      <p:grpSp>
        <p:nvGrpSpPr>
          <p:cNvPr id="21" name="Group 20">
            <a:extLst>
              <a:ext uri="{FF2B5EF4-FFF2-40B4-BE49-F238E27FC236}">
                <a16:creationId xmlns:a16="http://schemas.microsoft.com/office/drawing/2014/main" id="{E7295429-C044-CB4A-AE69-30FE3D4809C7}"/>
              </a:ext>
            </a:extLst>
          </p:cNvPr>
          <p:cNvGrpSpPr/>
          <p:nvPr/>
        </p:nvGrpSpPr>
        <p:grpSpPr>
          <a:xfrm>
            <a:off x="6320518" y="3418510"/>
            <a:ext cx="2572657" cy="2723983"/>
            <a:chOff x="7305053" y="3388862"/>
            <a:chExt cx="2572657" cy="2723983"/>
          </a:xfrm>
        </p:grpSpPr>
        <p:pic>
          <p:nvPicPr>
            <p:cNvPr id="17" name="Graphic 16" descr="Database outline">
              <a:extLst>
                <a:ext uri="{FF2B5EF4-FFF2-40B4-BE49-F238E27FC236}">
                  <a16:creationId xmlns:a16="http://schemas.microsoft.com/office/drawing/2014/main" id="{057959B7-9B46-AB42-B672-4750FDD9C8B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305053" y="3388862"/>
              <a:ext cx="2572657" cy="2572657"/>
            </a:xfrm>
            <a:prstGeom prst="rect">
              <a:avLst/>
            </a:prstGeom>
          </p:spPr>
        </p:pic>
        <p:sp>
          <p:nvSpPr>
            <p:cNvPr id="20" name="TextBox 19">
              <a:extLst>
                <a:ext uri="{FF2B5EF4-FFF2-40B4-BE49-F238E27FC236}">
                  <a16:creationId xmlns:a16="http://schemas.microsoft.com/office/drawing/2014/main" id="{D54B2812-17AE-6743-8F5B-EB4E6C473168}"/>
                </a:ext>
              </a:extLst>
            </p:cNvPr>
            <p:cNvSpPr txBox="1"/>
            <p:nvPr/>
          </p:nvSpPr>
          <p:spPr>
            <a:xfrm>
              <a:off x="8290505" y="5743513"/>
              <a:ext cx="852880" cy="369332"/>
            </a:xfrm>
            <a:prstGeom prst="rect">
              <a:avLst/>
            </a:prstGeom>
            <a:noFill/>
          </p:spPr>
          <p:txBody>
            <a:bodyPr wrap="square" rtlCol="0">
              <a:spAutoFit/>
            </a:bodyPr>
            <a:lstStyle/>
            <a:p>
              <a:r>
                <a:rPr lang="en-US" dirty="0"/>
                <a:t>Logs</a:t>
              </a:r>
            </a:p>
          </p:txBody>
        </p:sp>
      </p:grpSp>
      <p:grpSp>
        <p:nvGrpSpPr>
          <p:cNvPr id="22" name="Group 21">
            <a:extLst>
              <a:ext uri="{FF2B5EF4-FFF2-40B4-BE49-F238E27FC236}">
                <a16:creationId xmlns:a16="http://schemas.microsoft.com/office/drawing/2014/main" id="{CF7EA365-60F4-DC47-88A7-39275DB2E35C}"/>
              </a:ext>
            </a:extLst>
          </p:cNvPr>
          <p:cNvGrpSpPr/>
          <p:nvPr/>
        </p:nvGrpSpPr>
        <p:grpSpPr>
          <a:xfrm>
            <a:off x="7974009" y="3418510"/>
            <a:ext cx="2572657" cy="2723983"/>
            <a:chOff x="7305053" y="3388862"/>
            <a:chExt cx="2572657" cy="2723983"/>
          </a:xfrm>
        </p:grpSpPr>
        <p:pic>
          <p:nvPicPr>
            <p:cNvPr id="23" name="Graphic 22" descr="Database outline">
              <a:extLst>
                <a:ext uri="{FF2B5EF4-FFF2-40B4-BE49-F238E27FC236}">
                  <a16:creationId xmlns:a16="http://schemas.microsoft.com/office/drawing/2014/main" id="{6FF0A617-0539-F24F-85EE-7643ECC6FB9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305053" y="3388862"/>
              <a:ext cx="2572657" cy="2572657"/>
            </a:xfrm>
            <a:prstGeom prst="rect">
              <a:avLst/>
            </a:prstGeom>
          </p:spPr>
        </p:pic>
        <p:sp>
          <p:nvSpPr>
            <p:cNvPr id="24" name="TextBox 23">
              <a:extLst>
                <a:ext uri="{FF2B5EF4-FFF2-40B4-BE49-F238E27FC236}">
                  <a16:creationId xmlns:a16="http://schemas.microsoft.com/office/drawing/2014/main" id="{83D2E443-FB34-2048-957E-DCEC111AA8AB}"/>
                </a:ext>
              </a:extLst>
            </p:cNvPr>
            <p:cNvSpPr txBox="1"/>
            <p:nvPr/>
          </p:nvSpPr>
          <p:spPr>
            <a:xfrm>
              <a:off x="8157933" y="5743513"/>
              <a:ext cx="1189797" cy="369332"/>
            </a:xfrm>
            <a:prstGeom prst="rect">
              <a:avLst/>
            </a:prstGeom>
            <a:noFill/>
          </p:spPr>
          <p:txBody>
            <a:bodyPr wrap="square" rtlCol="0">
              <a:spAutoFit/>
            </a:bodyPr>
            <a:lstStyle/>
            <a:p>
              <a:r>
                <a:rPr lang="en-US" dirty="0"/>
                <a:t>Inventory</a:t>
              </a:r>
            </a:p>
          </p:txBody>
        </p:sp>
      </p:grpSp>
      <p:cxnSp>
        <p:nvCxnSpPr>
          <p:cNvPr id="25" name="Straight Arrow Connector 24">
            <a:extLst>
              <a:ext uri="{FF2B5EF4-FFF2-40B4-BE49-F238E27FC236}">
                <a16:creationId xmlns:a16="http://schemas.microsoft.com/office/drawing/2014/main" id="{62553C97-96C8-B64C-BE54-DF9AC0BD294F}"/>
              </a:ext>
            </a:extLst>
          </p:cNvPr>
          <p:cNvCxnSpPr>
            <a:cxnSpLocks/>
          </p:cNvCxnSpPr>
          <p:nvPr/>
        </p:nvCxnSpPr>
        <p:spPr>
          <a:xfrm flipH="1" flipV="1">
            <a:off x="8094648" y="2228826"/>
            <a:ext cx="1165690" cy="135245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3972DE4F-E277-AA4C-AB29-E85AD063B9D1}"/>
              </a:ext>
            </a:extLst>
          </p:cNvPr>
          <p:cNvCxnSpPr>
            <a:cxnSpLocks/>
            <a:stCxn id="17" idx="0"/>
            <a:endCxn id="9" idx="2"/>
          </p:cNvCxnSpPr>
          <p:nvPr/>
        </p:nvCxnSpPr>
        <p:spPr>
          <a:xfrm flipH="1" flipV="1">
            <a:off x="7596998" y="2241184"/>
            <a:ext cx="9849" cy="117732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2280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nodeType="clickEffect">
                                  <p:stCondLst>
                                    <p:cond delay="0"/>
                                  </p:stCondLst>
                                  <p:childTnLst>
                                    <p:anim calcmode="lin" valueType="num">
                                      <p:cBhvr additive="base">
                                        <p:cTn id="6" dur="500"/>
                                        <p:tgtEl>
                                          <p:spTgt spid="5"/>
                                        </p:tgtEl>
                                        <p:attrNameLst>
                                          <p:attrName>ppt_x</p:attrName>
                                        </p:attrNameLst>
                                      </p:cBhvr>
                                      <p:tavLst>
                                        <p:tav tm="0">
                                          <p:val>
                                            <p:strVal val="ppt_x"/>
                                          </p:val>
                                        </p:tav>
                                        <p:tav tm="100000">
                                          <p:val>
                                            <p:strVal val="ppt_x"/>
                                          </p:val>
                                        </p:tav>
                                      </p:tavLst>
                                    </p:anim>
                                    <p:anim calcmode="lin" valueType="num">
                                      <p:cBhvr additive="base">
                                        <p:cTn id="7" dur="500"/>
                                        <p:tgtEl>
                                          <p:spTgt spid="5"/>
                                        </p:tgtEl>
                                        <p:attrNameLst>
                                          <p:attrName>ppt_y</p:attrName>
                                        </p:attrNameLst>
                                      </p:cBhvr>
                                      <p:tavLst>
                                        <p:tav tm="0">
                                          <p:val>
                                            <p:strVal val="ppt_y"/>
                                          </p:val>
                                        </p:tav>
                                        <p:tav tm="100000">
                                          <p:val>
                                            <p:strVal val="1+ppt_h/2"/>
                                          </p:val>
                                        </p:tav>
                                      </p:tavLst>
                                    </p:anim>
                                    <p:set>
                                      <p:cBhvr>
                                        <p:cTn id="8" dur="1" fill="hold">
                                          <p:stCondLst>
                                            <p:cond delay="499"/>
                                          </p:stCondLst>
                                        </p:cTn>
                                        <p:tgtEl>
                                          <p:spTgt spid="5"/>
                                        </p:tgtEl>
                                        <p:attrNameLst>
                                          <p:attrName>style.visibility</p:attrName>
                                        </p:attrNameLst>
                                      </p:cBhvr>
                                      <p:to>
                                        <p:strVal val="hidden"/>
                                      </p:to>
                                    </p:set>
                                  </p:childTnLst>
                                </p:cTn>
                              </p:par>
                              <p:par>
                                <p:cTn id="9" presetID="2" presetClass="exit" presetSubtype="8" fill="hold" nodeType="withEffect">
                                  <p:stCondLst>
                                    <p:cond delay="0"/>
                                  </p:stCondLst>
                                  <p:childTnLst>
                                    <p:anim calcmode="lin" valueType="num">
                                      <p:cBhvr additive="base">
                                        <p:cTn id="10" dur="500"/>
                                        <p:tgtEl>
                                          <p:spTgt spid="14"/>
                                        </p:tgtEl>
                                        <p:attrNameLst>
                                          <p:attrName>ppt_x</p:attrName>
                                        </p:attrNameLst>
                                      </p:cBhvr>
                                      <p:tavLst>
                                        <p:tav tm="0">
                                          <p:val>
                                            <p:strVal val="ppt_x"/>
                                          </p:val>
                                        </p:tav>
                                        <p:tav tm="100000">
                                          <p:val>
                                            <p:strVal val="0-ppt_w/2"/>
                                          </p:val>
                                        </p:tav>
                                      </p:tavLst>
                                    </p:anim>
                                    <p:anim calcmode="lin" valueType="num">
                                      <p:cBhvr additive="base">
                                        <p:cTn id="11" dur="500"/>
                                        <p:tgtEl>
                                          <p:spTgt spid="14"/>
                                        </p:tgtEl>
                                        <p:attrNameLst>
                                          <p:attrName>ppt_y</p:attrName>
                                        </p:attrNameLst>
                                      </p:cBhvr>
                                      <p:tavLst>
                                        <p:tav tm="0">
                                          <p:val>
                                            <p:strVal val="ppt_y"/>
                                          </p:val>
                                        </p:tav>
                                        <p:tav tm="100000">
                                          <p:val>
                                            <p:strVal val="ppt_y"/>
                                          </p:val>
                                        </p:tav>
                                      </p:tavLst>
                                    </p:anim>
                                    <p:set>
                                      <p:cBhvr>
                                        <p:cTn id="12" dur="1" fill="hold">
                                          <p:stCondLst>
                                            <p:cond delay="4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phic 8" descr="Lights On with solid fill">
            <a:extLst>
              <a:ext uri="{FF2B5EF4-FFF2-40B4-BE49-F238E27FC236}">
                <a16:creationId xmlns:a16="http://schemas.microsoft.com/office/drawing/2014/main" id="{27910FAE-4FFA-FA4A-8161-121B9B4C64E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825019" y="697227"/>
            <a:ext cx="1543957" cy="1543957"/>
          </a:xfrm>
          <a:prstGeom prst="rect">
            <a:avLst/>
          </a:prstGeom>
        </p:spPr>
      </p:pic>
      <p:cxnSp>
        <p:nvCxnSpPr>
          <p:cNvPr id="11" name="Straight Arrow Connector 10">
            <a:extLst>
              <a:ext uri="{FF2B5EF4-FFF2-40B4-BE49-F238E27FC236}">
                <a16:creationId xmlns:a16="http://schemas.microsoft.com/office/drawing/2014/main" id="{6B6B901C-9800-0F4C-B5BF-A0B4F6213184}"/>
              </a:ext>
            </a:extLst>
          </p:cNvPr>
          <p:cNvCxnSpPr>
            <a:cxnSpLocks/>
          </p:cNvCxnSpPr>
          <p:nvPr/>
        </p:nvCxnSpPr>
        <p:spPr>
          <a:xfrm flipV="1">
            <a:off x="5860715" y="2228826"/>
            <a:ext cx="1202222" cy="121730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9" name="Group 18">
            <a:extLst>
              <a:ext uri="{FF2B5EF4-FFF2-40B4-BE49-F238E27FC236}">
                <a16:creationId xmlns:a16="http://schemas.microsoft.com/office/drawing/2014/main" id="{DABDE16C-520A-304A-B942-DA1D25C6359C}"/>
              </a:ext>
            </a:extLst>
          </p:cNvPr>
          <p:cNvGrpSpPr/>
          <p:nvPr/>
        </p:nvGrpSpPr>
        <p:grpSpPr>
          <a:xfrm>
            <a:off x="4668300" y="3443227"/>
            <a:ext cx="2572657" cy="2702897"/>
            <a:chOff x="5522697" y="3429000"/>
            <a:chExt cx="2572657" cy="2702897"/>
          </a:xfrm>
        </p:grpSpPr>
        <p:pic>
          <p:nvPicPr>
            <p:cNvPr id="7" name="Graphic 6" descr="Database outline">
              <a:extLst>
                <a:ext uri="{FF2B5EF4-FFF2-40B4-BE49-F238E27FC236}">
                  <a16:creationId xmlns:a16="http://schemas.microsoft.com/office/drawing/2014/main" id="{225D7720-5B98-B04D-B998-4767ECE482E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522697" y="3429000"/>
              <a:ext cx="2572657" cy="2572657"/>
            </a:xfrm>
            <a:prstGeom prst="rect">
              <a:avLst/>
            </a:prstGeom>
          </p:spPr>
        </p:pic>
        <p:sp>
          <p:nvSpPr>
            <p:cNvPr id="18" name="TextBox 17">
              <a:extLst>
                <a:ext uri="{FF2B5EF4-FFF2-40B4-BE49-F238E27FC236}">
                  <a16:creationId xmlns:a16="http://schemas.microsoft.com/office/drawing/2014/main" id="{2ACFF703-6148-8844-8157-46DF015D4494}"/>
                </a:ext>
              </a:extLst>
            </p:cNvPr>
            <p:cNvSpPr txBox="1"/>
            <p:nvPr/>
          </p:nvSpPr>
          <p:spPr>
            <a:xfrm>
              <a:off x="6452173" y="5762565"/>
              <a:ext cx="852880" cy="369332"/>
            </a:xfrm>
            <a:prstGeom prst="rect">
              <a:avLst/>
            </a:prstGeom>
            <a:noFill/>
          </p:spPr>
          <p:txBody>
            <a:bodyPr wrap="square" rtlCol="0">
              <a:spAutoFit/>
            </a:bodyPr>
            <a:lstStyle/>
            <a:p>
              <a:r>
                <a:rPr lang="en-US" dirty="0"/>
                <a:t>Sales</a:t>
              </a:r>
            </a:p>
          </p:txBody>
        </p:sp>
      </p:grpSp>
      <p:grpSp>
        <p:nvGrpSpPr>
          <p:cNvPr id="21" name="Group 20">
            <a:extLst>
              <a:ext uri="{FF2B5EF4-FFF2-40B4-BE49-F238E27FC236}">
                <a16:creationId xmlns:a16="http://schemas.microsoft.com/office/drawing/2014/main" id="{E7295429-C044-CB4A-AE69-30FE3D4809C7}"/>
              </a:ext>
            </a:extLst>
          </p:cNvPr>
          <p:cNvGrpSpPr/>
          <p:nvPr/>
        </p:nvGrpSpPr>
        <p:grpSpPr>
          <a:xfrm>
            <a:off x="6320518" y="3418510"/>
            <a:ext cx="2572657" cy="2723983"/>
            <a:chOff x="7305053" y="3388862"/>
            <a:chExt cx="2572657" cy="2723983"/>
          </a:xfrm>
        </p:grpSpPr>
        <p:pic>
          <p:nvPicPr>
            <p:cNvPr id="17" name="Graphic 16" descr="Database outline">
              <a:extLst>
                <a:ext uri="{FF2B5EF4-FFF2-40B4-BE49-F238E27FC236}">
                  <a16:creationId xmlns:a16="http://schemas.microsoft.com/office/drawing/2014/main" id="{057959B7-9B46-AB42-B672-4750FDD9C8B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305053" y="3388862"/>
              <a:ext cx="2572657" cy="2572657"/>
            </a:xfrm>
            <a:prstGeom prst="rect">
              <a:avLst/>
            </a:prstGeom>
          </p:spPr>
        </p:pic>
        <p:sp>
          <p:nvSpPr>
            <p:cNvPr id="20" name="TextBox 19">
              <a:extLst>
                <a:ext uri="{FF2B5EF4-FFF2-40B4-BE49-F238E27FC236}">
                  <a16:creationId xmlns:a16="http://schemas.microsoft.com/office/drawing/2014/main" id="{D54B2812-17AE-6743-8F5B-EB4E6C473168}"/>
                </a:ext>
              </a:extLst>
            </p:cNvPr>
            <p:cNvSpPr txBox="1"/>
            <p:nvPr/>
          </p:nvSpPr>
          <p:spPr>
            <a:xfrm>
              <a:off x="8290505" y="5743513"/>
              <a:ext cx="852880" cy="369332"/>
            </a:xfrm>
            <a:prstGeom prst="rect">
              <a:avLst/>
            </a:prstGeom>
            <a:noFill/>
          </p:spPr>
          <p:txBody>
            <a:bodyPr wrap="square" rtlCol="0">
              <a:spAutoFit/>
            </a:bodyPr>
            <a:lstStyle/>
            <a:p>
              <a:r>
                <a:rPr lang="en-US" dirty="0"/>
                <a:t>Logs</a:t>
              </a:r>
            </a:p>
          </p:txBody>
        </p:sp>
      </p:grpSp>
      <p:grpSp>
        <p:nvGrpSpPr>
          <p:cNvPr id="22" name="Group 21">
            <a:extLst>
              <a:ext uri="{FF2B5EF4-FFF2-40B4-BE49-F238E27FC236}">
                <a16:creationId xmlns:a16="http://schemas.microsoft.com/office/drawing/2014/main" id="{CF7EA365-60F4-DC47-88A7-39275DB2E35C}"/>
              </a:ext>
            </a:extLst>
          </p:cNvPr>
          <p:cNvGrpSpPr/>
          <p:nvPr/>
        </p:nvGrpSpPr>
        <p:grpSpPr>
          <a:xfrm>
            <a:off x="7974009" y="3418510"/>
            <a:ext cx="2572657" cy="2723983"/>
            <a:chOff x="7305053" y="3388862"/>
            <a:chExt cx="2572657" cy="2723983"/>
          </a:xfrm>
        </p:grpSpPr>
        <p:pic>
          <p:nvPicPr>
            <p:cNvPr id="23" name="Graphic 22" descr="Database outline">
              <a:extLst>
                <a:ext uri="{FF2B5EF4-FFF2-40B4-BE49-F238E27FC236}">
                  <a16:creationId xmlns:a16="http://schemas.microsoft.com/office/drawing/2014/main" id="{6FF0A617-0539-F24F-85EE-7643ECC6FB9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305053" y="3388862"/>
              <a:ext cx="2572657" cy="2572657"/>
            </a:xfrm>
            <a:prstGeom prst="rect">
              <a:avLst/>
            </a:prstGeom>
          </p:spPr>
        </p:pic>
        <p:sp>
          <p:nvSpPr>
            <p:cNvPr id="24" name="TextBox 23">
              <a:extLst>
                <a:ext uri="{FF2B5EF4-FFF2-40B4-BE49-F238E27FC236}">
                  <a16:creationId xmlns:a16="http://schemas.microsoft.com/office/drawing/2014/main" id="{83D2E443-FB34-2048-957E-DCEC111AA8AB}"/>
                </a:ext>
              </a:extLst>
            </p:cNvPr>
            <p:cNvSpPr txBox="1"/>
            <p:nvPr/>
          </p:nvSpPr>
          <p:spPr>
            <a:xfrm>
              <a:off x="8157933" y="5743513"/>
              <a:ext cx="1189797" cy="369332"/>
            </a:xfrm>
            <a:prstGeom prst="rect">
              <a:avLst/>
            </a:prstGeom>
            <a:noFill/>
          </p:spPr>
          <p:txBody>
            <a:bodyPr wrap="square" rtlCol="0">
              <a:spAutoFit/>
            </a:bodyPr>
            <a:lstStyle/>
            <a:p>
              <a:r>
                <a:rPr lang="en-US" dirty="0"/>
                <a:t>Inventory</a:t>
              </a:r>
            </a:p>
          </p:txBody>
        </p:sp>
      </p:grpSp>
      <p:cxnSp>
        <p:nvCxnSpPr>
          <p:cNvPr id="25" name="Straight Arrow Connector 24">
            <a:extLst>
              <a:ext uri="{FF2B5EF4-FFF2-40B4-BE49-F238E27FC236}">
                <a16:creationId xmlns:a16="http://schemas.microsoft.com/office/drawing/2014/main" id="{62553C97-96C8-B64C-BE54-DF9AC0BD294F}"/>
              </a:ext>
            </a:extLst>
          </p:cNvPr>
          <p:cNvCxnSpPr>
            <a:cxnSpLocks/>
          </p:cNvCxnSpPr>
          <p:nvPr/>
        </p:nvCxnSpPr>
        <p:spPr>
          <a:xfrm flipH="1" flipV="1">
            <a:off x="8094648" y="2228826"/>
            <a:ext cx="1165690" cy="135245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3972DE4F-E277-AA4C-AB29-E85AD063B9D1}"/>
              </a:ext>
            </a:extLst>
          </p:cNvPr>
          <p:cNvCxnSpPr>
            <a:cxnSpLocks/>
            <a:stCxn id="17" idx="0"/>
            <a:endCxn id="9" idx="2"/>
          </p:cNvCxnSpPr>
          <p:nvPr/>
        </p:nvCxnSpPr>
        <p:spPr>
          <a:xfrm flipH="1" flipV="1">
            <a:off x="7596998" y="2241184"/>
            <a:ext cx="9849" cy="117732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B149DC1D-57ED-9B47-B660-54CD0081F561}"/>
              </a:ext>
            </a:extLst>
          </p:cNvPr>
          <p:cNvGrpSpPr/>
          <p:nvPr/>
        </p:nvGrpSpPr>
        <p:grpSpPr>
          <a:xfrm>
            <a:off x="-73478" y="520699"/>
            <a:ext cx="5480958" cy="5480958"/>
            <a:chOff x="-73478" y="520699"/>
            <a:chExt cx="5480958" cy="5480958"/>
          </a:xfrm>
        </p:grpSpPr>
        <p:pic>
          <p:nvPicPr>
            <p:cNvPr id="5" name="Graphic 4" descr="Office worker female outline">
              <a:extLst>
                <a:ext uri="{FF2B5EF4-FFF2-40B4-BE49-F238E27FC236}">
                  <a16:creationId xmlns:a16="http://schemas.microsoft.com/office/drawing/2014/main" id="{826076C2-A196-4F48-BE4D-0FEB4A94EB2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3478" y="520699"/>
              <a:ext cx="5480958" cy="5480958"/>
            </a:xfrm>
            <a:prstGeom prst="rect">
              <a:avLst/>
            </a:prstGeom>
          </p:spPr>
        </p:pic>
        <p:pic>
          <p:nvPicPr>
            <p:cNvPr id="14" name="Graphic 13" descr="Employee badge outline">
              <a:extLst>
                <a:ext uri="{FF2B5EF4-FFF2-40B4-BE49-F238E27FC236}">
                  <a16:creationId xmlns:a16="http://schemas.microsoft.com/office/drawing/2014/main" id="{CC88CD77-D4B1-5E4C-A08A-B3F2CBCB8A4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105425" y="4108845"/>
              <a:ext cx="1191986" cy="1191986"/>
            </a:xfrm>
            <a:prstGeom prst="rect">
              <a:avLst/>
            </a:prstGeom>
          </p:spPr>
        </p:pic>
        <mc:AlternateContent xmlns:mc="http://schemas.openxmlformats.org/markup-compatibility/2006" xmlns:p14="http://schemas.microsoft.com/office/powerpoint/2010/main" xmlns:aink="http://schemas.microsoft.com/office/drawing/2016/ink">
          <mc:Choice Requires="p14 aink">
            <p:contentPart p14:bwMode="auto" r:id="rId11">
              <p14:nvContentPartPr>
                <p14:cNvPr id="2" name="Ink 1">
                  <a:extLst>
                    <a:ext uri="{FF2B5EF4-FFF2-40B4-BE49-F238E27FC236}">
                      <a16:creationId xmlns:a16="http://schemas.microsoft.com/office/drawing/2014/main" id="{2E41F1F9-84AA-6C4E-BF79-8D5EB51913A1}"/>
                    </a:ext>
                  </a:extLst>
                </p14:cNvPr>
                <p14:cNvContentPartPr/>
                <p14:nvPr/>
              </p14:nvContentPartPr>
              <p14:xfrm>
                <a:off x="1695915" y="1485517"/>
                <a:ext cx="1454760" cy="524520"/>
              </p14:xfrm>
            </p:contentPart>
          </mc:Choice>
          <mc:Fallback xmlns="">
            <p:pic>
              <p:nvPicPr>
                <p:cNvPr id="2" name="Ink 1">
                  <a:extLst>
                    <a:ext uri="{FF2B5EF4-FFF2-40B4-BE49-F238E27FC236}">
                      <a16:creationId xmlns:a16="http://schemas.microsoft.com/office/drawing/2014/main" id="{2E41F1F9-84AA-6C4E-BF79-8D5EB51913A1}"/>
                    </a:ext>
                  </a:extLst>
                </p:cNvPr>
                <p:cNvPicPr/>
                <p:nvPr/>
              </p:nvPicPr>
              <p:blipFill>
                <a:blip r:embed="rId12"/>
                <a:stretch>
                  <a:fillRect/>
                </a:stretch>
              </p:blipFill>
              <p:spPr>
                <a:xfrm>
                  <a:off x="1632915" y="1422877"/>
                  <a:ext cx="1580400" cy="650160"/>
                </a:xfrm>
                <a:prstGeom prst="rect">
                  <a:avLst/>
                </a:prstGeom>
              </p:spPr>
            </p:pic>
          </mc:Fallback>
        </mc:AlternateContent>
      </p:grpSp>
      <p:grpSp>
        <p:nvGrpSpPr>
          <p:cNvPr id="27" name="Group 26">
            <a:extLst>
              <a:ext uri="{FF2B5EF4-FFF2-40B4-BE49-F238E27FC236}">
                <a16:creationId xmlns:a16="http://schemas.microsoft.com/office/drawing/2014/main" id="{56A6E670-869A-A94C-9019-6765B19A0617}"/>
              </a:ext>
            </a:extLst>
          </p:cNvPr>
          <p:cNvGrpSpPr/>
          <p:nvPr/>
        </p:nvGrpSpPr>
        <p:grpSpPr>
          <a:xfrm>
            <a:off x="9628265" y="1346758"/>
            <a:ext cx="2572657" cy="2762087"/>
            <a:chOff x="7129996" y="3228008"/>
            <a:chExt cx="2572657" cy="2762087"/>
          </a:xfrm>
        </p:grpSpPr>
        <p:pic>
          <p:nvPicPr>
            <p:cNvPr id="28" name="Graphic 27" descr="Database outline">
              <a:extLst>
                <a:ext uri="{FF2B5EF4-FFF2-40B4-BE49-F238E27FC236}">
                  <a16:creationId xmlns:a16="http://schemas.microsoft.com/office/drawing/2014/main" id="{9138937D-D6C8-3C46-96D9-62FE485FF6A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129996" y="3228008"/>
              <a:ext cx="2572657" cy="2572657"/>
            </a:xfrm>
            <a:prstGeom prst="rect">
              <a:avLst/>
            </a:prstGeom>
          </p:spPr>
        </p:pic>
        <p:sp>
          <p:nvSpPr>
            <p:cNvPr id="29" name="TextBox 28">
              <a:extLst>
                <a:ext uri="{FF2B5EF4-FFF2-40B4-BE49-F238E27FC236}">
                  <a16:creationId xmlns:a16="http://schemas.microsoft.com/office/drawing/2014/main" id="{1F0F9F24-5943-8D49-9A87-93FD38EB3BC1}"/>
                </a:ext>
              </a:extLst>
            </p:cNvPr>
            <p:cNvSpPr txBox="1"/>
            <p:nvPr/>
          </p:nvSpPr>
          <p:spPr>
            <a:xfrm>
              <a:off x="8104185" y="5620763"/>
              <a:ext cx="852880" cy="369332"/>
            </a:xfrm>
            <a:prstGeom prst="rect">
              <a:avLst/>
            </a:prstGeom>
            <a:noFill/>
          </p:spPr>
          <p:txBody>
            <a:bodyPr wrap="square" rtlCol="0">
              <a:spAutoFit/>
            </a:bodyPr>
            <a:lstStyle/>
            <a:p>
              <a:r>
                <a:rPr lang="en-US" dirty="0"/>
                <a:t>Stacy</a:t>
              </a:r>
            </a:p>
          </p:txBody>
        </p:sp>
      </p:grpSp>
    </p:spTree>
    <p:extLst>
      <p:ext uri="{BB962C8B-B14F-4D97-AF65-F5344CB8AC3E}">
        <p14:creationId xmlns:p14="http://schemas.microsoft.com/office/powerpoint/2010/main" val="1565815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phic 8" descr="Lights On with solid fill">
            <a:extLst>
              <a:ext uri="{FF2B5EF4-FFF2-40B4-BE49-F238E27FC236}">
                <a16:creationId xmlns:a16="http://schemas.microsoft.com/office/drawing/2014/main" id="{27910FAE-4FFA-FA4A-8161-121B9B4C64E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795819" y="682937"/>
            <a:ext cx="1543957" cy="1543957"/>
          </a:xfrm>
          <a:prstGeom prst="rect">
            <a:avLst/>
          </a:prstGeom>
        </p:spPr>
      </p:pic>
      <p:cxnSp>
        <p:nvCxnSpPr>
          <p:cNvPr id="11" name="Straight Arrow Connector 10">
            <a:extLst>
              <a:ext uri="{FF2B5EF4-FFF2-40B4-BE49-F238E27FC236}">
                <a16:creationId xmlns:a16="http://schemas.microsoft.com/office/drawing/2014/main" id="{6B6B901C-9800-0F4C-B5BF-A0B4F6213184}"/>
              </a:ext>
            </a:extLst>
          </p:cNvPr>
          <p:cNvCxnSpPr>
            <a:cxnSpLocks/>
          </p:cNvCxnSpPr>
          <p:nvPr/>
        </p:nvCxnSpPr>
        <p:spPr>
          <a:xfrm flipV="1">
            <a:off x="831515" y="2214536"/>
            <a:ext cx="1202222" cy="121730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9" name="Group 18">
            <a:extLst>
              <a:ext uri="{FF2B5EF4-FFF2-40B4-BE49-F238E27FC236}">
                <a16:creationId xmlns:a16="http://schemas.microsoft.com/office/drawing/2014/main" id="{DABDE16C-520A-304A-B942-DA1D25C6359C}"/>
              </a:ext>
            </a:extLst>
          </p:cNvPr>
          <p:cNvGrpSpPr/>
          <p:nvPr/>
        </p:nvGrpSpPr>
        <p:grpSpPr>
          <a:xfrm>
            <a:off x="-360900" y="3428937"/>
            <a:ext cx="2572657" cy="2702897"/>
            <a:chOff x="5522697" y="3429000"/>
            <a:chExt cx="2572657" cy="2702897"/>
          </a:xfrm>
        </p:grpSpPr>
        <p:pic>
          <p:nvPicPr>
            <p:cNvPr id="7" name="Graphic 6" descr="Database outline">
              <a:extLst>
                <a:ext uri="{FF2B5EF4-FFF2-40B4-BE49-F238E27FC236}">
                  <a16:creationId xmlns:a16="http://schemas.microsoft.com/office/drawing/2014/main" id="{225D7720-5B98-B04D-B998-4767ECE482E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522697" y="3429000"/>
              <a:ext cx="2572657" cy="2572657"/>
            </a:xfrm>
            <a:prstGeom prst="rect">
              <a:avLst/>
            </a:prstGeom>
          </p:spPr>
        </p:pic>
        <p:sp>
          <p:nvSpPr>
            <p:cNvPr id="18" name="TextBox 17">
              <a:extLst>
                <a:ext uri="{FF2B5EF4-FFF2-40B4-BE49-F238E27FC236}">
                  <a16:creationId xmlns:a16="http://schemas.microsoft.com/office/drawing/2014/main" id="{2ACFF703-6148-8844-8157-46DF015D4494}"/>
                </a:ext>
              </a:extLst>
            </p:cNvPr>
            <p:cNvSpPr txBox="1"/>
            <p:nvPr/>
          </p:nvSpPr>
          <p:spPr>
            <a:xfrm>
              <a:off x="6452173" y="5762565"/>
              <a:ext cx="852880" cy="369332"/>
            </a:xfrm>
            <a:prstGeom prst="rect">
              <a:avLst/>
            </a:prstGeom>
            <a:noFill/>
          </p:spPr>
          <p:txBody>
            <a:bodyPr wrap="square" rtlCol="0">
              <a:spAutoFit/>
            </a:bodyPr>
            <a:lstStyle/>
            <a:p>
              <a:r>
                <a:rPr lang="en-US" dirty="0"/>
                <a:t>Sales</a:t>
              </a:r>
            </a:p>
          </p:txBody>
        </p:sp>
      </p:grpSp>
      <p:grpSp>
        <p:nvGrpSpPr>
          <p:cNvPr id="21" name="Group 20">
            <a:extLst>
              <a:ext uri="{FF2B5EF4-FFF2-40B4-BE49-F238E27FC236}">
                <a16:creationId xmlns:a16="http://schemas.microsoft.com/office/drawing/2014/main" id="{E7295429-C044-CB4A-AE69-30FE3D4809C7}"/>
              </a:ext>
            </a:extLst>
          </p:cNvPr>
          <p:cNvGrpSpPr/>
          <p:nvPr/>
        </p:nvGrpSpPr>
        <p:grpSpPr>
          <a:xfrm>
            <a:off x="1291318" y="3404220"/>
            <a:ext cx="2572657" cy="2723983"/>
            <a:chOff x="7305053" y="3388862"/>
            <a:chExt cx="2572657" cy="2723983"/>
          </a:xfrm>
        </p:grpSpPr>
        <p:pic>
          <p:nvPicPr>
            <p:cNvPr id="17" name="Graphic 16" descr="Database outline">
              <a:extLst>
                <a:ext uri="{FF2B5EF4-FFF2-40B4-BE49-F238E27FC236}">
                  <a16:creationId xmlns:a16="http://schemas.microsoft.com/office/drawing/2014/main" id="{057959B7-9B46-AB42-B672-4750FDD9C8B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305053" y="3388862"/>
              <a:ext cx="2572657" cy="2572657"/>
            </a:xfrm>
            <a:prstGeom prst="rect">
              <a:avLst/>
            </a:prstGeom>
          </p:spPr>
        </p:pic>
        <p:sp>
          <p:nvSpPr>
            <p:cNvPr id="20" name="TextBox 19">
              <a:extLst>
                <a:ext uri="{FF2B5EF4-FFF2-40B4-BE49-F238E27FC236}">
                  <a16:creationId xmlns:a16="http://schemas.microsoft.com/office/drawing/2014/main" id="{D54B2812-17AE-6743-8F5B-EB4E6C473168}"/>
                </a:ext>
              </a:extLst>
            </p:cNvPr>
            <p:cNvSpPr txBox="1"/>
            <p:nvPr/>
          </p:nvSpPr>
          <p:spPr>
            <a:xfrm>
              <a:off x="8290505" y="5743513"/>
              <a:ext cx="852880" cy="369332"/>
            </a:xfrm>
            <a:prstGeom prst="rect">
              <a:avLst/>
            </a:prstGeom>
            <a:noFill/>
          </p:spPr>
          <p:txBody>
            <a:bodyPr wrap="square" rtlCol="0">
              <a:spAutoFit/>
            </a:bodyPr>
            <a:lstStyle/>
            <a:p>
              <a:r>
                <a:rPr lang="en-US" dirty="0"/>
                <a:t>Logs</a:t>
              </a:r>
            </a:p>
          </p:txBody>
        </p:sp>
      </p:grpSp>
      <p:grpSp>
        <p:nvGrpSpPr>
          <p:cNvPr id="22" name="Group 21">
            <a:extLst>
              <a:ext uri="{FF2B5EF4-FFF2-40B4-BE49-F238E27FC236}">
                <a16:creationId xmlns:a16="http://schemas.microsoft.com/office/drawing/2014/main" id="{CF7EA365-60F4-DC47-88A7-39275DB2E35C}"/>
              </a:ext>
            </a:extLst>
          </p:cNvPr>
          <p:cNvGrpSpPr/>
          <p:nvPr/>
        </p:nvGrpSpPr>
        <p:grpSpPr>
          <a:xfrm>
            <a:off x="2944809" y="3404220"/>
            <a:ext cx="2572657" cy="2723983"/>
            <a:chOff x="7305053" y="3388862"/>
            <a:chExt cx="2572657" cy="2723983"/>
          </a:xfrm>
        </p:grpSpPr>
        <p:pic>
          <p:nvPicPr>
            <p:cNvPr id="23" name="Graphic 22" descr="Database outline">
              <a:extLst>
                <a:ext uri="{FF2B5EF4-FFF2-40B4-BE49-F238E27FC236}">
                  <a16:creationId xmlns:a16="http://schemas.microsoft.com/office/drawing/2014/main" id="{6FF0A617-0539-F24F-85EE-7643ECC6FB9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305053" y="3388862"/>
              <a:ext cx="2572657" cy="2572657"/>
            </a:xfrm>
            <a:prstGeom prst="rect">
              <a:avLst/>
            </a:prstGeom>
          </p:spPr>
        </p:pic>
        <p:sp>
          <p:nvSpPr>
            <p:cNvPr id="24" name="TextBox 23">
              <a:extLst>
                <a:ext uri="{FF2B5EF4-FFF2-40B4-BE49-F238E27FC236}">
                  <a16:creationId xmlns:a16="http://schemas.microsoft.com/office/drawing/2014/main" id="{83D2E443-FB34-2048-957E-DCEC111AA8AB}"/>
                </a:ext>
              </a:extLst>
            </p:cNvPr>
            <p:cNvSpPr txBox="1"/>
            <p:nvPr/>
          </p:nvSpPr>
          <p:spPr>
            <a:xfrm>
              <a:off x="8157933" y="5743513"/>
              <a:ext cx="1189797" cy="369332"/>
            </a:xfrm>
            <a:prstGeom prst="rect">
              <a:avLst/>
            </a:prstGeom>
            <a:noFill/>
          </p:spPr>
          <p:txBody>
            <a:bodyPr wrap="square" rtlCol="0">
              <a:spAutoFit/>
            </a:bodyPr>
            <a:lstStyle/>
            <a:p>
              <a:r>
                <a:rPr lang="en-US" dirty="0"/>
                <a:t>Inventory</a:t>
              </a:r>
            </a:p>
          </p:txBody>
        </p:sp>
      </p:grpSp>
      <p:cxnSp>
        <p:nvCxnSpPr>
          <p:cNvPr id="25" name="Straight Arrow Connector 24">
            <a:extLst>
              <a:ext uri="{FF2B5EF4-FFF2-40B4-BE49-F238E27FC236}">
                <a16:creationId xmlns:a16="http://schemas.microsoft.com/office/drawing/2014/main" id="{62553C97-96C8-B64C-BE54-DF9AC0BD294F}"/>
              </a:ext>
            </a:extLst>
          </p:cNvPr>
          <p:cNvCxnSpPr>
            <a:cxnSpLocks/>
          </p:cNvCxnSpPr>
          <p:nvPr/>
        </p:nvCxnSpPr>
        <p:spPr>
          <a:xfrm flipH="1" flipV="1">
            <a:off x="3065448" y="2214536"/>
            <a:ext cx="1165690" cy="135245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3972DE4F-E277-AA4C-AB29-E85AD063B9D1}"/>
              </a:ext>
            </a:extLst>
          </p:cNvPr>
          <p:cNvCxnSpPr>
            <a:cxnSpLocks/>
            <a:stCxn id="17" idx="0"/>
            <a:endCxn id="9" idx="2"/>
          </p:cNvCxnSpPr>
          <p:nvPr/>
        </p:nvCxnSpPr>
        <p:spPr>
          <a:xfrm flipH="1" flipV="1">
            <a:off x="2567798" y="2226894"/>
            <a:ext cx="9849" cy="117732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7" name="Group 26">
            <a:extLst>
              <a:ext uri="{FF2B5EF4-FFF2-40B4-BE49-F238E27FC236}">
                <a16:creationId xmlns:a16="http://schemas.microsoft.com/office/drawing/2014/main" id="{56A6E670-869A-A94C-9019-6765B19A0617}"/>
              </a:ext>
            </a:extLst>
          </p:cNvPr>
          <p:cNvGrpSpPr/>
          <p:nvPr/>
        </p:nvGrpSpPr>
        <p:grpSpPr>
          <a:xfrm>
            <a:off x="7146922" y="3343209"/>
            <a:ext cx="2572657" cy="2762087"/>
            <a:chOff x="7129996" y="3228008"/>
            <a:chExt cx="2572657" cy="2762087"/>
          </a:xfrm>
        </p:grpSpPr>
        <p:pic>
          <p:nvPicPr>
            <p:cNvPr id="28" name="Graphic 27" descr="Database outline">
              <a:extLst>
                <a:ext uri="{FF2B5EF4-FFF2-40B4-BE49-F238E27FC236}">
                  <a16:creationId xmlns:a16="http://schemas.microsoft.com/office/drawing/2014/main" id="{9138937D-D6C8-3C46-96D9-62FE485FF6A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129996" y="3228008"/>
              <a:ext cx="2572657" cy="2572657"/>
            </a:xfrm>
            <a:prstGeom prst="rect">
              <a:avLst/>
            </a:prstGeom>
          </p:spPr>
        </p:pic>
        <p:sp>
          <p:nvSpPr>
            <p:cNvPr id="29" name="TextBox 28">
              <a:extLst>
                <a:ext uri="{FF2B5EF4-FFF2-40B4-BE49-F238E27FC236}">
                  <a16:creationId xmlns:a16="http://schemas.microsoft.com/office/drawing/2014/main" id="{1F0F9F24-5943-8D49-9A87-93FD38EB3BC1}"/>
                </a:ext>
              </a:extLst>
            </p:cNvPr>
            <p:cNvSpPr txBox="1"/>
            <p:nvPr/>
          </p:nvSpPr>
          <p:spPr>
            <a:xfrm>
              <a:off x="8104185" y="5620763"/>
              <a:ext cx="852880" cy="369332"/>
            </a:xfrm>
            <a:prstGeom prst="rect">
              <a:avLst/>
            </a:prstGeom>
            <a:noFill/>
          </p:spPr>
          <p:txBody>
            <a:bodyPr wrap="square" rtlCol="0">
              <a:spAutoFit/>
            </a:bodyPr>
            <a:lstStyle/>
            <a:p>
              <a:r>
                <a:rPr lang="en-US" dirty="0"/>
                <a:t>Stacy</a:t>
              </a:r>
            </a:p>
          </p:txBody>
        </p:sp>
      </p:grpSp>
      <p:grpSp>
        <p:nvGrpSpPr>
          <p:cNvPr id="16" name="Group 15">
            <a:extLst>
              <a:ext uri="{FF2B5EF4-FFF2-40B4-BE49-F238E27FC236}">
                <a16:creationId xmlns:a16="http://schemas.microsoft.com/office/drawing/2014/main" id="{26B1FF53-E96A-384A-BB71-444F803B2B0F}"/>
              </a:ext>
            </a:extLst>
          </p:cNvPr>
          <p:cNvGrpSpPr/>
          <p:nvPr/>
        </p:nvGrpSpPr>
        <p:grpSpPr>
          <a:xfrm>
            <a:off x="5405017" y="1666868"/>
            <a:ext cx="1480721" cy="2219332"/>
            <a:chOff x="5405017" y="1666868"/>
            <a:chExt cx="1480721" cy="2219332"/>
          </a:xfrm>
        </p:grpSpPr>
        <p:pic>
          <p:nvPicPr>
            <p:cNvPr id="8" name="Graphic 7" descr="Document with solid fill">
              <a:extLst>
                <a:ext uri="{FF2B5EF4-FFF2-40B4-BE49-F238E27FC236}">
                  <a16:creationId xmlns:a16="http://schemas.microsoft.com/office/drawing/2014/main" id="{46E65B66-2077-F34A-8E09-F7AF8AC478B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638800" y="2971800"/>
              <a:ext cx="914400" cy="914400"/>
            </a:xfrm>
            <a:prstGeom prst="rect">
              <a:avLst/>
            </a:prstGeom>
          </p:spPr>
        </p:pic>
        <p:grpSp>
          <p:nvGrpSpPr>
            <p:cNvPr id="10" name="Group 9">
              <a:extLst>
                <a:ext uri="{FF2B5EF4-FFF2-40B4-BE49-F238E27FC236}">
                  <a16:creationId xmlns:a16="http://schemas.microsoft.com/office/drawing/2014/main" id="{8A7B2446-4661-EE45-AB96-10DE734CA2A4}"/>
                </a:ext>
              </a:extLst>
            </p:cNvPr>
            <p:cNvGrpSpPr/>
            <p:nvPr/>
          </p:nvGrpSpPr>
          <p:grpSpPr>
            <a:xfrm>
              <a:off x="5405017" y="1666868"/>
              <a:ext cx="1480721" cy="1928812"/>
              <a:chOff x="5405017" y="3224212"/>
              <a:chExt cx="1480721" cy="1928812"/>
            </a:xfrm>
          </p:grpSpPr>
          <p:pic>
            <p:nvPicPr>
              <p:cNvPr id="31" name="Graphic 30" descr="Document with solid fill">
                <a:extLst>
                  <a:ext uri="{FF2B5EF4-FFF2-40B4-BE49-F238E27FC236}">
                    <a16:creationId xmlns:a16="http://schemas.microsoft.com/office/drawing/2014/main" id="{B4B1C254-79F6-CD45-85D4-9420E208D37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793318" y="3224212"/>
                <a:ext cx="914400" cy="914400"/>
              </a:xfrm>
              <a:prstGeom prst="rect">
                <a:avLst/>
              </a:prstGeom>
            </p:spPr>
          </p:pic>
          <p:pic>
            <p:nvPicPr>
              <p:cNvPr id="32" name="Graphic 31" descr="Document with solid fill">
                <a:extLst>
                  <a:ext uri="{FF2B5EF4-FFF2-40B4-BE49-F238E27FC236}">
                    <a16:creationId xmlns:a16="http://schemas.microsoft.com/office/drawing/2014/main" id="{ECCE2F8E-087E-3A4A-ABB9-5DAD6196302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971338" y="3476624"/>
                <a:ext cx="914400" cy="914400"/>
              </a:xfrm>
              <a:prstGeom prst="rect">
                <a:avLst/>
              </a:prstGeom>
            </p:spPr>
          </p:pic>
          <p:pic>
            <p:nvPicPr>
              <p:cNvPr id="33" name="Graphic 32" descr="Document with solid fill">
                <a:extLst>
                  <a:ext uri="{FF2B5EF4-FFF2-40B4-BE49-F238E27FC236}">
                    <a16:creationId xmlns:a16="http://schemas.microsoft.com/office/drawing/2014/main" id="{DD81D957-B247-D347-B8BE-537F00D4829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705472" y="4238624"/>
                <a:ext cx="914400" cy="914400"/>
              </a:xfrm>
              <a:prstGeom prst="rect">
                <a:avLst/>
              </a:prstGeom>
            </p:spPr>
          </p:pic>
          <p:pic>
            <p:nvPicPr>
              <p:cNvPr id="34" name="Graphic 33" descr="Document with solid fill">
                <a:extLst>
                  <a:ext uri="{FF2B5EF4-FFF2-40B4-BE49-F238E27FC236}">
                    <a16:creationId xmlns:a16="http://schemas.microsoft.com/office/drawing/2014/main" id="{422D435E-2115-534C-A05D-A187A0DBB42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405017" y="3248091"/>
                <a:ext cx="914400" cy="914400"/>
              </a:xfrm>
              <a:prstGeom prst="rect">
                <a:avLst/>
              </a:prstGeom>
            </p:spPr>
          </p:pic>
        </p:grpSp>
      </p:grpSp>
      <p:sp>
        <p:nvSpPr>
          <p:cNvPr id="35" name="Rectangle 34">
            <a:extLst>
              <a:ext uri="{FF2B5EF4-FFF2-40B4-BE49-F238E27FC236}">
                <a16:creationId xmlns:a16="http://schemas.microsoft.com/office/drawing/2014/main" id="{6214E43E-E67F-3E4B-8788-6EA01C37F6FD}"/>
              </a:ext>
            </a:extLst>
          </p:cNvPr>
          <p:cNvSpPr/>
          <p:nvPr/>
        </p:nvSpPr>
        <p:spPr>
          <a:xfrm>
            <a:off x="9847932" y="1147985"/>
            <a:ext cx="8101583" cy="5696712"/>
          </a:xfrm>
          <a:prstGeom prst="rect">
            <a:avLst/>
          </a:prstGeom>
          <a:solidFill>
            <a:schemeClr val="tx1"/>
          </a:solidFill>
        </p:spPr>
        <p:txBody>
          <a:bodyPr>
            <a:spAutoFit/>
          </a:bodyPr>
          <a:lstStyle/>
          <a:p>
            <a:r>
              <a:rPr lang="en-US" sz="1400" dirty="0">
                <a:latin typeface="Menlo" panose="020B0609030804020204" pitchFamily="49" charset="0"/>
              </a:rPr>
              <a:t>from </a:t>
            </a:r>
            <a:r>
              <a:rPr lang="en-US" sz="1400" dirty="0" err="1">
                <a:latin typeface="Menlo" panose="020B0609030804020204" pitchFamily="49" charset="0"/>
              </a:rPr>
              <a:t>sklearn</a:t>
            </a:r>
            <a:r>
              <a:rPr lang="en-US" sz="1400" dirty="0">
                <a:latin typeface="Menlo" panose="020B0609030804020204" pitchFamily="49" charset="0"/>
              </a:rPr>
              <a:t> import datasets</a:t>
            </a:r>
          </a:p>
          <a:p>
            <a:r>
              <a:rPr lang="en-US" sz="1400" dirty="0">
                <a:solidFill>
                  <a:srgbClr val="C586C0"/>
                </a:solidFill>
                <a:latin typeface="Menlo" panose="020B0609030804020204" pitchFamily="49" charset="0"/>
              </a:rPr>
              <a:t>from</a:t>
            </a:r>
            <a:r>
              <a:rPr lang="en-US" sz="1400" dirty="0">
                <a:solidFill>
                  <a:srgbClr val="D4D4D4"/>
                </a:solidFill>
                <a:latin typeface="Menlo" panose="020B0609030804020204" pitchFamily="49" charset="0"/>
              </a:rPr>
              <a:t> </a:t>
            </a:r>
            <a:r>
              <a:rPr lang="en-US" sz="1400" dirty="0" err="1">
                <a:solidFill>
                  <a:srgbClr val="4EC9B0"/>
                </a:solidFill>
                <a:latin typeface="Menlo" panose="020B0609030804020204" pitchFamily="49" charset="0"/>
              </a:rPr>
              <a:t>sklearn</a:t>
            </a:r>
            <a:r>
              <a:rPr lang="en-US" sz="1400" dirty="0" err="1">
                <a:solidFill>
                  <a:srgbClr val="D4D4D4"/>
                </a:solidFill>
                <a:latin typeface="Menlo" panose="020B0609030804020204" pitchFamily="49" charset="0"/>
              </a:rPr>
              <a:t>.</a:t>
            </a:r>
            <a:r>
              <a:rPr lang="en-US" sz="1400" dirty="0" err="1">
                <a:solidFill>
                  <a:srgbClr val="4EC9B0"/>
                </a:solidFill>
                <a:latin typeface="Menlo" panose="020B0609030804020204" pitchFamily="49" charset="0"/>
              </a:rPr>
              <a:t>tree</a:t>
            </a:r>
            <a:r>
              <a:rPr lang="en-US" sz="1400" dirty="0">
                <a:solidFill>
                  <a:srgbClr val="D4D4D4"/>
                </a:solidFill>
                <a:latin typeface="Menlo" panose="020B0609030804020204" pitchFamily="49" charset="0"/>
              </a:rPr>
              <a:t> </a:t>
            </a:r>
            <a:r>
              <a:rPr lang="en-US" sz="1400" dirty="0">
                <a:solidFill>
                  <a:srgbClr val="C586C0"/>
                </a:solidFill>
                <a:latin typeface="Menlo" panose="020B0609030804020204" pitchFamily="49" charset="0"/>
              </a:rPr>
              <a:t>import</a:t>
            </a:r>
            <a:r>
              <a:rPr lang="en-US" sz="1400" dirty="0">
                <a:solidFill>
                  <a:srgbClr val="D4D4D4"/>
                </a:solidFill>
                <a:latin typeface="Menlo" panose="020B0609030804020204" pitchFamily="49" charset="0"/>
              </a:rPr>
              <a:t> </a:t>
            </a:r>
            <a:r>
              <a:rPr lang="en-US" sz="1400" dirty="0" err="1">
                <a:solidFill>
                  <a:srgbClr val="D4D4D4"/>
                </a:solidFill>
                <a:latin typeface="Menlo" panose="020B0609030804020204" pitchFamily="49" charset="0"/>
              </a:rPr>
              <a:t>DecisionTreeClassifier</a:t>
            </a:r>
            <a:r>
              <a:rPr lang="en-US" sz="1400" dirty="0">
                <a:solidFill>
                  <a:srgbClr val="D4D4D4"/>
                </a:solidFill>
                <a:latin typeface="Menlo" panose="020B0609030804020204" pitchFamily="49" charset="0"/>
              </a:rPr>
              <a:t> </a:t>
            </a:r>
          </a:p>
          <a:p>
            <a:r>
              <a:rPr lang="en-US" sz="1400" dirty="0">
                <a:solidFill>
                  <a:srgbClr val="C586C0"/>
                </a:solidFill>
                <a:latin typeface="Menlo" panose="020B0609030804020204" pitchFamily="49" charset="0"/>
              </a:rPr>
              <a:t>from</a:t>
            </a:r>
            <a:r>
              <a:rPr lang="en-US" sz="1400" dirty="0">
                <a:solidFill>
                  <a:srgbClr val="D4D4D4"/>
                </a:solidFill>
                <a:latin typeface="Menlo" panose="020B0609030804020204" pitchFamily="49" charset="0"/>
              </a:rPr>
              <a:t> </a:t>
            </a:r>
            <a:r>
              <a:rPr lang="en-US" sz="1400" dirty="0" err="1">
                <a:solidFill>
                  <a:srgbClr val="4EC9B0"/>
                </a:solidFill>
                <a:latin typeface="Menlo" panose="020B0609030804020204" pitchFamily="49" charset="0"/>
              </a:rPr>
              <a:t>sklearn</a:t>
            </a:r>
            <a:r>
              <a:rPr lang="en-US" sz="1400" dirty="0">
                <a:solidFill>
                  <a:srgbClr val="D4D4D4"/>
                </a:solidFill>
                <a:latin typeface="Menlo" panose="020B0609030804020204" pitchFamily="49" charset="0"/>
              </a:rPr>
              <a:t> </a:t>
            </a:r>
            <a:r>
              <a:rPr lang="en-US" sz="1400" dirty="0">
                <a:solidFill>
                  <a:srgbClr val="C586C0"/>
                </a:solidFill>
                <a:latin typeface="Menlo" panose="020B0609030804020204" pitchFamily="49" charset="0"/>
              </a:rPr>
              <a:t>import</a:t>
            </a:r>
            <a:r>
              <a:rPr lang="en-US" sz="1400" dirty="0">
                <a:solidFill>
                  <a:srgbClr val="D4D4D4"/>
                </a:solidFill>
                <a:latin typeface="Menlo" panose="020B0609030804020204" pitchFamily="49" charset="0"/>
              </a:rPr>
              <a:t> </a:t>
            </a:r>
            <a:r>
              <a:rPr lang="en-US" sz="1400" dirty="0">
                <a:solidFill>
                  <a:srgbClr val="4EC9B0"/>
                </a:solidFill>
                <a:latin typeface="Menlo" panose="020B0609030804020204" pitchFamily="49" charset="0"/>
              </a:rPr>
              <a:t>tree</a:t>
            </a:r>
            <a:endParaRPr lang="en-US" sz="1400" dirty="0">
              <a:solidFill>
                <a:srgbClr val="D4D4D4"/>
              </a:solidFill>
              <a:latin typeface="Menlo" panose="020B0609030804020204" pitchFamily="49" charset="0"/>
            </a:endParaRPr>
          </a:p>
          <a:p>
            <a:r>
              <a:rPr lang="en-US" sz="1400" dirty="0">
                <a:solidFill>
                  <a:srgbClr val="C586C0"/>
                </a:solidFill>
                <a:latin typeface="Menlo" panose="020B0609030804020204" pitchFamily="49" charset="0"/>
              </a:rPr>
              <a:t>import</a:t>
            </a:r>
            <a:r>
              <a:rPr lang="en-US" sz="1400" dirty="0">
                <a:solidFill>
                  <a:srgbClr val="D4D4D4"/>
                </a:solidFill>
                <a:latin typeface="Menlo" panose="020B0609030804020204" pitchFamily="49" charset="0"/>
              </a:rPr>
              <a:t> </a:t>
            </a:r>
            <a:r>
              <a:rPr lang="en-US" sz="1400" dirty="0" err="1">
                <a:solidFill>
                  <a:srgbClr val="4EC9B0"/>
                </a:solidFill>
                <a:latin typeface="Menlo" panose="020B0609030804020204" pitchFamily="49" charset="0"/>
              </a:rPr>
              <a:t>os</a:t>
            </a:r>
            <a:endParaRPr lang="en-US" sz="1400" dirty="0">
              <a:solidFill>
                <a:srgbClr val="D4D4D4"/>
              </a:solidFill>
              <a:latin typeface="Menlo" panose="020B0609030804020204" pitchFamily="49" charset="0"/>
            </a:endParaRPr>
          </a:p>
          <a:p>
            <a:r>
              <a:rPr lang="en-US" sz="1400" dirty="0">
                <a:solidFill>
                  <a:srgbClr val="C586C0"/>
                </a:solidFill>
                <a:latin typeface="Menlo" panose="020B0609030804020204" pitchFamily="49" charset="0"/>
              </a:rPr>
              <a:t>import</a:t>
            </a:r>
            <a:r>
              <a:rPr lang="en-US" sz="1400" dirty="0">
                <a:solidFill>
                  <a:srgbClr val="D4D4D4"/>
                </a:solidFill>
                <a:latin typeface="Menlo" panose="020B0609030804020204" pitchFamily="49" charset="0"/>
              </a:rPr>
              <a:t> </a:t>
            </a:r>
            <a:r>
              <a:rPr lang="en-US" sz="1400" dirty="0">
                <a:solidFill>
                  <a:srgbClr val="4EC9B0"/>
                </a:solidFill>
                <a:latin typeface="Menlo" panose="020B0609030804020204" pitchFamily="49" charset="0"/>
              </a:rPr>
              <a:t>psycopg2</a:t>
            </a:r>
            <a:r>
              <a:rPr lang="en-US" sz="1400" dirty="0">
                <a:solidFill>
                  <a:srgbClr val="D4D4D4"/>
                </a:solidFill>
                <a:latin typeface="Menlo" panose="020B0609030804020204" pitchFamily="49" charset="0"/>
              </a:rPr>
              <a:t> </a:t>
            </a:r>
            <a:r>
              <a:rPr lang="en-US" sz="1400" dirty="0">
                <a:solidFill>
                  <a:srgbClr val="C586C0"/>
                </a:solidFill>
                <a:latin typeface="Menlo" panose="020B0609030804020204" pitchFamily="49" charset="0"/>
              </a:rPr>
              <a:t>as</a:t>
            </a:r>
            <a:r>
              <a:rPr lang="en-US" sz="1400" dirty="0">
                <a:solidFill>
                  <a:srgbClr val="D4D4D4"/>
                </a:solidFill>
                <a:latin typeface="Menlo" panose="020B0609030804020204" pitchFamily="49" charset="0"/>
              </a:rPr>
              <a:t> </a:t>
            </a:r>
            <a:r>
              <a:rPr lang="en-US" sz="1400" dirty="0">
                <a:solidFill>
                  <a:srgbClr val="4EC9B0"/>
                </a:solidFill>
                <a:latin typeface="Menlo" panose="020B0609030804020204" pitchFamily="49" charset="0"/>
              </a:rPr>
              <a:t>p</a:t>
            </a:r>
            <a:endParaRPr lang="en-US" sz="1400" dirty="0">
              <a:solidFill>
                <a:srgbClr val="D4D4D4"/>
              </a:solidFill>
              <a:latin typeface="Menlo" panose="020B0609030804020204" pitchFamily="49" charset="0"/>
            </a:endParaRPr>
          </a:p>
          <a:p>
            <a:r>
              <a:rPr lang="en-US" sz="1400" dirty="0">
                <a:solidFill>
                  <a:srgbClr val="C586C0"/>
                </a:solidFill>
                <a:latin typeface="Menlo" panose="020B0609030804020204" pitchFamily="49" charset="0"/>
              </a:rPr>
              <a:t>from</a:t>
            </a:r>
            <a:r>
              <a:rPr lang="en-US" sz="1400" dirty="0">
                <a:solidFill>
                  <a:srgbClr val="D4D4D4"/>
                </a:solidFill>
                <a:latin typeface="Menlo" panose="020B0609030804020204" pitchFamily="49" charset="0"/>
              </a:rPr>
              <a:t> </a:t>
            </a:r>
            <a:r>
              <a:rPr lang="en-US" sz="1400" dirty="0">
                <a:solidFill>
                  <a:srgbClr val="4EC9B0"/>
                </a:solidFill>
                <a:latin typeface="Menlo" panose="020B0609030804020204" pitchFamily="49" charset="0"/>
              </a:rPr>
              <a:t>psycopg2</a:t>
            </a:r>
            <a:r>
              <a:rPr lang="en-US" sz="1400" dirty="0">
                <a:solidFill>
                  <a:srgbClr val="D4D4D4"/>
                </a:solidFill>
                <a:latin typeface="Menlo" panose="020B0609030804020204" pitchFamily="49" charset="0"/>
              </a:rPr>
              <a:t> </a:t>
            </a:r>
            <a:r>
              <a:rPr lang="en-US" sz="1400" dirty="0">
                <a:solidFill>
                  <a:srgbClr val="C586C0"/>
                </a:solidFill>
                <a:latin typeface="Menlo" panose="020B0609030804020204" pitchFamily="49" charset="0"/>
              </a:rPr>
              <a:t>import</a:t>
            </a:r>
            <a:r>
              <a:rPr lang="en-US" sz="1400" dirty="0">
                <a:solidFill>
                  <a:srgbClr val="D4D4D4"/>
                </a:solidFill>
                <a:latin typeface="Menlo" panose="020B0609030804020204" pitchFamily="49" charset="0"/>
              </a:rPr>
              <a:t> </a:t>
            </a:r>
            <a:r>
              <a:rPr lang="en-US" sz="1400" dirty="0">
                <a:solidFill>
                  <a:srgbClr val="4EC9B0"/>
                </a:solidFill>
                <a:latin typeface="Menlo" panose="020B0609030804020204" pitchFamily="49" charset="0"/>
              </a:rPr>
              <a:t>Error</a:t>
            </a:r>
            <a:endParaRPr lang="en-US" sz="1400" dirty="0">
              <a:solidFill>
                <a:srgbClr val="D4D4D4"/>
              </a:solidFill>
              <a:latin typeface="Menlo" panose="020B0609030804020204" pitchFamily="49" charset="0"/>
            </a:endParaRPr>
          </a:p>
          <a:p>
            <a:br>
              <a:rPr lang="en-US" sz="1400" dirty="0">
                <a:solidFill>
                  <a:srgbClr val="D4D4D4"/>
                </a:solidFill>
                <a:latin typeface="Menlo" panose="020B0609030804020204" pitchFamily="49" charset="0"/>
              </a:rPr>
            </a:br>
            <a:br>
              <a:rPr lang="en-US" sz="1400" dirty="0">
                <a:solidFill>
                  <a:srgbClr val="D4D4D4"/>
                </a:solidFill>
                <a:latin typeface="Menlo" panose="020B0609030804020204" pitchFamily="49" charset="0"/>
              </a:rPr>
            </a:br>
            <a:r>
              <a:rPr lang="en-US" sz="1400" dirty="0">
                <a:solidFill>
                  <a:srgbClr val="9CDCFE"/>
                </a:solidFill>
                <a:latin typeface="Menlo" panose="020B0609030804020204" pitchFamily="49" charset="0"/>
              </a:rPr>
              <a:t>query</a:t>
            </a:r>
            <a:r>
              <a:rPr lang="en-US" sz="1400" dirty="0">
                <a:solidFill>
                  <a:srgbClr val="D4D4D4"/>
                </a:solidFill>
                <a:latin typeface="Menlo" panose="020B0609030804020204" pitchFamily="49" charset="0"/>
              </a:rPr>
              <a:t> = </a:t>
            </a:r>
            <a:r>
              <a:rPr lang="en-US" sz="1400" dirty="0">
                <a:solidFill>
                  <a:srgbClr val="CE9178"/>
                </a:solidFill>
                <a:latin typeface="Menlo" panose="020B0609030804020204" pitchFamily="49" charset="0"/>
              </a:rPr>
              <a:t>'SELECT * from STACY'</a:t>
            </a:r>
            <a:endParaRPr lang="en-US" sz="1400" dirty="0">
              <a:solidFill>
                <a:srgbClr val="D4D4D4"/>
              </a:solidFill>
              <a:latin typeface="Menlo" panose="020B0609030804020204" pitchFamily="49" charset="0"/>
            </a:endParaRPr>
          </a:p>
          <a:p>
            <a:br>
              <a:rPr lang="en-US" sz="1400" dirty="0">
                <a:solidFill>
                  <a:srgbClr val="D4D4D4"/>
                </a:solidFill>
                <a:latin typeface="Menlo" panose="020B0609030804020204" pitchFamily="49" charset="0"/>
              </a:rPr>
            </a:br>
            <a:r>
              <a:rPr lang="en-US" sz="1400" dirty="0">
                <a:solidFill>
                  <a:srgbClr val="9CDCFE"/>
                </a:solidFill>
                <a:latin typeface="Menlo" panose="020B0609030804020204" pitchFamily="49" charset="0"/>
              </a:rPr>
              <a:t>conn</a:t>
            </a:r>
            <a:r>
              <a:rPr lang="en-US" sz="1400" dirty="0">
                <a:solidFill>
                  <a:srgbClr val="D4D4D4"/>
                </a:solidFill>
                <a:latin typeface="Menlo" panose="020B0609030804020204" pitchFamily="49" charset="0"/>
              </a:rPr>
              <a:t> = </a:t>
            </a:r>
            <a:r>
              <a:rPr lang="en-US" sz="1400" dirty="0" err="1">
                <a:solidFill>
                  <a:srgbClr val="4EC9B0"/>
                </a:solidFill>
                <a:latin typeface="Menlo" panose="020B0609030804020204" pitchFamily="49" charset="0"/>
              </a:rPr>
              <a:t>p</a:t>
            </a:r>
            <a:r>
              <a:rPr lang="en-US" sz="1400" dirty="0" err="1">
                <a:solidFill>
                  <a:srgbClr val="D4D4D4"/>
                </a:solidFill>
                <a:latin typeface="Menlo" panose="020B0609030804020204" pitchFamily="49" charset="0"/>
              </a:rPr>
              <a:t>.</a:t>
            </a:r>
            <a:r>
              <a:rPr lang="en-US" sz="1400" dirty="0" err="1">
                <a:solidFill>
                  <a:srgbClr val="DCDCAA"/>
                </a:solidFill>
                <a:latin typeface="Menlo" panose="020B0609030804020204" pitchFamily="49" charset="0"/>
              </a:rPr>
              <a:t>connect</a:t>
            </a:r>
            <a:r>
              <a:rPr lang="en-US" sz="1400" dirty="0">
                <a:solidFill>
                  <a:srgbClr val="D4D4D4"/>
                </a:solidFill>
                <a:latin typeface="Menlo" panose="020B0609030804020204" pitchFamily="49" charset="0"/>
              </a:rPr>
              <a:t>(</a:t>
            </a:r>
          </a:p>
          <a:p>
            <a:r>
              <a:rPr lang="en-US" sz="1400" dirty="0">
                <a:solidFill>
                  <a:srgbClr val="9CDCFE"/>
                </a:solidFill>
                <a:latin typeface="Menlo" panose="020B0609030804020204" pitchFamily="49" charset="0"/>
              </a:rPr>
              <a:t>  user</a:t>
            </a:r>
            <a:r>
              <a:rPr lang="en-US" sz="1400" dirty="0">
                <a:solidFill>
                  <a:srgbClr val="D4D4D4"/>
                </a:solidFill>
                <a:latin typeface="Menlo" panose="020B0609030804020204" pitchFamily="49" charset="0"/>
              </a:rPr>
              <a:t> = </a:t>
            </a:r>
            <a:r>
              <a:rPr lang="en-US" sz="1400" dirty="0" err="1">
                <a:solidFill>
                  <a:srgbClr val="4EC9B0"/>
                </a:solidFill>
                <a:latin typeface="Menlo" panose="020B0609030804020204" pitchFamily="49" charset="0"/>
              </a:rPr>
              <a:t>os</a:t>
            </a:r>
            <a:r>
              <a:rPr lang="en-US" sz="1400" dirty="0" err="1">
                <a:solidFill>
                  <a:srgbClr val="D4D4D4"/>
                </a:solidFill>
                <a:latin typeface="Menlo" panose="020B0609030804020204" pitchFamily="49" charset="0"/>
              </a:rPr>
              <a:t>.</a:t>
            </a:r>
            <a:r>
              <a:rPr lang="en-US" sz="1400" dirty="0" err="1">
                <a:solidFill>
                  <a:srgbClr val="9CDCFE"/>
                </a:solidFill>
                <a:latin typeface="Menlo" panose="020B0609030804020204" pitchFamily="49" charset="0"/>
              </a:rPr>
              <a:t>environ</a:t>
            </a:r>
            <a:r>
              <a:rPr lang="en-US" sz="1400" dirty="0">
                <a:solidFill>
                  <a:srgbClr val="D4D4D4"/>
                </a:solidFill>
                <a:latin typeface="Menlo" panose="020B0609030804020204" pitchFamily="49" charset="0"/>
              </a:rPr>
              <a:t>[</a:t>
            </a:r>
            <a:r>
              <a:rPr lang="en-US" sz="1400" dirty="0">
                <a:solidFill>
                  <a:srgbClr val="CE9178"/>
                </a:solidFill>
                <a:latin typeface="Menlo" panose="020B0609030804020204" pitchFamily="49" charset="0"/>
              </a:rPr>
              <a:t>'DB_USER’</a:t>
            </a:r>
            <a:r>
              <a:rPr lang="en-US" sz="1400" dirty="0">
                <a:solidFill>
                  <a:srgbClr val="D4D4D4"/>
                </a:solidFill>
                <a:latin typeface="Menlo" panose="020B0609030804020204" pitchFamily="49" charset="0"/>
              </a:rPr>
              <a:t>],</a:t>
            </a:r>
          </a:p>
          <a:p>
            <a:r>
              <a:rPr lang="en-US" sz="1400" dirty="0">
                <a:solidFill>
                  <a:srgbClr val="9CDCFE"/>
                </a:solidFill>
                <a:latin typeface="Menlo" panose="020B0609030804020204" pitchFamily="49" charset="0"/>
              </a:rPr>
              <a:t>  password</a:t>
            </a:r>
            <a:r>
              <a:rPr lang="en-US" sz="1400" dirty="0">
                <a:solidFill>
                  <a:srgbClr val="D4D4D4"/>
                </a:solidFill>
                <a:latin typeface="Menlo" panose="020B0609030804020204" pitchFamily="49" charset="0"/>
              </a:rPr>
              <a:t> = </a:t>
            </a:r>
            <a:r>
              <a:rPr lang="en-US" sz="1400" dirty="0" err="1">
                <a:solidFill>
                  <a:srgbClr val="4EC9B0"/>
                </a:solidFill>
                <a:latin typeface="Menlo" panose="020B0609030804020204" pitchFamily="49" charset="0"/>
              </a:rPr>
              <a:t>os</a:t>
            </a:r>
            <a:r>
              <a:rPr lang="en-US" sz="1400" dirty="0" err="1">
                <a:solidFill>
                  <a:srgbClr val="D4D4D4"/>
                </a:solidFill>
                <a:latin typeface="Menlo" panose="020B0609030804020204" pitchFamily="49" charset="0"/>
              </a:rPr>
              <a:t>.</a:t>
            </a:r>
            <a:r>
              <a:rPr lang="en-US" sz="1400" dirty="0" err="1">
                <a:solidFill>
                  <a:srgbClr val="9CDCFE"/>
                </a:solidFill>
                <a:latin typeface="Menlo" panose="020B0609030804020204" pitchFamily="49" charset="0"/>
              </a:rPr>
              <a:t>environ</a:t>
            </a:r>
            <a:r>
              <a:rPr lang="en-US" sz="1400" dirty="0">
                <a:solidFill>
                  <a:srgbClr val="D4D4D4"/>
                </a:solidFill>
                <a:latin typeface="Menlo" panose="020B0609030804020204" pitchFamily="49" charset="0"/>
              </a:rPr>
              <a:t>[</a:t>
            </a:r>
            <a:r>
              <a:rPr lang="en-US" sz="1400" dirty="0">
                <a:solidFill>
                  <a:srgbClr val="CE9178"/>
                </a:solidFill>
                <a:latin typeface="Menlo" panose="020B0609030804020204" pitchFamily="49" charset="0"/>
              </a:rPr>
              <a:t>'DB_PASS’</a:t>
            </a:r>
            <a:r>
              <a:rPr lang="en-US" sz="1400" dirty="0">
                <a:solidFill>
                  <a:srgbClr val="D4D4D4"/>
                </a:solidFill>
                <a:latin typeface="Menlo" panose="020B0609030804020204" pitchFamily="49" charset="0"/>
              </a:rPr>
              <a:t>],</a:t>
            </a:r>
          </a:p>
          <a:p>
            <a:r>
              <a:rPr lang="en-US" sz="1400" dirty="0">
                <a:solidFill>
                  <a:srgbClr val="9CDCFE"/>
                </a:solidFill>
                <a:latin typeface="Menlo" panose="020B0609030804020204" pitchFamily="49" charset="0"/>
              </a:rPr>
              <a:t>  host</a:t>
            </a:r>
            <a:r>
              <a:rPr lang="en-US" sz="1400" dirty="0">
                <a:solidFill>
                  <a:srgbClr val="D4D4D4"/>
                </a:solidFill>
                <a:latin typeface="Menlo" panose="020B0609030804020204" pitchFamily="49" charset="0"/>
              </a:rPr>
              <a:t> = </a:t>
            </a:r>
            <a:r>
              <a:rPr lang="en-US" sz="1400" dirty="0">
                <a:solidFill>
                  <a:srgbClr val="CE9178"/>
                </a:solidFill>
                <a:latin typeface="Menlo" panose="020B0609030804020204" pitchFamily="49" charset="0"/>
              </a:rPr>
              <a:t>'localhost’</a:t>
            </a:r>
            <a:r>
              <a:rPr lang="en-US" sz="1400" dirty="0">
                <a:solidFill>
                  <a:srgbClr val="D4D4D4"/>
                </a:solidFill>
                <a:latin typeface="Menlo" panose="020B0609030804020204" pitchFamily="49" charset="0"/>
              </a:rPr>
              <a:t>,</a:t>
            </a:r>
          </a:p>
          <a:p>
            <a:r>
              <a:rPr lang="en-US" sz="1400" dirty="0">
                <a:solidFill>
                  <a:srgbClr val="9CDCFE"/>
                </a:solidFill>
                <a:latin typeface="Menlo" panose="020B0609030804020204" pitchFamily="49" charset="0"/>
              </a:rPr>
              <a:t>  port</a:t>
            </a:r>
            <a:r>
              <a:rPr lang="en-US" sz="1400" dirty="0">
                <a:solidFill>
                  <a:srgbClr val="D4D4D4"/>
                </a:solidFill>
                <a:latin typeface="Menlo" panose="020B0609030804020204" pitchFamily="49" charset="0"/>
              </a:rPr>
              <a:t> = </a:t>
            </a:r>
            <a:r>
              <a:rPr lang="en-US" sz="1400" dirty="0">
                <a:solidFill>
                  <a:srgbClr val="CE9178"/>
                </a:solidFill>
                <a:latin typeface="Menlo" panose="020B0609030804020204" pitchFamily="49" charset="0"/>
              </a:rPr>
              <a:t>'5432’</a:t>
            </a:r>
            <a:r>
              <a:rPr lang="en-US" sz="1400" dirty="0">
                <a:solidFill>
                  <a:srgbClr val="D4D4D4"/>
                </a:solidFill>
                <a:latin typeface="Menlo" panose="020B0609030804020204" pitchFamily="49" charset="0"/>
              </a:rPr>
              <a:t>,</a:t>
            </a:r>
          </a:p>
          <a:p>
            <a:r>
              <a:rPr lang="en-US" sz="1400" dirty="0">
                <a:solidFill>
                  <a:srgbClr val="9CDCFE"/>
                </a:solidFill>
                <a:latin typeface="Menlo" panose="020B0609030804020204" pitchFamily="49" charset="0"/>
              </a:rPr>
              <a:t>  database</a:t>
            </a:r>
            <a:r>
              <a:rPr lang="en-US" sz="1400" dirty="0">
                <a:solidFill>
                  <a:srgbClr val="D4D4D4"/>
                </a:solidFill>
                <a:latin typeface="Menlo" panose="020B0609030804020204" pitchFamily="49" charset="0"/>
              </a:rPr>
              <a:t> = </a:t>
            </a:r>
            <a:r>
              <a:rPr lang="en-US" sz="1400" dirty="0">
                <a:solidFill>
                  <a:srgbClr val="CE9178"/>
                </a:solidFill>
                <a:latin typeface="Menlo" panose="020B0609030804020204" pitchFamily="49" charset="0"/>
              </a:rPr>
              <a:t>'Stacy'</a:t>
            </a:r>
            <a:endParaRPr lang="en-US" sz="1400" dirty="0">
              <a:solidFill>
                <a:srgbClr val="D4D4D4"/>
              </a:solidFill>
              <a:latin typeface="Menlo" panose="020B0609030804020204" pitchFamily="49" charset="0"/>
            </a:endParaRPr>
          </a:p>
          <a:p>
            <a:r>
              <a:rPr lang="en-US" sz="1400" dirty="0">
                <a:solidFill>
                  <a:srgbClr val="D4D4D4"/>
                </a:solidFill>
                <a:latin typeface="Menlo" panose="020B0609030804020204" pitchFamily="49" charset="0"/>
              </a:rPr>
              <a:t>)</a:t>
            </a:r>
          </a:p>
          <a:p>
            <a:br>
              <a:rPr lang="en-US" sz="1400" dirty="0">
                <a:solidFill>
                  <a:srgbClr val="D4D4D4"/>
                </a:solidFill>
                <a:latin typeface="Menlo" panose="020B0609030804020204" pitchFamily="49" charset="0"/>
              </a:rPr>
            </a:br>
            <a:r>
              <a:rPr lang="en-US" sz="1400" dirty="0">
                <a:solidFill>
                  <a:srgbClr val="9CDCFE"/>
                </a:solidFill>
                <a:latin typeface="Menlo" panose="020B0609030804020204" pitchFamily="49" charset="0"/>
              </a:rPr>
              <a:t>cursor</a:t>
            </a:r>
            <a:r>
              <a:rPr lang="en-US" sz="1400" dirty="0">
                <a:solidFill>
                  <a:srgbClr val="D4D4D4"/>
                </a:solidFill>
                <a:latin typeface="Menlo" panose="020B0609030804020204" pitchFamily="49" charset="0"/>
              </a:rPr>
              <a:t> = </a:t>
            </a:r>
            <a:r>
              <a:rPr lang="en-US" sz="1400" dirty="0" err="1">
                <a:solidFill>
                  <a:srgbClr val="9CDCFE"/>
                </a:solidFill>
                <a:latin typeface="Menlo" panose="020B0609030804020204" pitchFamily="49" charset="0"/>
              </a:rPr>
              <a:t>conn</a:t>
            </a:r>
            <a:r>
              <a:rPr lang="en-US" sz="1400" dirty="0" err="1">
                <a:solidFill>
                  <a:srgbClr val="D4D4D4"/>
                </a:solidFill>
                <a:latin typeface="Menlo" panose="020B0609030804020204" pitchFamily="49" charset="0"/>
              </a:rPr>
              <a:t>.</a:t>
            </a:r>
            <a:r>
              <a:rPr lang="en-US" sz="1400" dirty="0" err="1">
                <a:solidFill>
                  <a:srgbClr val="DCDCAA"/>
                </a:solidFill>
                <a:latin typeface="Menlo" panose="020B0609030804020204" pitchFamily="49" charset="0"/>
              </a:rPr>
              <a:t>cursor</a:t>
            </a:r>
            <a:r>
              <a:rPr lang="en-US" sz="1400" dirty="0">
                <a:solidFill>
                  <a:srgbClr val="D4D4D4"/>
                </a:solidFill>
                <a:latin typeface="Menlo" panose="020B0609030804020204" pitchFamily="49" charset="0"/>
              </a:rPr>
              <a:t>()</a:t>
            </a:r>
          </a:p>
          <a:p>
            <a:r>
              <a:rPr lang="en-US" sz="1400" dirty="0" err="1">
                <a:solidFill>
                  <a:srgbClr val="9CDCFE"/>
                </a:solidFill>
                <a:latin typeface="Menlo" panose="020B0609030804020204" pitchFamily="49" charset="0"/>
              </a:rPr>
              <a:t>cursor</a:t>
            </a:r>
            <a:r>
              <a:rPr lang="en-US" sz="1400" dirty="0" err="1">
                <a:solidFill>
                  <a:srgbClr val="D4D4D4"/>
                </a:solidFill>
                <a:latin typeface="Menlo" panose="020B0609030804020204" pitchFamily="49" charset="0"/>
              </a:rPr>
              <a:t>.</a:t>
            </a:r>
            <a:r>
              <a:rPr lang="en-US" sz="1400" dirty="0" err="1">
                <a:solidFill>
                  <a:srgbClr val="DCDCAA"/>
                </a:solidFill>
                <a:latin typeface="Menlo" panose="020B0609030804020204" pitchFamily="49" charset="0"/>
              </a:rPr>
              <a:t>execute</a:t>
            </a:r>
            <a:r>
              <a:rPr lang="en-US" sz="1400" dirty="0">
                <a:solidFill>
                  <a:srgbClr val="D4D4D4"/>
                </a:solidFill>
                <a:latin typeface="Menlo" panose="020B0609030804020204" pitchFamily="49" charset="0"/>
              </a:rPr>
              <a:t>(</a:t>
            </a:r>
            <a:r>
              <a:rPr lang="en-US" sz="1400" dirty="0">
                <a:solidFill>
                  <a:srgbClr val="9CDCFE"/>
                </a:solidFill>
                <a:latin typeface="Menlo" panose="020B0609030804020204" pitchFamily="49" charset="0"/>
              </a:rPr>
              <a:t>query</a:t>
            </a:r>
            <a:r>
              <a:rPr lang="en-US" sz="1400" dirty="0">
                <a:solidFill>
                  <a:srgbClr val="D4D4D4"/>
                </a:solidFill>
                <a:latin typeface="Menlo" panose="020B0609030804020204" pitchFamily="49" charset="0"/>
              </a:rPr>
              <a:t>)</a:t>
            </a:r>
          </a:p>
          <a:p>
            <a:r>
              <a:rPr lang="en-US" sz="1400" dirty="0">
                <a:solidFill>
                  <a:srgbClr val="9CDCFE"/>
                </a:solidFill>
                <a:latin typeface="Menlo" panose="020B0609030804020204" pitchFamily="49" charset="0"/>
              </a:rPr>
              <a:t>result</a:t>
            </a:r>
            <a:r>
              <a:rPr lang="en-US" sz="1400" dirty="0">
                <a:solidFill>
                  <a:srgbClr val="D4D4D4"/>
                </a:solidFill>
                <a:latin typeface="Menlo" panose="020B0609030804020204" pitchFamily="49" charset="0"/>
              </a:rPr>
              <a:t> = </a:t>
            </a:r>
            <a:r>
              <a:rPr lang="en-US" sz="1400" dirty="0" err="1">
                <a:solidFill>
                  <a:srgbClr val="9CDCFE"/>
                </a:solidFill>
                <a:latin typeface="Menlo" panose="020B0609030804020204" pitchFamily="49" charset="0"/>
              </a:rPr>
              <a:t>cursor</a:t>
            </a:r>
            <a:r>
              <a:rPr lang="en-US" sz="1400" dirty="0" err="1">
                <a:solidFill>
                  <a:srgbClr val="D4D4D4"/>
                </a:solidFill>
                <a:latin typeface="Menlo" panose="020B0609030804020204" pitchFamily="49" charset="0"/>
              </a:rPr>
              <a:t>.</a:t>
            </a:r>
            <a:r>
              <a:rPr lang="en-US" sz="1400" dirty="0" err="1">
                <a:solidFill>
                  <a:srgbClr val="DCDCAA"/>
                </a:solidFill>
                <a:latin typeface="Menlo" panose="020B0609030804020204" pitchFamily="49" charset="0"/>
              </a:rPr>
              <a:t>fetchall</a:t>
            </a:r>
            <a:r>
              <a:rPr lang="en-US" sz="1400" dirty="0">
                <a:solidFill>
                  <a:srgbClr val="D4D4D4"/>
                </a:solidFill>
                <a:latin typeface="Menlo" panose="020B0609030804020204" pitchFamily="49" charset="0"/>
              </a:rPr>
              <a:t>()</a:t>
            </a:r>
          </a:p>
          <a:p>
            <a:br>
              <a:rPr lang="en-US" sz="1400" dirty="0">
                <a:solidFill>
                  <a:srgbClr val="D4D4D4"/>
                </a:solidFill>
                <a:latin typeface="Menlo" panose="020B0609030804020204" pitchFamily="49" charset="0"/>
              </a:rPr>
            </a:br>
            <a:r>
              <a:rPr lang="en-US" sz="1400" dirty="0">
                <a:solidFill>
                  <a:srgbClr val="6A9955"/>
                </a:solidFill>
                <a:latin typeface="Menlo" panose="020B0609030804020204" pitchFamily="49" charset="0"/>
              </a:rPr>
              <a:t># more manipulation until we get features X and outcome y</a:t>
            </a:r>
            <a:endParaRPr lang="en-US" sz="1400" dirty="0">
              <a:solidFill>
                <a:srgbClr val="D4D4D4"/>
              </a:solidFill>
              <a:latin typeface="Menlo" panose="020B0609030804020204" pitchFamily="49" charset="0"/>
            </a:endParaRPr>
          </a:p>
          <a:p>
            <a:br>
              <a:rPr lang="en-US" sz="1400" dirty="0">
                <a:solidFill>
                  <a:srgbClr val="D4D4D4"/>
                </a:solidFill>
                <a:latin typeface="Menlo" panose="020B0609030804020204" pitchFamily="49" charset="0"/>
              </a:rPr>
            </a:br>
            <a:r>
              <a:rPr lang="en-US" sz="1400" dirty="0" err="1">
                <a:solidFill>
                  <a:srgbClr val="9CDCFE"/>
                </a:solidFill>
                <a:latin typeface="Menlo" panose="020B0609030804020204" pitchFamily="49" charset="0"/>
              </a:rPr>
              <a:t>clf</a:t>
            </a:r>
            <a:r>
              <a:rPr lang="en-US" sz="1400" dirty="0">
                <a:solidFill>
                  <a:srgbClr val="D4D4D4"/>
                </a:solidFill>
                <a:latin typeface="Menlo" panose="020B0609030804020204" pitchFamily="49" charset="0"/>
              </a:rPr>
              <a:t> = </a:t>
            </a:r>
            <a:r>
              <a:rPr lang="en-US" sz="1400" dirty="0" err="1">
                <a:solidFill>
                  <a:srgbClr val="D4D4D4"/>
                </a:solidFill>
                <a:latin typeface="Menlo" panose="020B0609030804020204" pitchFamily="49" charset="0"/>
              </a:rPr>
              <a:t>DecisionTreeClassifier</a:t>
            </a:r>
            <a:r>
              <a:rPr lang="en-US" sz="1400" dirty="0">
                <a:solidFill>
                  <a:srgbClr val="D4D4D4"/>
                </a:solidFill>
                <a:latin typeface="Menlo" panose="020B0609030804020204" pitchFamily="49" charset="0"/>
              </a:rPr>
              <a:t>(</a:t>
            </a:r>
            <a:r>
              <a:rPr lang="en-US" sz="1400" dirty="0" err="1">
                <a:solidFill>
                  <a:srgbClr val="9CDCFE"/>
                </a:solidFill>
                <a:latin typeface="Menlo" panose="020B0609030804020204" pitchFamily="49" charset="0"/>
              </a:rPr>
              <a:t>random_state</a:t>
            </a:r>
            <a:r>
              <a:rPr lang="en-US" sz="1400" dirty="0">
                <a:solidFill>
                  <a:srgbClr val="D4D4D4"/>
                </a:solidFill>
                <a:latin typeface="Menlo" panose="020B0609030804020204" pitchFamily="49" charset="0"/>
              </a:rPr>
              <a:t>=</a:t>
            </a:r>
            <a:r>
              <a:rPr lang="en-US" sz="1400" dirty="0">
                <a:solidFill>
                  <a:srgbClr val="B5CEA8"/>
                </a:solidFill>
                <a:latin typeface="Menlo" panose="020B0609030804020204" pitchFamily="49" charset="0"/>
              </a:rPr>
              <a:t>1234</a:t>
            </a:r>
            <a:r>
              <a:rPr lang="en-US" sz="1400" dirty="0">
                <a:solidFill>
                  <a:srgbClr val="D4D4D4"/>
                </a:solidFill>
                <a:latin typeface="Menlo" panose="020B0609030804020204" pitchFamily="49" charset="0"/>
              </a:rPr>
              <a:t>)</a:t>
            </a:r>
          </a:p>
          <a:p>
            <a:r>
              <a:rPr lang="en-US" sz="1400" dirty="0">
                <a:solidFill>
                  <a:srgbClr val="9CDCFE"/>
                </a:solidFill>
                <a:latin typeface="Menlo" panose="020B0609030804020204" pitchFamily="49" charset="0"/>
              </a:rPr>
              <a:t>model</a:t>
            </a:r>
            <a:r>
              <a:rPr lang="en-US" sz="1400" dirty="0">
                <a:solidFill>
                  <a:srgbClr val="D4D4D4"/>
                </a:solidFill>
                <a:latin typeface="Menlo" panose="020B0609030804020204" pitchFamily="49" charset="0"/>
              </a:rPr>
              <a:t> = </a:t>
            </a:r>
            <a:r>
              <a:rPr lang="en-US" sz="1400" dirty="0" err="1">
                <a:solidFill>
                  <a:srgbClr val="9CDCFE"/>
                </a:solidFill>
                <a:latin typeface="Menlo" panose="020B0609030804020204" pitchFamily="49" charset="0"/>
              </a:rPr>
              <a:t>clf</a:t>
            </a:r>
            <a:r>
              <a:rPr lang="en-US" sz="1400" dirty="0" err="1">
                <a:solidFill>
                  <a:srgbClr val="D4D4D4"/>
                </a:solidFill>
                <a:latin typeface="Menlo" panose="020B0609030804020204" pitchFamily="49" charset="0"/>
              </a:rPr>
              <a:t>.fit</a:t>
            </a:r>
            <a:r>
              <a:rPr lang="en-US" sz="1400" dirty="0">
                <a:solidFill>
                  <a:srgbClr val="D4D4D4"/>
                </a:solidFill>
                <a:latin typeface="Menlo" panose="020B0609030804020204" pitchFamily="49" charset="0"/>
              </a:rPr>
              <a:t>(X, y)</a:t>
            </a:r>
            <a:endParaRPr lang="en-US" sz="1400" b="0" dirty="0">
              <a:solidFill>
                <a:srgbClr val="D4D4D4"/>
              </a:solidFill>
              <a:effectLst/>
              <a:latin typeface="Menlo" panose="020B0609030804020204" pitchFamily="49" charset="0"/>
            </a:endParaRPr>
          </a:p>
        </p:txBody>
      </p:sp>
      <p:sp>
        <p:nvSpPr>
          <p:cNvPr id="12" name="Right Arrow 11">
            <a:extLst>
              <a:ext uri="{FF2B5EF4-FFF2-40B4-BE49-F238E27FC236}">
                <a16:creationId xmlns:a16="http://schemas.microsoft.com/office/drawing/2014/main" id="{95142AD1-2454-404A-AAF0-9306618736D3}"/>
              </a:ext>
            </a:extLst>
          </p:cNvPr>
          <p:cNvSpPr/>
          <p:nvPr/>
        </p:nvSpPr>
        <p:spPr>
          <a:xfrm>
            <a:off x="5295994" y="4491036"/>
            <a:ext cx="2231395" cy="6619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Bent Arrow 14">
            <a:extLst>
              <a:ext uri="{FF2B5EF4-FFF2-40B4-BE49-F238E27FC236}">
                <a16:creationId xmlns:a16="http://schemas.microsoft.com/office/drawing/2014/main" id="{279B0789-54FF-DC4D-B687-B84829E05CE2}"/>
              </a:ext>
            </a:extLst>
          </p:cNvPr>
          <p:cNvSpPr/>
          <p:nvPr/>
        </p:nvSpPr>
        <p:spPr>
          <a:xfrm>
            <a:off x="8121111" y="2376480"/>
            <a:ext cx="1351502" cy="1052457"/>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17326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12" grpId="0" animBg="1"/>
      <p:bldP spid="15"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phic 8" descr="Lights On with solid fill">
            <a:extLst>
              <a:ext uri="{FF2B5EF4-FFF2-40B4-BE49-F238E27FC236}">
                <a16:creationId xmlns:a16="http://schemas.microsoft.com/office/drawing/2014/main" id="{27910FAE-4FFA-FA4A-8161-121B9B4C64E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795819" y="682937"/>
            <a:ext cx="1543957" cy="1543957"/>
          </a:xfrm>
          <a:prstGeom prst="rect">
            <a:avLst/>
          </a:prstGeom>
        </p:spPr>
      </p:pic>
      <p:cxnSp>
        <p:nvCxnSpPr>
          <p:cNvPr id="11" name="Straight Arrow Connector 10">
            <a:extLst>
              <a:ext uri="{FF2B5EF4-FFF2-40B4-BE49-F238E27FC236}">
                <a16:creationId xmlns:a16="http://schemas.microsoft.com/office/drawing/2014/main" id="{6B6B901C-9800-0F4C-B5BF-A0B4F6213184}"/>
              </a:ext>
            </a:extLst>
          </p:cNvPr>
          <p:cNvCxnSpPr>
            <a:cxnSpLocks/>
          </p:cNvCxnSpPr>
          <p:nvPr/>
        </p:nvCxnSpPr>
        <p:spPr>
          <a:xfrm flipV="1">
            <a:off x="831515" y="2214536"/>
            <a:ext cx="1202222" cy="121730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9" name="Group 18">
            <a:extLst>
              <a:ext uri="{FF2B5EF4-FFF2-40B4-BE49-F238E27FC236}">
                <a16:creationId xmlns:a16="http://schemas.microsoft.com/office/drawing/2014/main" id="{DABDE16C-520A-304A-B942-DA1D25C6359C}"/>
              </a:ext>
            </a:extLst>
          </p:cNvPr>
          <p:cNvGrpSpPr/>
          <p:nvPr/>
        </p:nvGrpSpPr>
        <p:grpSpPr>
          <a:xfrm>
            <a:off x="-360900" y="3428937"/>
            <a:ext cx="2572657" cy="2702897"/>
            <a:chOff x="5522697" y="3429000"/>
            <a:chExt cx="2572657" cy="2702897"/>
          </a:xfrm>
        </p:grpSpPr>
        <p:pic>
          <p:nvPicPr>
            <p:cNvPr id="7" name="Graphic 6" descr="Database outline">
              <a:extLst>
                <a:ext uri="{FF2B5EF4-FFF2-40B4-BE49-F238E27FC236}">
                  <a16:creationId xmlns:a16="http://schemas.microsoft.com/office/drawing/2014/main" id="{225D7720-5B98-B04D-B998-4767ECE482E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522697" y="3429000"/>
              <a:ext cx="2572657" cy="2572657"/>
            </a:xfrm>
            <a:prstGeom prst="rect">
              <a:avLst/>
            </a:prstGeom>
          </p:spPr>
        </p:pic>
        <p:sp>
          <p:nvSpPr>
            <p:cNvPr id="18" name="TextBox 17">
              <a:extLst>
                <a:ext uri="{FF2B5EF4-FFF2-40B4-BE49-F238E27FC236}">
                  <a16:creationId xmlns:a16="http://schemas.microsoft.com/office/drawing/2014/main" id="{2ACFF703-6148-8844-8157-46DF015D4494}"/>
                </a:ext>
              </a:extLst>
            </p:cNvPr>
            <p:cNvSpPr txBox="1"/>
            <p:nvPr/>
          </p:nvSpPr>
          <p:spPr>
            <a:xfrm>
              <a:off x="6452173" y="5762565"/>
              <a:ext cx="852880" cy="369332"/>
            </a:xfrm>
            <a:prstGeom prst="rect">
              <a:avLst/>
            </a:prstGeom>
            <a:noFill/>
          </p:spPr>
          <p:txBody>
            <a:bodyPr wrap="square" rtlCol="0">
              <a:spAutoFit/>
            </a:bodyPr>
            <a:lstStyle/>
            <a:p>
              <a:r>
                <a:rPr lang="en-US" dirty="0"/>
                <a:t>Sales</a:t>
              </a:r>
            </a:p>
          </p:txBody>
        </p:sp>
      </p:grpSp>
      <p:grpSp>
        <p:nvGrpSpPr>
          <p:cNvPr id="21" name="Group 20">
            <a:extLst>
              <a:ext uri="{FF2B5EF4-FFF2-40B4-BE49-F238E27FC236}">
                <a16:creationId xmlns:a16="http://schemas.microsoft.com/office/drawing/2014/main" id="{E7295429-C044-CB4A-AE69-30FE3D4809C7}"/>
              </a:ext>
            </a:extLst>
          </p:cNvPr>
          <p:cNvGrpSpPr/>
          <p:nvPr/>
        </p:nvGrpSpPr>
        <p:grpSpPr>
          <a:xfrm>
            <a:off x="1291318" y="3404220"/>
            <a:ext cx="2572657" cy="2723983"/>
            <a:chOff x="7305053" y="3388862"/>
            <a:chExt cx="2572657" cy="2723983"/>
          </a:xfrm>
        </p:grpSpPr>
        <p:pic>
          <p:nvPicPr>
            <p:cNvPr id="17" name="Graphic 16" descr="Database outline">
              <a:extLst>
                <a:ext uri="{FF2B5EF4-FFF2-40B4-BE49-F238E27FC236}">
                  <a16:creationId xmlns:a16="http://schemas.microsoft.com/office/drawing/2014/main" id="{057959B7-9B46-AB42-B672-4750FDD9C8B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305053" y="3388862"/>
              <a:ext cx="2572657" cy="2572657"/>
            </a:xfrm>
            <a:prstGeom prst="rect">
              <a:avLst/>
            </a:prstGeom>
          </p:spPr>
        </p:pic>
        <p:sp>
          <p:nvSpPr>
            <p:cNvPr id="20" name="TextBox 19">
              <a:extLst>
                <a:ext uri="{FF2B5EF4-FFF2-40B4-BE49-F238E27FC236}">
                  <a16:creationId xmlns:a16="http://schemas.microsoft.com/office/drawing/2014/main" id="{D54B2812-17AE-6743-8F5B-EB4E6C473168}"/>
                </a:ext>
              </a:extLst>
            </p:cNvPr>
            <p:cNvSpPr txBox="1"/>
            <p:nvPr/>
          </p:nvSpPr>
          <p:spPr>
            <a:xfrm>
              <a:off x="8290505" y="5743513"/>
              <a:ext cx="852880" cy="369332"/>
            </a:xfrm>
            <a:prstGeom prst="rect">
              <a:avLst/>
            </a:prstGeom>
            <a:noFill/>
          </p:spPr>
          <p:txBody>
            <a:bodyPr wrap="square" rtlCol="0">
              <a:spAutoFit/>
            </a:bodyPr>
            <a:lstStyle/>
            <a:p>
              <a:r>
                <a:rPr lang="en-US" dirty="0"/>
                <a:t>Logs</a:t>
              </a:r>
            </a:p>
          </p:txBody>
        </p:sp>
      </p:grpSp>
      <p:grpSp>
        <p:nvGrpSpPr>
          <p:cNvPr id="22" name="Group 21">
            <a:extLst>
              <a:ext uri="{FF2B5EF4-FFF2-40B4-BE49-F238E27FC236}">
                <a16:creationId xmlns:a16="http://schemas.microsoft.com/office/drawing/2014/main" id="{CF7EA365-60F4-DC47-88A7-39275DB2E35C}"/>
              </a:ext>
            </a:extLst>
          </p:cNvPr>
          <p:cNvGrpSpPr/>
          <p:nvPr/>
        </p:nvGrpSpPr>
        <p:grpSpPr>
          <a:xfrm>
            <a:off x="2944809" y="3404220"/>
            <a:ext cx="2572657" cy="2723983"/>
            <a:chOff x="7305053" y="3388862"/>
            <a:chExt cx="2572657" cy="2723983"/>
          </a:xfrm>
        </p:grpSpPr>
        <p:pic>
          <p:nvPicPr>
            <p:cNvPr id="23" name="Graphic 22" descr="Database outline">
              <a:extLst>
                <a:ext uri="{FF2B5EF4-FFF2-40B4-BE49-F238E27FC236}">
                  <a16:creationId xmlns:a16="http://schemas.microsoft.com/office/drawing/2014/main" id="{6FF0A617-0539-F24F-85EE-7643ECC6FB9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305053" y="3388862"/>
              <a:ext cx="2572657" cy="2572657"/>
            </a:xfrm>
            <a:prstGeom prst="rect">
              <a:avLst/>
            </a:prstGeom>
          </p:spPr>
        </p:pic>
        <p:sp>
          <p:nvSpPr>
            <p:cNvPr id="24" name="TextBox 23">
              <a:extLst>
                <a:ext uri="{FF2B5EF4-FFF2-40B4-BE49-F238E27FC236}">
                  <a16:creationId xmlns:a16="http://schemas.microsoft.com/office/drawing/2014/main" id="{83D2E443-FB34-2048-957E-DCEC111AA8AB}"/>
                </a:ext>
              </a:extLst>
            </p:cNvPr>
            <p:cNvSpPr txBox="1"/>
            <p:nvPr/>
          </p:nvSpPr>
          <p:spPr>
            <a:xfrm>
              <a:off x="8157933" y="5743513"/>
              <a:ext cx="1189797" cy="369332"/>
            </a:xfrm>
            <a:prstGeom prst="rect">
              <a:avLst/>
            </a:prstGeom>
            <a:noFill/>
          </p:spPr>
          <p:txBody>
            <a:bodyPr wrap="square" rtlCol="0">
              <a:spAutoFit/>
            </a:bodyPr>
            <a:lstStyle/>
            <a:p>
              <a:r>
                <a:rPr lang="en-US" dirty="0"/>
                <a:t>Inventory</a:t>
              </a:r>
            </a:p>
          </p:txBody>
        </p:sp>
      </p:grpSp>
      <p:cxnSp>
        <p:nvCxnSpPr>
          <p:cNvPr id="25" name="Straight Arrow Connector 24">
            <a:extLst>
              <a:ext uri="{FF2B5EF4-FFF2-40B4-BE49-F238E27FC236}">
                <a16:creationId xmlns:a16="http://schemas.microsoft.com/office/drawing/2014/main" id="{62553C97-96C8-B64C-BE54-DF9AC0BD294F}"/>
              </a:ext>
            </a:extLst>
          </p:cNvPr>
          <p:cNvCxnSpPr>
            <a:cxnSpLocks/>
          </p:cNvCxnSpPr>
          <p:nvPr/>
        </p:nvCxnSpPr>
        <p:spPr>
          <a:xfrm flipH="1" flipV="1">
            <a:off x="3065448" y="2214536"/>
            <a:ext cx="1165690" cy="135245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3972DE4F-E277-AA4C-AB29-E85AD063B9D1}"/>
              </a:ext>
            </a:extLst>
          </p:cNvPr>
          <p:cNvCxnSpPr>
            <a:cxnSpLocks/>
            <a:stCxn id="17" idx="0"/>
            <a:endCxn id="9" idx="2"/>
          </p:cNvCxnSpPr>
          <p:nvPr/>
        </p:nvCxnSpPr>
        <p:spPr>
          <a:xfrm flipH="1" flipV="1">
            <a:off x="2567798" y="2226894"/>
            <a:ext cx="9849" cy="117732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7" name="Group 26">
            <a:extLst>
              <a:ext uri="{FF2B5EF4-FFF2-40B4-BE49-F238E27FC236}">
                <a16:creationId xmlns:a16="http://schemas.microsoft.com/office/drawing/2014/main" id="{56A6E670-869A-A94C-9019-6765B19A0617}"/>
              </a:ext>
            </a:extLst>
          </p:cNvPr>
          <p:cNvGrpSpPr/>
          <p:nvPr/>
        </p:nvGrpSpPr>
        <p:grpSpPr>
          <a:xfrm>
            <a:off x="7146922" y="3343209"/>
            <a:ext cx="2572657" cy="2762087"/>
            <a:chOff x="7129996" y="3228008"/>
            <a:chExt cx="2572657" cy="2762087"/>
          </a:xfrm>
        </p:grpSpPr>
        <p:pic>
          <p:nvPicPr>
            <p:cNvPr id="28" name="Graphic 27" descr="Database outline">
              <a:extLst>
                <a:ext uri="{FF2B5EF4-FFF2-40B4-BE49-F238E27FC236}">
                  <a16:creationId xmlns:a16="http://schemas.microsoft.com/office/drawing/2014/main" id="{9138937D-D6C8-3C46-96D9-62FE485FF6A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129996" y="3228008"/>
              <a:ext cx="2572657" cy="2572657"/>
            </a:xfrm>
            <a:prstGeom prst="rect">
              <a:avLst/>
            </a:prstGeom>
          </p:spPr>
        </p:pic>
        <p:sp>
          <p:nvSpPr>
            <p:cNvPr id="29" name="TextBox 28">
              <a:extLst>
                <a:ext uri="{FF2B5EF4-FFF2-40B4-BE49-F238E27FC236}">
                  <a16:creationId xmlns:a16="http://schemas.microsoft.com/office/drawing/2014/main" id="{1F0F9F24-5943-8D49-9A87-93FD38EB3BC1}"/>
                </a:ext>
              </a:extLst>
            </p:cNvPr>
            <p:cNvSpPr txBox="1"/>
            <p:nvPr/>
          </p:nvSpPr>
          <p:spPr>
            <a:xfrm>
              <a:off x="8104185" y="5620763"/>
              <a:ext cx="852880" cy="369332"/>
            </a:xfrm>
            <a:prstGeom prst="rect">
              <a:avLst/>
            </a:prstGeom>
            <a:noFill/>
          </p:spPr>
          <p:txBody>
            <a:bodyPr wrap="square" rtlCol="0">
              <a:spAutoFit/>
            </a:bodyPr>
            <a:lstStyle/>
            <a:p>
              <a:r>
                <a:rPr lang="en-US" dirty="0"/>
                <a:t>Stacy</a:t>
              </a:r>
            </a:p>
          </p:txBody>
        </p:sp>
      </p:grpSp>
      <p:pic>
        <p:nvPicPr>
          <p:cNvPr id="8" name="Graphic 7" descr="Document with solid fill">
            <a:extLst>
              <a:ext uri="{FF2B5EF4-FFF2-40B4-BE49-F238E27FC236}">
                <a16:creationId xmlns:a16="http://schemas.microsoft.com/office/drawing/2014/main" id="{46E65B66-2077-F34A-8E09-F7AF8AC478B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638800" y="2971800"/>
            <a:ext cx="914400" cy="914400"/>
          </a:xfrm>
          <a:prstGeom prst="rect">
            <a:avLst/>
          </a:prstGeom>
        </p:spPr>
      </p:pic>
      <p:grpSp>
        <p:nvGrpSpPr>
          <p:cNvPr id="10" name="Group 9">
            <a:extLst>
              <a:ext uri="{FF2B5EF4-FFF2-40B4-BE49-F238E27FC236}">
                <a16:creationId xmlns:a16="http://schemas.microsoft.com/office/drawing/2014/main" id="{8A7B2446-4661-EE45-AB96-10DE734CA2A4}"/>
              </a:ext>
            </a:extLst>
          </p:cNvPr>
          <p:cNvGrpSpPr/>
          <p:nvPr/>
        </p:nvGrpSpPr>
        <p:grpSpPr>
          <a:xfrm>
            <a:off x="5405017" y="1666868"/>
            <a:ext cx="1480721" cy="1928812"/>
            <a:chOff x="5405017" y="3224212"/>
            <a:chExt cx="1480721" cy="1928812"/>
          </a:xfrm>
        </p:grpSpPr>
        <p:pic>
          <p:nvPicPr>
            <p:cNvPr id="31" name="Graphic 30" descr="Document with solid fill">
              <a:extLst>
                <a:ext uri="{FF2B5EF4-FFF2-40B4-BE49-F238E27FC236}">
                  <a16:creationId xmlns:a16="http://schemas.microsoft.com/office/drawing/2014/main" id="{B4B1C254-79F6-CD45-85D4-9420E208D37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793318" y="3224212"/>
              <a:ext cx="914400" cy="914400"/>
            </a:xfrm>
            <a:prstGeom prst="rect">
              <a:avLst/>
            </a:prstGeom>
          </p:spPr>
        </p:pic>
        <p:pic>
          <p:nvPicPr>
            <p:cNvPr id="32" name="Graphic 31" descr="Document with solid fill">
              <a:extLst>
                <a:ext uri="{FF2B5EF4-FFF2-40B4-BE49-F238E27FC236}">
                  <a16:creationId xmlns:a16="http://schemas.microsoft.com/office/drawing/2014/main" id="{ECCE2F8E-087E-3A4A-ABB9-5DAD6196302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971338" y="3476624"/>
              <a:ext cx="914400" cy="914400"/>
            </a:xfrm>
            <a:prstGeom prst="rect">
              <a:avLst/>
            </a:prstGeom>
          </p:spPr>
        </p:pic>
        <p:pic>
          <p:nvPicPr>
            <p:cNvPr id="33" name="Graphic 32" descr="Document with solid fill">
              <a:extLst>
                <a:ext uri="{FF2B5EF4-FFF2-40B4-BE49-F238E27FC236}">
                  <a16:creationId xmlns:a16="http://schemas.microsoft.com/office/drawing/2014/main" id="{DD81D957-B247-D347-B8BE-537F00D4829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705472" y="4238624"/>
              <a:ext cx="914400" cy="914400"/>
            </a:xfrm>
            <a:prstGeom prst="rect">
              <a:avLst/>
            </a:prstGeom>
          </p:spPr>
        </p:pic>
        <p:pic>
          <p:nvPicPr>
            <p:cNvPr id="34" name="Graphic 33" descr="Document with solid fill">
              <a:extLst>
                <a:ext uri="{FF2B5EF4-FFF2-40B4-BE49-F238E27FC236}">
                  <a16:creationId xmlns:a16="http://schemas.microsoft.com/office/drawing/2014/main" id="{422D435E-2115-534C-A05D-A187A0DBB42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405017" y="3248091"/>
              <a:ext cx="914400" cy="914400"/>
            </a:xfrm>
            <a:prstGeom prst="rect">
              <a:avLst/>
            </a:prstGeom>
          </p:spPr>
        </p:pic>
      </p:grpSp>
      <p:sp>
        <p:nvSpPr>
          <p:cNvPr id="35" name="Rectangle 34">
            <a:extLst>
              <a:ext uri="{FF2B5EF4-FFF2-40B4-BE49-F238E27FC236}">
                <a16:creationId xmlns:a16="http://schemas.microsoft.com/office/drawing/2014/main" id="{6214E43E-E67F-3E4B-8788-6EA01C37F6FD}"/>
              </a:ext>
            </a:extLst>
          </p:cNvPr>
          <p:cNvSpPr/>
          <p:nvPr/>
        </p:nvSpPr>
        <p:spPr>
          <a:xfrm>
            <a:off x="9847932" y="1147985"/>
            <a:ext cx="8101583" cy="5696712"/>
          </a:xfrm>
          <a:prstGeom prst="rect">
            <a:avLst/>
          </a:prstGeom>
          <a:solidFill>
            <a:schemeClr val="tx1"/>
          </a:solidFill>
        </p:spPr>
        <p:txBody>
          <a:bodyPr>
            <a:spAutoFit/>
          </a:bodyPr>
          <a:lstStyle/>
          <a:p>
            <a:r>
              <a:rPr lang="en-US" sz="1400" dirty="0">
                <a:latin typeface="Menlo" panose="020B0609030804020204" pitchFamily="49" charset="0"/>
              </a:rPr>
              <a:t>from </a:t>
            </a:r>
            <a:r>
              <a:rPr lang="en-US" sz="1400" dirty="0" err="1">
                <a:latin typeface="Menlo" panose="020B0609030804020204" pitchFamily="49" charset="0"/>
              </a:rPr>
              <a:t>sklearn</a:t>
            </a:r>
            <a:r>
              <a:rPr lang="en-US" sz="1400" dirty="0">
                <a:latin typeface="Menlo" panose="020B0609030804020204" pitchFamily="49" charset="0"/>
              </a:rPr>
              <a:t> import datasets</a:t>
            </a:r>
          </a:p>
          <a:p>
            <a:r>
              <a:rPr lang="en-US" sz="1400" dirty="0">
                <a:solidFill>
                  <a:srgbClr val="C586C0"/>
                </a:solidFill>
                <a:latin typeface="Menlo" panose="020B0609030804020204" pitchFamily="49" charset="0"/>
              </a:rPr>
              <a:t>from</a:t>
            </a:r>
            <a:r>
              <a:rPr lang="en-US" sz="1400" dirty="0">
                <a:solidFill>
                  <a:srgbClr val="D4D4D4"/>
                </a:solidFill>
                <a:latin typeface="Menlo" panose="020B0609030804020204" pitchFamily="49" charset="0"/>
              </a:rPr>
              <a:t> </a:t>
            </a:r>
            <a:r>
              <a:rPr lang="en-US" sz="1400" dirty="0" err="1">
                <a:solidFill>
                  <a:srgbClr val="4EC9B0"/>
                </a:solidFill>
                <a:latin typeface="Menlo" panose="020B0609030804020204" pitchFamily="49" charset="0"/>
              </a:rPr>
              <a:t>sklearn</a:t>
            </a:r>
            <a:r>
              <a:rPr lang="en-US" sz="1400" dirty="0" err="1">
                <a:solidFill>
                  <a:srgbClr val="D4D4D4"/>
                </a:solidFill>
                <a:latin typeface="Menlo" panose="020B0609030804020204" pitchFamily="49" charset="0"/>
              </a:rPr>
              <a:t>.</a:t>
            </a:r>
            <a:r>
              <a:rPr lang="en-US" sz="1400" dirty="0" err="1">
                <a:solidFill>
                  <a:srgbClr val="4EC9B0"/>
                </a:solidFill>
                <a:latin typeface="Menlo" panose="020B0609030804020204" pitchFamily="49" charset="0"/>
              </a:rPr>
              <a:t>tree</a:t>
            </a:r>
            <a:r>
              <a:rPr lang="en-US" sz="1400" dirty="0">
                <a:solidFill>
                  <a:srgbClr val="D4D4D4"/>
                </a:solidFill>
                <a:latin typeface="Menlo" panose="020B0609030804020204" pitchFamily="49" charset="0"/>
              </a:rPr>
              <a:t> </a:t>
            </a:r>
            <a:r>
              <a:rPr lang="en-US" sz="1400" dirty="0">
                <a:solidFill>
                  <a:srgbClr val="C586C0"/>
                </a:solidFill>
                <a:latin typeface="Menlo" panose="020B0609030804020204" pitchFamily="49" charset="0"/>
              </a:rPr>
              <a:t>import</a:t>
            </a:r>
            <a:r>
              <a:rPr lang="en-US" sz="1400" dirty="0">
                <a:solidFill>
                  <a:srgbClr val="D4D4D4"/>
                </a:solidFill>
                <a:latin typeface="Menlo" panose="020B0609030804020204" pitchFamily="49" charset="0"/>
              </a:rPr>
              <a:t> </a:t>
            </a:r>
            <a:r>
              <a:rPr lang="en-US" sz="1400" dirty="0" err="1">
                <a:solidFill>
                  <a:srgbClr val="D4D4D4"/>
                </a:solidFill>
                <a:latin typeface="Menlo" panose="020B0609030804020204" pitchFamily="49" charset="0"/>
              </a:rPr>
              <a:t>DecisionTreeClassifier</a:t>
            </a:r>
            <a:r>
              <a:rPr lang="en-US" sz="1400" dirty="0">
                <a:solidFill>
                  <a:srgbClr val="D4D4D4"/>
                </a:solidFill>
                <a:latin typeface="Menlo" panose="020B0609030804020204" pitchFamily="49" charset="0"/>
              </a:rPr>
              <a:t> </a:t>
            </a:r>
          </a:p>
          <a:p>
            <a:r>
              <a:rPr lang="en-US" sz="1400" dirty="0">
                <a:solidFill>
                  <a:srgbClr val="C586C0"/>
                </a:solidFill>
                <a:latin typeface="Menlo" panose="020B0609030804020204" pitchFamily="49" charset="0"/>
              </a:rPr>
              <a:t>from</a:t>
            </a:r>
            <a:r>
              <a:rPr lang="en-US" sz="1400" dirty="0">
                <a:solidFill>
                  <a:srgbClr val="D4D4D4"/>
                </a:solidFill>
                <a:latin typeface="Menlo" panose="020B0609030804020204" pitchFamily="49" charset="0"/>
              </a:rPr>
              <a:t> </a:t>
            </a:r>
            <a:r>
              <a:rPr lang="en-US" sz="1400" dirty="0" err="1">
                <a:solidFill>
                  <a:srgbClr val="4EC9B0"/>
                </a:solidFill>
                <a:latin typeface="Menlo" panose="020B0609030804020204" pitchFamily="49" charset="0"/>
              </a:rPr>
              <a:t>sklearn</a:t>
            </a:r>
            <a:r>
              <a:rPr lang="en-US" sz="1400" dirty="0">
                <a:solidFill>
                  <a:srgbClr val="D4D4D4"/>
                </a:solidFill>
                <a:latin typeface="Menlo" panose="020B0609030804020204" pitchFamily="49" charset="0"/>
              </a:rPr>
              <a:t> </a:t>
            </a:r>
            <a:r>
              <a:rPr lang="en-US" sz="1400" dirty="0">
                <a:solidFill>
                  <a:srgbClr val="C586C0"/>
                </a:solidFill>
                <a:latin typeface="Menlo" panose="020B0609030804020204" pitchFamily="49" charset="0"/>
              </a:rPr>
              <a:t>import</a:t>
            </a:r>
            <a:r>
              <a:rPr lang="en-US" sz="1400" dirty="0">
                <a:solidFill>
                  <a:srgbClr val="D4D4D4"/>
                </a:solidFill>
                <a:latin typeface="Menlo" panose="020B0609030804020204" pitchFamily="49" charset="0"/>
              </a:rPr>
              <a:t> </a:t>
            </a:r>
            <a:r>
              <a:rPr lang="en-US" sz="1400" dirty="0">
                <a:solidFill>
                  <a:srgbClr val="4EC9B0"/>
                </a:solidFill>
                <a:latin typeface="Menlo" panose="020B0609030804020204" pitchFamily="49" charset="0"/>
              </a:rPr>
              <a:t>tree</a:t>
            </a:r>
            <a:endParaRPr lang="en-US" sz="1400" dirty="0">
              <a:solidFill>
                <a:srgbClr val="D4D4D4"/>
              </a:solidFill>
              <a:latin typeface="Menlo" panose="020B0609030804020204" pitchFamily="49" charset="0"/>
            </a:endParaRPr>
          </a:p>
          <a:p>
            <a:r>
              <a:rPr lang="en-US" sz="1400" dirty="0">
                <a:solidFill>
                  <a:srgbClr val="C586C0"/>
                </a:solidFill>
                <a:latin typeface="Menlo" panose="020B0609030804020204" pitchFamily="49" charset="0"/>
              </a:rPr>
              <a:t>import</a:t>
            </a:r>
            <a:r>
              <a:rPr lang="en-US" sz="1400" dirty="0">
                <a:solidFill>
                  <a:srgbClr val="D4D4D4"/>
                </a:solidFill>
                <a:latin typeface="Menlo" panose="020B0609030804020204" pitchFamily="49" charset="0"/>
              </a:rPr>
              <a:t> </a:t>
            </a:r>
            <a:r>
              <a:rPr lang="en-US" sz="1400" dirty="0" err="1">
                <a:solidFill>
                  <a:srgbClr val="4EC9B0"/>
                </a:solidFill>
                <a:latin typeface="Menlo" panose="020B0609030804020204" pitchFamily="49" charset="0"/>
              </a:rPr>
              <a:t>os</a:t>
            </a:r>
            <a:endParaRPr lang="en-US" sz="1400" dirty="0">
              <a:solidFill>
                <a:srgbClr val="D4D4D4"/>
              </a:solidFill>
              <a:latin typeface="Menlo" panose="020B0609030804020204" pitchFamily="49" charset="0"/>
            </a:endParaRPr>
          </a:p>
          <a:p>
            <a:r>
              <a:rPr lang="en-US" sz="1400" dirty="0">
                <a:solidFill>
                  <a:srgbClr val="C586C0"/>
                </a:solidFill>
                <a:latin typeface="Menlo" panose="020B0609030804020204" pitchFamily="49" charset="0"/>
              </a:rPr>
              <a:t>import</a:t>
            </a:r>
            <a:r>
              <a:rPr lang="en-US" sz="1400" dirty="0">
                <a:solidFill>
                  <a:srgbClr val="D4D4D4"/>
                </a:solidFill>
                <a:latin typeface="Menlo" panose="020B0609030804020204" pitchFamily="49" charset="0"/>
              </a:rPr>
              <a:t> </a:t>
            </a:r>
            <a:r>
              <a:rPr lang="en-US" sz="1400" dirty="0">
                <a:solidFill>
                  <a:srgbClr val="4EC9B0"/>
                </a:solidFill>
                <a:latin typeface="Menlo" panose="020B0609030804020204" pitchFamily="49" charset="0"/>
              </a:rPr>
              <a:t>psycopg2</a:t>
            </a:r>
            <a:r>
              <a:rPr lang="en-US" sz="1400" dirty="0">
                <a:solidFill>
                  <a:srgbClr val="D4D4D4"/>
                </a:solidFill>
                <a:latin typeface="Menlo" panose="020B0609030804020204" pitchFamily="49" charset="0"/>
              </a:rPr>
              <a:t> </a:t>
            </a:r>
            <a:r>
              <a:rPr lang="en-US" sz="1400" dirty="0">
                <a:solidFill>
                  <a:srgbClr val="C586C0"/>
                </a:solidFill>
                <a:latin typeface="Menlo" panose="020B0609030804020204" pitchFamily="49" charset="0"/>
              </a:rPr>
              <a:t>as</a:t>
            </a:r>
            <a:r>
              <a:rPr lang="en-US" sz="1400" dirty="0">
                <a:solidFill>
                  <a:srgbClr val="D4D4D4"/>
                </a:solidFill>
                <a:latin typeface="Menlo" panose="020B0609030804020204" pitchFamily="49" charset="0"/>
              </a:rPr>
              <a:t> </a:t>
            </a:r>
            <a:r>
              <a:rPr lang="en-US" sz="1400" dirty="0">
                <a:solidFill>
                  <a:srgbClr val="4EC9B0"/>
                </a:solidFill>
                <a:latin typeface="Menlo" panose="020B0609030804020204" pitchFamily="49" charset="0"/>
              </a:rPr>
              <a:t>p</a:t>
            </a:r>
            <a:endParaRPr lang="en-US" sz="1400" dirty="0">
              <a:solidFill>
                <a:srgbClr val="D4D4D4"/>
              </a:solidFill>
              <a:latin typeface="Menlo" panose="020B0609030804020204" pitchFamily="49" charset="0"/>
            </a:endParaRPr>
          </a:p>
          <a:p>
            <a:r>
              <a:rPr lang="en-US" sz="1400" dirty="0">
                <a:solidFill>
                  <a:srgbClr val="C586C0"/>
                </a:solidFill>
                <a:latin typeface="Menlo" panose="020B0609030804020204" pitchFamily="49" charset="0"/>
              </a:rPr>
              <a:t>from</a:t>
            </a:r>
            <a:r>
              <a:rPr lang="en-US" sz="1400" dirty="0">
                <a:solidFill>
                  <a:srgbClr val="D4D4D4"/>
                </a:solidFill>
                <a:latin typeface="Menlo" panose="020B0609030804020204" pitchFamily="49" charset="0"/>
              </a:rPr>
              <a:t> </a:t>
            </a:r>
            <a:r>
              <a:rPr lang="en-US" sz="1400" dirty="0">
                <a:solidFill>
                  <a:srgbClr val="4EC9B0"/>
                </a:solidFill>
                <a:latin typeface="Menlo" panose="020B0609030804020204" pitchFamily="49" charset="0"/>
              </a:rPr>
              <a:t>psycopg2</a:t>
            </a:r>
            <a:r>
              <a:rPr lang="en-US" sz="1400" dirty="0">
                <a:solidFill>
                  <a:srgbClr val="D4D4D4"/>
                </a:solidFill>
                <a:latin typeface="Menlo" panose="020B0609030804020204" pitchFamily="49" charset="0"/>
              </a:rPr>
              <a:t> </a:t>
            </a:r>
            <a:r>
              <a:rPr lang="en-US" sz="1400" dirty="0">
                <a:solidFill>
                  <a:srgbClr val="C586C0"/>
                </a:solidFill>
                <a:latin typeface="Menlo" panose="020B0609030804020204" pitchFamily="49" charset="0"/>
              </a:rPr>
              <a:t>import</a:t>
            </a:r>
            <a:r>
              <a:rPr lang="en-US" sz="1400" dirty="0">
                <a:solidFill>
                  <a:srgbClr val="D4D4D4"/>
                </a:solidFill>
                <a:latin typeface="Menlo" panose="020B0609030804020204" pitchFamily="49" charset="0"/>
              </a:rPr>
              <a:t> </a:t>
            </a:r>
            <a:r>
              <a:rPr lang="en-US" sz="1400" dirty="0">
                <a:solidFill>
                  <a:srgbClr val="4EC9B0"/>
                </a:solidFill>
                <a:latin typeface="Menlo" panose="020B0609030804020204" pitchFamily="49" charset="0"/>
              </a:rPr>
              <a:t>Error</a:t>
            </a:r>
            <a:endParaRPr lang="en-US" sz="1400" dirty="0">
              <a:solidFill>
                <a:srgbClr val="D4D4D4"/>
              </a:solidFill>
              <a:latin typeface="Menlo" panose="020B0609030804020204" pitchFamily="49" charset="0"/>
            </a:endParaRPr>
          </a:p>
          <a:p>
            <a:br>
              <a:rPr lang="en-US" sz="1400" dirty="0">
                <a:solidFill>
                  <a:srgbClr val="D4D4D4"/>
                </a:solidFill>
                <a:latin typeface="Menlo" panose="020B0609030804020204" pitchFamily="49" charset="0"/>
              </a:rPr>
            </a:br>
            <a:br>
              <a:rPr lang="en-US" sz="1400" dirty="0">
                <a:solidFill>
                  <a:srgbClr val="D4D4D4"/>
                </a:solidFill>
                <a:latin typeface="Menlo" panose="020B0609030804020204" pitchFamily="49" charset="0"/>
              </a:rPr>
            </a:br>
            <a:r>
              <a:rPr lang="en-US" sz="1400" dirty="0">
                <a:solidFill>
                  <a:srgbClr val="9CDCFE"/>
                </a:solidFill>
                <a:latin typeface="Menlo" panose="020B0609030804020204" pitchFamily="49" charset="0"/>
              </a:rPr>
              <a:t>query</a:t>
            </a:r>
            <a:r>
              <a:rPr lang="en-US" sz="1400" dirty="0">
                <a:solidFill>
                  <a:srgbClr val="D4D4D4"/>
                </a:solidFill>
                <a:latin typeface="Menlo" panose="020B0609030804020204" pitchFamily="49" charset="0"/>
              </a:rPr>
              <a:t> = </a:t>
            </a:r>
            <a:r>
              <a:rPr lang="en-US" sz="1400" dirty="0">
                <a:solidFill>
                  <a:srgbClr val="CE9178"/>
                </a:solidFill>
                <a:latin typeface="Menlo" panose="020B0609030804020204" pitchFamily="49" charset="0"/>
              </a:rPr>
              <a:t>'SELECT * from STACY'</a:t>
            </a:r>
            <a:endParaRPr lang="en-US" sz="1400" dirty="0">
              <a:solidFill>
                <a:srgbClr val="D4D4D4"/>
              </a:solidFill>
              <a:latin typeface="Menlo" panose="020B0609030804020204" pitchFamily="49" charset="0"/>
            </a:endParaRPr>
          </a:p>
          <a:p>
            <a:br>
              <a:rPr lang="en-US" sz="1400" dirty="0">
                <a:solidFill>
                  <a:srgbClr val="D4D4D4"/>
                </a:solidFill>
                <a:latin typeface="Menlo" panose="020B0609030804020204" pitchFamily="49" charset="0"/>
              </a:rPr>
            </a:br>
            <a:r>
              <a:rPr lang="en-US" sz="1400" dirty="0">
                <a:solidFill>
                  <a:srgbClr val="9CDCFE"/>
                </a:solidFill>
                <a:latin typeface="Menlo" panose="020B0609030804020204" pitchFamily="49" charset="0"/>
              </a:rPr>
              <a:t>conn</a:t>
            </a:r>
            <a:r>
              <a:rPr lang="en-US" sz="1400" dirty="0">
                <a:solidFill>
                  <a:srgbClr val="D4D4D4"/>
                </a:solidFill>
                <a:latin typeface="Menlo" panose="020B0609030804020204" pitchFamily="49" charset="0"/>
              </a:rPr>
              <a:t> = </a:t>
            </a:r>
            <a:r>
              <a:rPr lang="en-US" sz="1400" dirty="0" err="1">
                <a:solidFill>
                  <a:srgbClr val="4EC9B0"/>
                </a:solidFill>
                <a:latin typeface="Menlo" panose="020B0609030804020204" pitchFamily="49" charset="0"/>
              </a:rPr>
              <a:t>p</a:t>
            </a:r>
            <a:r>
              <a:rPr lang="en-US" sz="1400" dirty="0" err="1">
                <a:solidFill>
                  <a:srgbClr val="D4D4D4"/>
                </a:solidFill>
                <a:latin typeface="Menlo" panose="020B0609030804020204" pitchFamily="49" charset="0"/>
              </a:rPr>
              <a:t>.</a:t>
            </a:r>
            <a:r>
              <a:rPr lang="en-US" sz="1400" dirty="0" err="1">
                <a:solidFill>
                  <a:srgbClr val="DCDCAA"/>
                </a:solidFill>
                <a:latin typeface="Menlo" panose="020B0609030804020204" pitchFamily="49" charset="0"/>
              </a:rPr>
              <a:t>connect</a:t>
            </a:r>
            <a:r>
              <a:rPr lang="en-US" sz="1400" dirty="0">
                <a:solidFill>
                  <a:srgbClr val="D4D4D4"/>
                </a:solidFill>
                <a:latin typeface="Menlo" panose="020B0609030804020204" pitchFamily="49" charset="0"/>
              </a:rPr>
              <a:t>(</a:t>
            </a:r>
          </a:p>
          <a:p>
            <a:r>
              <a:rPr lang="en-US" sz="1400" dirty="0">
                <a:solidFill>
                  <a:srgbClr val="9CDCFE"/>
                </a:solidFill>
                <a:latin typeface="Menlo" panose="020B0609030804020204" pitchFamily="49" charset="0"/>
              </a:rPr>
              <a:t>  user</a:t>
            </a:r>
            <a:r>
              <a:rPr lang="en-US" sz="1400" dirty="0">
                <a:solidFill>
                  <a:srgbClr val="D4D4D4"/>
                </a:solidFill>
                <a:latin typeface="Menlo" panose="020B0609030804020204" pitchFamily="49" charset="0"/>
              </a:rPr>
              <a:t> = </a:t>
            </a:r>
            <a:r>
              <a:rPr lang="en-US" sz="1400" dirty="0" err="1">
                <a:solidFill>
                  <a:srgbClr val="4EC9B0"/>
                </a:solidFill>
                <a:latin typeface="Menlo" panose="020B0609030804020204" pitchFamily="49" charset="0"/>
              </a:rPr>
              <a:t>os</a:t>
            </a:r>
            <a:r>
              <a:rPr lang="en-US" sz="1400" dirty="0" err="1">
                <a:solidFill>
                  <a:srgbClr val="D4D4D4"/>
                </a:solidFill>
                <a:latin typeface="Menlo" panose="020B0609030804020204" pitchFamily="49" charset="0"/>
              </a:rPr>
              <a:t>.</a:t>
            </a:r>
            <a:r>
              <a:rPr lang="en-US" sz="1400" dirty="0" err="1">
                <a:solidFill>
                  <a:srgbClr val="9CDCFE"/>
                </a:solidFill>
                <a:latin typeface="Menlo" panose="020B0609030804020204" pitchFamily="49" charset="0"/>
              </a:rPr>
              <a:t>environ</a:t>
            </a:r>
            <a:r>
              <a:rPr lang="en-US" sz="1400" dirty="0">
                <a:solidFill>
                  <a:srgbClr val="D4D4D4"/>
                </a:solidFill>
                <a:latin typeface="Menlo" panose="020B0609030804020204" pitchFamily="49" charset="0"/>
              </a:rPr>
              <a:t>[</a:t>
            </a:r>
            <a:r>
              <a:rPr lang="en-US" sz="1400" dirty="0">
                <a:solidFill>
                  <a:srgbClr val="CE9178"/>
                </a:solidFill>
                <a:latin typeface="Menlo" panose="020B0609030804020204" pitchFamily="49" charset="0"/>
              </a:rPr>
              <a:t>'DB_USER’</a:t>
            </a:r>
            <a:r>
              <a:rPr lang="en-US" sz="1400" dirty="0">
                <a:solidFill>
                  <a:srgbClr val="D4D4D4"/>
                </a:solidFill>
                <a:latin typeface="Menlo" panose="020B0609030804020204" pitchFamily="49" charset="0"/>
              </a:rPr>
              <a:t>],</a:t>
            </a:r>
          </a:p>
          <a:p>
            <a:r>
              <a:rPr lang="en-US" sz="1400" dirty="0">
                <a:solidFill>
                  <a:srgbClr val="9CDCFE"/>
                </a:solidFill>
                <a:latin typeface="Menlo" panose="020B0609030804020204" pitchFamily="49" charset="0"/>
              </a:rPr>
              <a:t>  password</a:t>
            </a:r>
            <a:r>
              <a:rPr lang="en-US" sz="1400" dirty="0">
                <a:solidFill>
                  <a:srgbClr val="D4D4D4"/>
                </a:solidFill>
                <a:latin typeface="Menlo" panose="020B0609030804020204" pitchFamily="49" charset="0"/>
              </a:rPr>
              <a:t> = </a:t>
            </a:r>
            <a:r>
              <a:rPr lang="en-US" sz="1400" dirty="0" err="1">
                <a:solidFill>
                  <a:srgbClr val="4EC9B0"/>
                </a:solidFill>
                <a:latin typeface="Menlo" panose="020B0609030804020204" pitchFamily="49" charset="0"/>
              </a:rPr>
              <a:t>os</a:t>
            </a:r>
            <a:r>
              <a:rPr lang="en-US" sz="1400" dirty="0" err="1">
                <a:solidFill>
                  <a:srgbClr val="D4D4D4"/>
                </a:solidFill>
                <a:latin typeface="Menlo" panose="020B0609030804020204" pitchFamily="49" charset="0"/>
              </a:rPr>
              <a:t>.</a:t>
            </a:r>
            <a:r>
              <a:rPr lang="en-US" sz="1400" dirty="0" err="1">
                <a:solidFill>
                  <a:srgbClr val="9CDCFE"/>
                </a:solidFill>
                <a:latin typeface="Menlo" panose="020B0609030804020204" pitchFamily="49" charset="0"/>
              </a:rPr>
              <a:t>environ</a:t>
            </a:r>
            <a:r>
              <a:rPr lang="en-US" sz="1400" dirty="0">
                <a:solidFill>
                  <a:srgbClr val="D4D4D4"/>
                </a:solidFill>
                <a:latin typeface="Menlo" panose="020B0609030804020204" pitchFamily="49" charset="0"/>
              </a:rPr>
              <a:t>[</a:t>
            </a:r>
            <a:r>
              <a:rPr lang="en-US" sz="1400" dirty="0">
                <a:solidFill>
                  <a:srgbClr val="CE9178"/>
                </a:solidFill>
                <a:latin typeface="Menlo" panose="020B0609030804020204" pitchFamily="49" charset="0"/>
              </a:rPr>
              <a:t>'DB_PASS’</a:t>
            </a:r>
            <a:r>
              <a:rPr lang="en-US" sz="1400" dirty="0">
                <a:solidFill>
                  <a:srgbClr val="D4D4D4"/>
                </a:solidFill>
                <a:latin typeface="Menlo" panose="020B0609030804020204" pitchFamily="49" charset="0"/>
              </a:rPr>
              <a:t>],</a:t>
            </a:r>
          </a:p>
          <a:p>
            <a:r>
              <a:rPr lang="en-US" sz="1400" dirty="0">
                <a:solidFill>
                  <a:srgbClr val="9CDCFE"/>
                </a:solidFill>
                <a:latin typeface="Menlo" panose="020B0609030804020204" pitchFamily="49" charset="0"/>
              </a:rPr>
              <a:t>  host</a:t>
            </a:r>
            <a:r>
              <a:rPr lang="en-US" sz="1400" dirty="0">
                <a:solidFill>
                  <a:srgbClr val="D4D4D4"/>
                </a:solidFill>
                <a:latin typeface="Menlo" panose="020B0609030804020204" pitchFamily="49" charset="0"/>
              </a:rPr>
              <a:t> = </a:t>
            </a:r>
            <a:r>
              <a:rPr lang="en-US" sz="1400" dirty="0">
                <a:solidFill>
                  <a:srgbClr val="CE9178"/>
                </a:solidFill>
                <a:latin typeface="Menlo" panose="020B0609030804020204" pitchFamily="49" charset="0"/>
              </a:rPr>
              <a:t>'localhost’</a:t>
            </a:r>
            <a:r>
              <a:rPr lang="en-US" sz="1400" dirty="0">
                <a:solidFill>
                  <a:srgbClr val="D4D4D4"/>
                </a:solidFill>
                <a:latin typeface="Menlo" panose="020B0609030804020204" pitchFamily="49" charset="0"/>
              </a:rPr>
              <a:t>,</a:t>
            </a:r>
          </a:p>
          <a:p>
            <a:r>
              <a:rPr lang="en-US" sz="1400" dirty="0">
                <a:solidFill>
                  <a:srgbClr val="9CDCFE"/>
                </a:solidFill>
                <a:latin typeface="Menlo" panose="020B0609030804020204" pitchFamily="49" charset="0"/>
              </a:rPr>
              <a:t>  port</a:t>
            </a:r>
            <a:r>
              <a:rPr lang="en-US" sz="1400" dirty="0">
                <a:solidFill>
                  <a:srgbClr val="D4D4D4"/>
                </a:solidFill>
                <a:latin typeface="Menlo" panose="020B0609030804020204" pitchFamily="49" charset="0"/>
              </a:rPr>
              <a:t> = </a:t>
            </a:r>
            <a:r>
              <a:rPr lang="en-US" sz="1400" dirty="0">
                <a:solidFill>
                  <a:srgbClr val="CE9178"/>
                </a:solidFill>
                <a:latin typeface="Menlo" panose="020B0609030804020204" pitchFamily="49" charset="0"/>
              </a:rPr>
              <a:t>'5432’</a:t>
            </a:r>
            <a:r>
              <a:rPr lang="en-US" sz="1400" dirty="0">
                <a:solidFill>
                  <a:srgbClr val="D4D4D4"/>
                </a:solidFill>
                <a:latin typeface="Menlo" panose="020B0609030804020204" pitchFamily="49" charset="0"/>
              </a:rPr>
              <a:t>,</a:t>
            </a:r>
          </a:p>
          <a:p>
            <a:r>
              <a:rPr lang="en-US" sz="1400" dirty="0">
                <a:solidFill>
                  <a:srgbClr val="9CDCFE"/>
                </a:solidFill>
                <a:latin typeface="Menlo" panose="020B0609030804020204" pitchFamily="49" charset="0"/>
              </a:rPr>
              <a:t>  database</a:t>
            </a:r>
            <a:r>
              <a:rPr lang="en-US" sz="1400" dirty="0">
                <a:solidFill>
                  <a:srgbClr val="D4D4D4"/>
                </a:solidFill>
                <a:latin typeface="Menlo" panose="020B0609030804020204" pitchFamily="49" charset="0"/>
              </a:rPr>
              <a:t> = </a:t>
            </a:r>
            <a:r>
              <a:rPr lang="en-US" sz="1400" dirty="0">
                <a:solidFill>
                  <a:srgbClr val="CE9178"/>
                </a:solidFill>
                <a:latin typeface="Menlo" panose="020B0609030804020204" pitchFamily="49" charset="0"/>
              </a:rPr>
              <a:t>'Stacy'</a:t>
            </a:r>
            <a:endParaRPr lang="en-US" sz="1400" dirty="0">
              <a:solidFill>
                <a:srgbClr val="D4D4D4"/>
              </a:solidFill>
              <a:latin typeface="Menlo" panose="020B0609030804020204" pitchFamily="49" charset="0"/>
            </a:endParaRPr>
          </a:p>
          <a:p>
            <a:r>
              <a:rPr lang="en-US" sz="1400" dirty="0">
                <a:solidFill>
                  <a:srgbClr val="D4D4D4"/>
                </a:solidFill>
                <a:latin typeface="Menlo" panose="020B0609030804020204" pitchFamily="49" charset="0"/>
              </a:rPr>
              <a:t>)</a:t>
            </a:r>
          </a:p>
          <a:p>
            <a:br>
              <a:rPr lang="en-US" sz="1400" dirty="0">
                <a:solidFill>
                  <a:srgbClr val="D4D4D4"/>
                </a:solidFill>
                <a:latin typeface="Menlo" panose="020B0609030804020204" pitchFamily="49" charset="0"/>
              </a:rPr>
            </a:br>
            <a:r>
              <a:rPr lang="en-US" sz="1400" dirty="0">
                <a:solidFill>
                  <a:srgbClr val="9CDCFE"/>
                </a:solidFill>
                <a:latin typeface="Menlo" panose="020B0609030804020204" pitchFamily="49" charset="0"/>
              </a:rPr>
              <a:t>cursor</a:t>
            </a:r>
            <a:r>
              <a:rPr lang="en-US" sz="1400" dirty="0">
                <a:solidFill>
                  <a:srgbClr val="D4D4D4"/>
                </a:solidFill>
                <a:latin typeface="Menlo" panose="020B0609030804020204" pitchFamily="49" charset="0"/>
              </a:rPr>
              <a:t> = </a:t>
            </a:r>
            <a:r>
              <a:rPr lang="en-US" sz="1400" dirty="0" err="1">
                <a:solidFill>
                  <a:srgbClr val="9CDCFE"/>
                </a:solidFill>
                <a:latin typeface="Menlo" panose="020B0609030804020204" pitchFamily="49" charset="0"/>
              </a:rPr>
              <a:t>conn</a:t>
            </a:r>
            <a:r>
              <a:rPr lang="en-US" sz="1400" dirty="0" err="1">
                <a:solidFill>
                  <a:srgbClr val="D4D4D4"/>
                </a:solidFill>
                <a:latin typeface="Menlo" panose="020B0609030804020204" pitchFamily="49" charset="0"/>
              </a:rPr>
              <a:t>.</a:t>
            </a:r>
            <a:r>
              <a:rPr lang="en-US" sz="1400" dirty="0" err="1">
                <a:solidFill>
                  <a:srgbClr val="DCDCAA"/>
                </a:solidFill>
                <a:latin typeface="Menlo" panose="020B0609030804020204" pitchFamily="49" charset="0"/>
              </a:rPr>
              <a:t>cursor</a:t>
            </a:r>
            <a:r>
              <a:rPr lang="en-US" sz="1400" dirty="0">
                <a:solidFill>
                  <a:srgbClr val="D4D4D4"/>
                </a:solidFill>
                <a:latin typeface="Menlo" panose="020B0609030804020204" pitchFamily="49" charset="0"/>
              </a:rPr>
              <a:t>()</a:t>
            </a:r>
          </a:p>
          <a:p>
            <a:r>
              <a:rPr lang="en-US" sz="1400" dirty="0" err="1">
                <a:solidFill>
                  <a:srgbClr val="9CDCFE"/>
                </a:solidFill>
                <a:latin typeface="Menlo" panose="020B0609030804020204" pitchFamily="49" charset="0"/>
              </a:rPr>
              <a:t>cursor</a:t>
            </a:r>
            <a:r>
              <a:rPr lang="en-US" sz="1400" dirty="0" err="1">
                <a:solidFill>
                  <a:srgbClr val="D4D4D4"/>
                </a:solidFill>
                <a:latin typeface="Menlo" panose="020B0609030804020204" pitchFamily="49" charset="0"/>
              </a:rPr>
              <a:t>.</a:t>
            </a:r>
            <a:r>
              <a:rPr lang="en-US" sz="1400" dirty="0" err="1">
                <a:solidFill>
                  <a:srgbClr val="DCDCAA"/>
                </a:solidFill>
                <a:latin typeface="Menlo" panose="020B0609030804020204" pitchFamily="49" charset="0"/>
              </a:rPr>
              <a:t>execute</a:t>
            </a:r>
            <a:r>
              <a:rPr lang="en-US" sz="1400" dirty="0">
                <a:solidFill>
                  <a:srgbClr val="D4D4D4"/>
                </a:solidFill>
                <a:latin typeface="Menlo" panose="020B0609030804020204" pitchFamily="49" charset="0"/>
              </a:rPr>
              <a:t>(</a:t>
            </a:r>
            <a:r>
              <a:rPr lang="en-US" sz="1400" dirty="0">
                <a:solidFill>
                  <a:srgbClr val="9CDCFE"/>
                </a:solidFill>
                <a:latin typeface="Menlo" panose="020B0609030804020204" pitchFamily="49" charset="0"/>
              </a:rPr>
              <a:t>query</a:t>
            </a:r>
            <a:r>
              <a:rPr lang="en-US" sz="1400" dirty="0">
                <a:solidFill>
                  <a:srgbClr val="D4D4D4"/>
                </a:solidFill>
                <a:latin typeface="Menlo" panose="020B0609030804020204" pitchFamily="49" charset="0"/>
              </a:rPr>
              <a:t>)</a:t>
            </a:r>
          </a:p>
          <a:p>
            <a:r>
              <a:rPr lang="en-US" sz="1400" dirty="0">
                <a:solidFill>
                  <a:srgbClr val="9CDCFE"/>
                </a:solidFill>
                <a:latin typeface="Menlo" panose="020B0609030804020204" pitchFamily="49" charset="0"/>
              </a:rPr>
              <a:t>result</a:t>
            </a:r>
            <a:r>
              <a:rPr lang="en-US" sz="1400" dirty="0">
                <a:solidFill>
                  <a:srgbClr val="D4D4D4"/>
                </a:solidFill>
                <a:latin typeface="Menlo" panose="020B0609030804020204" pitchFamily="49" charset="0"/>
              </a:rPr>
              <a:t> = </a:t>
            </a:r>
            <a:r>
              <a:rPr lang="en-US" sz="1400" dirty="0" err="1">
                <a:solidFill>
                  <a:srgbClr val="9CDCFE"/>
                </a:solidFill>
                <a:latin typeface="Menlo" panose="020B0609030804020204" pitchFamily="49" charset="0"/>
              </a:rPr>
              <a:t>cursor</a:t>
            </a:r>
            <a:r>
              <a:rPr lang="en-US" sz="1400" dirty="0" err="1">
                <a:solidFill>
                  <a:srgbClr val="D4D4D4"/>
                </a:solidFill>
                <a:latin typeface="Menlo" panose="020B0609030804020204" pitchFamily="49" charset="0"/>
              </a:rPr>
              <a:t>.</a:t>
            </a:r>
            <a:r>
              <a:rPr lang="en-US" sz="1400" dirty="0" err="1">
                <a:solidFill>
                  <a:srgbClr val="DCDCAA"/>
                </a:solidFill>
                <a:latin typeface="Menlo" panose="020B0609030804020204" pitchFamily="49" charset="0"/>
              </a:rPr>
              <a:t>fetchall</a:t>
            </a:r>
            <a:r>
              <a:rPr lang="en-US" sz="1400" dirty="0">
                <a:solidFill>
                  <a:srgbClr val="D4D4D4"/>
                </a:solidFill>
                <a:latin typeface="Menlo" panose="020B0609030804020204" pitchFamily="49" charset="0"/>
              </a:rPr>
              <a:t>()</a:t>
            </a:r>
          </a:p>
          <a:p>
            <a:br>
              <a:rPr lang="en-US" sz="1400" dirty="0">
                <a:solidFill>
                  <a:srgbClr val="D4D4D4"/>
                </a:solidFill>
                <a:latin typeface="Menlo" panose="020B0609030804020204" pitchFamily="49" charset="0"/>
              </a:rPr>
            </a:br>
            <a:r>
              <a:rPr lang="en-US" sz="1400" dirty="0">
                <a:solidFill>
                  <a:srgbClr val="6A9955"/>
                </a:solidFill>
                <a:latin typeface="Menlo" panose="020B0609030804020204" pitchFamily="49" charset="0"/>
              </a:rPr>
              <a:t># more manipulation until we get features X and outcome y</a:t>
            </a:r>
            <a:endParaRPr lang="en-US" sz="1400" dirty="0">
              <a:solidFill>
                <a:srgbClr val="D4D4D4"/>
              </a:solidFill>
              <a:latin typeface="Menlo" panose="020B0609030804020204" pitchFamily="49" charset="0"/>
            </a:endParaRPr>
          </a:p>
          <a:p>
            <a:br>
              <a:rPr lang="en-US" sz="1400" dirty="0">
                <a:solidFill>
                  <a:srgbClr val="D4D4D4"/>
                </a:solidFill>
                <a:latin typeface="Menlo" panose="020B0609030804020204" pitchFamily="49" charset="0"/>
              </a:rPr>
            </a:br>
            <a:r>
              <a:rPr lang="en-US" sz="1400" dirty="0" err="1">
                <a:solidFill>
                  <a:srgbClr val="9CDCFE"/>
                </a:solidFill>
                <a:latin typeface="Menlo" panose="020B0609030804020204" pitchFamily="49" charset="0"/>
              </a:rPr>
              <a:t>clf</a:t>
            </a:r>
            <a:r>
              <a:rPr lang="en-US" sz="1400" dirty="0">
                <a:solidFill>
                  <a:srgbClr val="D4D4D4"/>
                </a:solidFill>
                <a:latin typeface="Menlo" panose="020B0609030804020204" pitchFamily="49" charset="0"/>
              </a:rPr>
              <a:t> = </a:t>
            </a:r>
            <a:r>
              <a:rPr lang="en-US" sz="1400" dirty="0" err="1">
                <a:solidFill>
                  <a:srgbClr val="D4D4D4"/>
                </a:solidFill>
                <a:latin typeface="Menlo" panose="020B0609030804020204" pitchFamily="49" charset="0"/>
              </a:rPr>
              <a:t>DecisionTreeClassifier</a:t>
            </a:r>
            <a:r>
              <a:rPr lang="en-US" sz="1400" dirty="0">
                <a:solidFill>
                  <a:srgbClr val="D4D4D4"/>
                </a:solidFill>
                <a:latin typeface="Menlo" panose="020B0609030804020204" pitchFamily="49" charset="0"/>
              </a:rPr>
              <a:t>(</a:t>
            </a:r>
            <a:r>
              <a:rPr lang="en-US" sz="1400" dirty="0" err="1">
                <a:solidFill>
                  <a:srgbClr val="9CDCFE"/>
                </a:solidFill>
                <a:latin typeface="Menlo" panose="020B0609030804020204" pitchFamily="49" charset="0"/>
              </a:rPr>
              <a:t>random_state</a:t>
            </a:r>
            <a:r>
              <a:rPr lang="en-US" sz="1400" dirty="0">
                <a:solidFill>
                  <a:srgbClr val="D4D4D4"/>
                </a:solidFill>
                <a:latin typeface="Menlo" panose="020B0609030804020204" pitchFamily="49" charset="0"/>
              </a:rPr>
              <a:t>=</a:t>
            </a:r>
            <a:r>
              <a:rPr lang="en-US" sz="1400" dirty="0">
                <a:solidFill>
                  <a:srgbClr val="B5CEA8"/>
                </a:solidFill>
                <a:latin typeface="Menlo" panose="020B0609030804020204" pitchFamily="49" charset="0"/>
              </a:rPr>
              <a:t>1234</a:t>
            </a:r>
            <a:r>
              <a:rPr lang="en-US" sz="1400" dirty="0">
                <a:solidFill>
                  <a:srgbClr val="D4D4D4"/>
                </a:solidFill>
                <a:latin typeface="Menlo" panose="020B0609030804020204" pitchFamily="49" charset="0"/>
              </a:rPr>
              <a:t>)</a:t>
            </a:r>
          </a:p>
          <a:p>
            <a:r>
              <a:rPr lang="en-US" sz="1400" dirty="0">
                <a:solidFill>
                  <a:srgbClr val="9CDCFE"/>
                </a:solidFill>
                <a:latin typeface="Menlo" panose="020B0609030804020204" pitchFamily="49" charset="0"/>
              </a:rPr>
              <a:t>model</a:t>
            </a:r>
            <a:r>
              <a:rPr lang="en-US" sz="1400" dirty="0">
                <a:solidFill>
                  <a:srgbClr val="D4D4D4"/>
                </a:solidFill>
                <a:latin typeface="Menlo" panose="020B0609030804020204" pitchFamily="49" charset="0"/>
              </a:rPr>
              <a:t> = </a:t>
            </a:r>
            <a:r>
              <a:rPr lang="en-US" sz="1400" dirty="0" err="1">
                <a:solidFill>
                  <a:srgbClr val="9CDCFE"/>
                </a:solidFill>
                <a:latin typeface="Menlo" panose="020B0609030804020204" pitchFamily="49" charset="0"/>
              </a:rPr>
              <a:t>clf</a:t>
            </a:r>
            <a:r>
              <a:rPr lang="en-US" sz="1400" dirty="0" err="1">
                <a:solidFill>
                  <a:srgbClr val="D4D4D4"/>
                </a:solidFill>
                <a:latin typeface="Menlo" panose="020B0609030804020204" pitchFamily="49" charset="0"/>
              </a:rPr>
              <a:t>.fit</a:t>
            </a:r>
            <a:r>
              <a:rPr lang="en-US" sz="1400" dirty="0">
                <a:solidFill>
                  <a:srgbClr val="D4D4D4"/>
                </a:solidFill>
                <a:latin typeface="Menlo" panose="020B0609030804020204" pitchFamily="49" charset="0"/>
              </a:rPr>
              <a:t>(X, y)</a:t>
            </a:r>
            <a:endParaRPr lang="en-US" sz="1400" b="0" dirty="0">
              <a:solidFill>
                <a:srgbClr val="D4D4D4"/>
              </a:solidFill>
              <a:effectLst/>
              <a:latin typeface="Menlo" panose="020B0609030804020204" pitchFamily="49" charset="0"/>
            </a:endParaRPr>
          </a:p>
        </p:txBody>
      </p:sp>
      <p:sp>
        <p:nvSpPr>
          <p:cNvPr id="12" name="Right Arrow 11">
            <a:extLst>
              <a:ext uri="{FF2B5EF4-FFF2-40B4-BE49-F238E27FC236}">
                <a16:creationId xmlns:a16="http://schemas.microsoft.com/office/drawing/2014/main" id="{95142AD1-2454-404A-AAF0-9306618736D3}"/>
              </a:ext>
            </a:extLst>
          </p:cNvPr>
          <p:cNvSpPr/>
          <p:nvPr/>
        </p:nvSpPr>
        <p:spPr>
          <a:xfrm>
            <a:off x="5295994" y="4491036"/>
            <a:ext cx="2231395" cy="6619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Bent Arrow 14">
            <a:extLst>
              <a:ext uri="{FF2B5EF4-FFF2-40B4-BE49-F238E27FC236}">
                <a16:creationId xmlns:a16="http://schemas.microsoft.com/office/drawing/2014/main" id="{279B0789-54FF-DC4D-B687-B84829E05CE2}"/>
              </a:ext>
            </a:extLst>
          </p:cNvPr>
          <p:cNvSpPr/>
          <p:nvPr/>
        </p:nvSpPr>
        <p:spPr>
          <a:xfrm>
            <a:off x="8121111" y="2376480"/>
            <a:ext cx="1351502" cy="1052457"/>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Rectangle 1">
            <a:extLst>
              <a:ext uri="{FF2B5EF4-FFF2-40B4-BE49-F238E27FC236}">
                <a16:creationId xmlns:a16="http://schemas.microsoft.com/office/drawing/2014/main" id="{DA43471E-E635-064B-8F23-2B9E53A7C5D1}"/>
              </a:ext>
            </a:extLst>
          </p:cNvPr>
          <p:cNvSpPr/>
          <p:nvPr/>
        </p:nvSpPr>
        <p:spPr>
          <a:xfrm>
            <a:off x="0" y="682936"/>
            <a:ext cx="12192000" cy="6161761"/>
          </a:xfrm>
          <a:prstGeom prst="rect">
            <a:avLst/>
          </a:prstGeom>
          <a:solidFill>
            <a:schemeClr val="bg1">
              <a:alpha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9" name="Group 38">
            <a:extLst>
              <a:ext uri="{FF2B5EF4-FFF2-40B4-BE49-F238E27FC236}">
                <a16:creationId xmlns:a16="http://schemas.microsoft.com/office/drawing/2014/main" id="{2B14E3ED-6DD5-554F-A1BB-A00AF3013AB8}"/>
              </a:ext>
            </a:extLst>
          </p:cNvPr>
          <p:cNvGrpSpPr/>
          <p:nvPr/>
        </p:nvGrpSpPr>
        <p:grpSpPr>
          <a:xfrm>
            <a:off x="3043272" y="1363739"/>
            <a:ext cx="5480958" cy="5480958"/>
            <a:chOff x="-73478" y="520699"/>
            <a:chExt cx="5480958" cy="5480958"/>
          </a:xfrm>
        </p:grpSpPr>
        <p:pic>
          <p:nvPicPr>
            <p:cNvPr id="40" name="Graphic 39" descr="Office worker female outline">
              <a:extLst>
                <a:ext uri="{FF2B5EF4-FFF2-40B4-BE49-F238E27FC236}">
                  <a16:creationId xmlns:a16="http://schemas.microsoft.com/office/drawing/2014/main" id="{AFBCB919-3874-944D-9E83-5C72A49CDD2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3478" y="520699"/>
              <a:ext cx="5480958" cy="5480958"/>
            </a:xfrm>
            <a:prstGeom prst="rect">
              <a:avLst/>
            </a:prstGeom>
          </p:spPr>
        </p:pic>
        <p:pic>
          <p:nvPicPr>
            <p:cNvPr id="41" name="Graphic 40" descr="Employee badge outline">
              <a:extLst>
                <a:ext uri="{FF2B5EF4-FFF2-40B4-BE49-F238E27FC236}">
                  <a16:creationId xmlns:a16="http://schemas.microsoft.com/office/drawing/2014/main" id="{B27345D5-D9FE-C84D-9C67-1A4DDE46C227}"/>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105425" y="4108845"/>
              <a:ext cx="1191986" cy="1191986"/>
            </a:xfrm>
            <a:prstGeom prst="rect">
              <a:avLst/>
            </a:prstGeom>
          </p:spPr>
        </p:pic>
        <mc:AlternateContent xmlns:mc="http://schemas.openxmlformats.org/markup-compatibility/2006" xmlns:p14="http://schemas.microsoft.com/office/powerpoint/2010/main" xmlns:aink="http://schemas.microsoft.com/office/drawing/2016/ink">
          <mc:Choice Requires="p14 aink">
            <p:contentPart p14:bwMode="auto" r:id="rId13">
              <p14:nvContentPartPr>
                <p14:cNvPr id="42" name="Ink 41">
                  <a:extLst>
                    <a:ext uri="{FF2B5EF4-FFF2-40B4-BE49-F238E27FC236}">
                      <a16:creationId xmlns:a16="http://schemas.microsoft.com/office/drawing/2014/main" id="{70854E66-00DB-DD41-927C-50D037563B63}"/>
                    </a:ext>
                  </a:extLst>
                </p14:cNvPr>
                <p14:cNvContentPartPr/>
                <p14:nvPr/>
              </p14:nvContentPartPr>
              <p14:xfrm>
                <a:off x="1695915" y="1485517"/>
                <a:ext cx="1454760" cy="524520"/>
              </p14:xfrm>
            </p:contentPart>
          </mc:Choice>
          <mc:Fallback xmlns="">
            <p:pic>
              <p:nvPicPr>
                <p:cNvPr id="42" name="Ink 41">
                  <a:extLst>
                    <a:ext uri="{FF2B5EF4-FFF2-40B4-BE49-F238E27FC236}">
                      <a16:creationId xmlns:a16="http://schemas.microsoft.com/office/drawing/2014/main" id="{70854E66-00DB-DD41-927C-50D037563B63}"/>
                    </a:ext>
                  </a:extLst>
                </p:cNvPr>
                <p:cNvPicPr/>
                <p:nvPr/>
              </p:nvPicPr>
              <p:blipFill>
                <a:blip r:embed="rId14"/>
                <a:stretch>
                  <a:fillRect/>
                </a:stretch>
              </p:blipFill>
              <p:spPr>
                <a:xfrm>
                  <a:off x="1632915" y="1422877"/>
                  <a:ext cx="1580400" cy="650160"/>
                </a:xfrm>
                <a:prstGeom prst="rect">
                  <a:avLst/>
                </a:prstGeom>
              </p:spPr>
            </p:pic>
          </mc:Fallback>
        </mc:AlternateContent>
      </p:grpSp>
      <p:pic>
        <p:nvPicPr>
          <p:cNvPr id="4" name="Graphic 3" descr="Lights On with solid fill">
            <a:extLst>
              <a:ext uri="{FF2B5EF4-FFF2-40B4-BE49-F238E27FC236}">
                <a16:creationId xmlns:a16="http://schemas.microsoft.com/office/drawing/2014/main" id="{97543588-432C-6341-AEA0-AD22859B254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215250" y="1694334"/>
            <a:ext cx="914400" cy="914400"/>
          </a:xfrm>
          <a:prstGeom prst="rect">
            <a:avLst/>
          </a:prstGeom>
        </p:spPr>
      </p:pic>
      <p:pic>
        <p:nvPicPr>
          <p:cNvPr id="6" name="Graphic 5" descr="Thought bubble outline">
            <a:extLst>
              <a:ext uri="{FF2B5EF4-FFF2-40B4-BE49-F238E27FC236}">
                <a16:creationId xmlns:a16="http://schemas.microsoft.com/office/drawing/2014/main" id="{4A598CCC-657C-184A-8B3A-E470AD61BA7D}"/>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rot="21261214" flipH="1">
            <a:off x="693538" y="1183837"/>
            <a:ext cx="3850485" cy="2519051"/>
          </a:xfrm>
          <a:prstGeom prst="rect">
            <a:avLst/>
          </a:prstGeom>
        </p:spPr>
      </p:pic>
      <p:sp>
        <p:nvSpPr>
          <p:cNvPr id="13" name="TextBox 12">
            <a:extLst>
              <a:ext uri="{FF2B5EF4-FFF2-40B4-BE49-F238E27FC236}">
                <a16:creationId xmlns:a16="http://schemas.microsoft.com/office/drawing/2014/main" id="{218B9E48-6CCF-9948-8500-0EBA57496FC0}"/>
              </a:ext>
            </a:extLst>
          </p:cNvPr>
          <p:cNvSpPr txBox="1"/>
          <p:nvPr/>
        </p:nvSpPr>
        <p:spPr>
          <a:xfrm>
            <a:off x="8273511" y="4350970"/>
            <a:ext cx="3737514" cy="1200329"/>
          </a:xfrm>
          <a:prstGeom prst="rect">
            <a:avLst/>
          </a:prstGeom>
          <a:noFill/>
        </p:spPr>
        <p:txBody>
          <a:bodyPr wrap="square" rtlCol="0">
            <a:spAutoFit/>
          </a:bodyPr>
          <a:lstStyle/>
          <a:p>
            <a:r>
              <a:rPr lang="en-US" sz="3600" b="1" dirty="0"/>
              <a:t>Here, use a KDD-specific tool!</a:t>
            </a:r>
          </a:p>
        </p:txBody>
      </p:sp>
      <p:sp>
        <p:nvSpPr>
          <p:cNvPr id="43" name="TextBox 42">
            <a:extLst>
              <a:ext uri="{FF2B5EF4-FFF2-40B4-BE49-F238E27FC236}">
                <a16:creationId xmlns:a16="http://schemas.microsoft.com/office/drawing/2014/main" id="{0965C08E-C63C-9A4F-806E-28501805462B}"/>
              </a:ext>
            </a:extLst>
          </p:cNvPr>
          <p:cNvSpPr txBox="1"/>
          <p:nvPr/>
        </p:nvSpPr>
        <p:spPr>
          <a:xfrm>
            <a:off x="8273511" y="1819268"/>
            <a:ext cx="3737514" cy="1754326"/>
          </a:xfrm>
          <a:prstGeom prst="rect">
            <a:avLst/>
          </a:prstGeom>
          <a:noFill/>
        </p:spPr>
        <p:txBody>
          <a:bodyPr wrap="square" rtlCol="0">
            <a:spAutoFit/>
          </a:bodyPr>
          <a:lstStyle/>
          <a:p>
            <a:r>
              <a:rPr lang="en-US" sz="3600" b="1" dirty="0"/>
              <a:t>Tightly couple the steps of the KDD process…</a:t>
            </a:r>
          </a:p>
        </p:txBody>
      </p:sp>
    </p:spTree>
    <p:extLst>
      <p:ext uri="{BB962C8B-B14F-4D97-AF65-F5344CB8AC3E}">
        <p14:creationId xmlns:p14="http://schemas.microsoft.com/office/powerpoint/2010/main" val="3023364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39"/>
                                        </p:tgtEl>
                                        <p:attrNameLst>
                                          <p:attrName>style.visibility</p:attrName>
                                        </p:attrNameLst>
                                      </p:cBhvr>
                                      <p:to>
                                        <p:strVal val="visible"/>
                                      </p:to>
                                    </p:set>
                                    <p:anim calcmode="lin" valueType="num">
                                      <p:cBhvr additive="base">
                                        <p:cTn id="12" dur="500" fill="hold"/>
                                        <p:tgtEl>
                                          <p:spTgt spid="39"/>
                                        </p:tgtEl>
                                        <p:attrNameLst>
                                          <p:attrName>ppt_x</p:attrName>
                                        </p:attrNameLst>
                                      </p:cBhvr>
                                      <p:tavLst>
                                        <p:tav tm="0">
                                          <p:val>
                                            <p:strVal val="#ppt_x"/>
                                          </p:val>
                                        </p:tav>
                                        <p:tav tm="100000">
                                          <p:val>
                                            <p:strVal val="#ppt_x"/>
                                          </p:val>
                                        </p:tav>
                                      </p:tavLst>
                                    </p:anim>
                                    <p:anim calcmode="lin" valueType="num">
                                      <p:cBhvr additive="base">
                                        <p:cTn id="13" dur="500" fill="hold"/>
                                        <p:tgtEl>
                                          <p:spTgt spid="39"/>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4" presetClass="entr" presetSubtype="10" fill="hold"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randombar(horizontal)">
                                      <p:cBhvr>
                                        <p:cTn id="18" dur="500"/>
                                        <p:tgtEl>
                                          <p:spTgt spid="4"/>
                                        </p:tgtEl>
                                      </p:cBhvr>
                                    </p:animEffect>
                                  </p:childTnLst>
                                </p:cTn>
                              </p:par>
                              <p:par>
                                <p:cTn id="19" presetID="14" presetClass="entr" presetSubtype="1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randombar(horizontal)">
                                      <p:cBhvr>
                                        <p:cTn id="21" dur="500"/>
                                        <p:tgtEl>
                                          <p:spTgt spid="6"/>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43"/>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3" grpId="0"/>
      <p:bldP spid="4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71DBDF-4729-004F-B4AF-CDF3C72E8C5E}"/>
              </a:ext>
            </a:extLst>
          </p:cNvPr>
          <p:cNvSpPr>
            <a:spLocks noGrp="1"/>
          </p:cNvSpPr>
          <p:nvPr>
            <p:ph type="title"/>
          </p:nvPr>
        </p:nvSpPr>
        <p:spPr/>
        <p:txBody>
          <a:bodyPr/>
          <a:lstStyle/>
          <a:p>
            <a:r>
              <a:rPr lang="en-US" dirty="0"/>
              <a:t>Empirical Study: Approach</a:t>
            </a:r>
          </a:p>
        </p:txBody>
      </p:sp>
      <p:sp>
        <p:nvSpPr>
          <p:cNvPr id="3" name="Content Placeholder 2">
            <a:extLst>
              <a:ext uri="{FF2B5EF4-FFF2-40B4-BE49-F238E27FC236}">
                <a16:creationId xmlns:a16="http://schemas.microsoft.com/office/drawing/2014/main" id="{30995C12-68D0-2642-AAFA-519013587307}"/>
              </a:ext>
            </a:extLst>
          </p:cNvPr>
          <p:cNvSpPr>
            <a:spLocks noGrp="1"/>
          </p:cNvSpPr>
          <p:nvPr>
            <p:ph idx="1"/>
          </p:nvPr>
        </p:nvSpPr>
        <p:spPr>
          <a:xfrm>
            <a:off x="525398" y="1968120"/>
            <a:ext cx="10515600" cy="1665669"/>
          </a:xfrm>
        </p:spPr>
        <p:txBody>
          <a:bodyPr>
            <a:normAutofit/>
          </a:bodyPr>
          <a:lstStyle/>
          <a:p>
            <a:pPr algn="ctr"/>
            <a:r>
              <a:rPr lang="en-US" sz="2200" dirty="0"/>
              <a:t>Goal Idea: build a system using principles from existing systems</a:t>
            </a:r>
          </a:p>
        </p:txBody>
      </p:sp>
      <p:pic>
        <p:nvPicPr>
          <p:cNvPr id="5" name="Graphic 4" descr="Coins with solid fill">
            <a:extLst>
              <a:ext uri="{FF2B5EF4-FFF2-40B4-BE49-F238E27FC236}">
                <a16:creationId xmlns:a16="http://schemas.microsoft.com/office/drawing/2014/main" id="{B2B7F4D5-AE62-F944-84CF-44F6BF47117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109787" y="2551115"/>
            <a:ext cx="2219325" cy="2219325"/>
          </a:xfrm>
          <a:prstGeom prst="rect">
            <a:avLst/>
          </a:prstGeom>
        </p:spPr>
      </p:pic>
      <p:pic>
        <p:nvPicPr>
          <p:cNvPr id="7" name="Graphic 6" descr="Scientist male with solid fill">
            <a:extLst>
              <a:ext uri="{FF2B5EF4-FFF2-40B4-BE49-F238E27FC236}">
                <a16:creationId xmlns:a16="http://schemas.microsoft.com/office/drawing/2014/main" id="{30A40FEC-2846-C648-B991-EC76DF2CC8F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024688" y="2381251"/>
            <a:ext cx="2505076" cy="2505076"/>
          </a:xfrm>
          <a:prstGeom prst="rect">
            <a:avLst/>
          </a:prstGeom>
        </p:spPr>
      </p:pic>
      <p:sp>
        <p:nvSpPr>
          <p:cNvPr id="8" name="Content Placeholder 2">
            <a:extLst>
              <a:ext uri="{FF2B5EF4-FFF2-40B4-BE49-F238E27FC236}">
                <a16:creationId xmlns:a16="http://schemas.microsoft.com/office/drawing/2014/main" id="{42EF7D48-380B-4643-A291-61148A7EF5B8}"/>
              </a:ext>
            </a:extLst>
          </p:cNvPr>
          <p:cNvSpPr txBox="1">
            <a:spLocks/>
          </p:cNvSpPr>
          <p:nvPr/>
        </p:nvSpPr>
        <p:spPr>
          <a:xfrm>
            <a:off x="573024" y="4886327"/>
            <a:ext cx="10515600" cy="1665669"/>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400"/>
              </a:spcAft>
              <a:buFont typeface="Arial"/>
              <a:buNone/>
              <a:defRPr sz="1800" kern="1200" baseline="0">
                <a:solidFill>
                  <a:schemeClr val="tx1">
                    <a:lumMod val="75000"/>
                    <a:lumOff val="25000"/>
                  </a:schemeClr>
                </a:solidFill>
                <a:latin typeface="Century Gothic" charset="0"/>
                <a:ea typeface="+mn-ea"/>
                <a:cs typeface="+mn-cs"/>
              </a:defRPr>
            </a:lvl1pPr>
            <a:lvl2pPr marL="685800" indent="-228600" algn="l" defTabSz="914400" rtl="0" eaLnBrk="1" latinLnBrk="0" hangingPunct="1">
              <a:lnSpc>
                <a:spcPct val="150000"/>
              </a:lnSpc>
              <a:spcBef>
                <a:spcPts val="500"/>
              </a:spcBef>
              <a:spcAft>
                <a:spcPts val="400"/>
              </a:spcAft>
              <a:buFont typeface="Arial"/>
              <a:buChar char="•"/>
              <a:defRPr sz="1600" kern="1200" baseline="0">
                <a:solidFill>
                  <a:schemeClr val="tx1">
                    <a:lumMod val="75000"/>
                    <a:lumOff val="25000"/>
                  </a:schemeClr>
                </a:solidFill>
                <a:latin typeface="Century Gothic" charset="0"/>
                <a:ea typeface="+mn-ea"/>
                <a:cs typeface="+mn-cs"/>
              </a:defRPr>
            </a:lvl2pPr>
            <a:lvl3pPr marL="1143000" indent="-228600" algn="l" defTabSz="914400" rtl="0" eaLnBrk="1" latinLnBrk="0" hangingPunct="1">
              <a:lnSpc>
                <a:spcPct val="150000"/>
              </a:lnSpc>
              <a:spcBef>
                <a:spcPts val="500"/>
              </a:spcBef>
              <a:spcAft>
                <a:spcPts val="400"/>
              </a:spcAft>
              <a:buFont typeface="Arial"/>
              <a:buChar char="•"/>
              <a:defRPr sz="1500" kern="1200" baseline="0">
                <a:solidFill>
                  <a:schemeClr val="tx1">
                    <a:lumMod val="75000"/>
                    <a:lumOff val="25000"/>
                  </a:schemeClr>
                </a:solidFill>
                <a:latin typeface="Century Gothic" charset="0"/>
                <a:ea typeface="+mn-ea"/>
                <a:cs typeface="+mn-cs"/>
              </a:defRPr>
            </a:lvl3pPr>
            <a:lvl4pPr marL="1600200" indent="-228600" algn="l" defTabSz="914400" rtl="0" eaLnBrk="1" latinLnBrk="0" hangingPunct="1">
              <a:lnSpc>
                <a:spcPct val="150000"/>
              </a:lnSpc>
              <a:spcBef>
                <a:spcPts val="500"/>
              </a:spcBef>
              <a:spcAft>
                <a:spcPts val="400"/>
              </a:spcAft>
              <a:buFont typeface="Arial"/>
              <a:buChar char="•"/>
              <a:defRPr sz="1400" kern="1200" baseline="0">
                <a:solidFill>
                  <a:schemeClr val="tx1">
                    <a:lumMod val="75000"/>
                    <a:lumOff val="25000"/>
                  </a:schemeClr>
                </a:solidFill>
                <a:latin typeface="Century Gothic" charset="0"/>
                <a:ea typeface="+mn-ea"/>
                <a:cs typeface="+mn-cs"/>
              </a:defRPr>
            </a:lvl4pPr>
            <a:lvl5pPr marL="2057400" indent="-228600" algn="l" defTabSz="914400" rtl="0" eaLnBrk="1" latinLnBrk="0" hangingPunct="1">
              <a:lnSpc>
                <a:spcPct val="150000"/>
              </a:lnSpc>
              <a:spcBef>
                <a:spcPts val="500"/>
              </a:spcBef>
              <a:spcAft>
                <a:spcPts val="400"/>
              </a:spcAft>
              <a:buFont typeface="Arial"/>
              <a:buChar char="•"/>
              <a:defRPr sz="1200" kern="1200" baseline="0">
                <a:solidFill>
                  <a:schemeClr val="tx1">
                    <a:lumMod val="75000"/>
                    <a:lumOff val="25000"/>
                  </a:schemeClr>
                </a:solidFill>
                <a:latin typeface="Century Gothic"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ctr"/>
            <a:r>
              <a:rPr lang="en-US" sz="2200" dirty="0"/>
              <a:t>Identify desirable components, prototype idealized system</a:t>
            </a:r>
          </a:p>
        </p:txBody>
      </p:sp>
    </p:spTree>
    <p:extLst>
      <p:ext uri="{BB962C8B-B14F-4D97-AF65-F5344CB8AC3E}">
        <p14:creationId xmlns:p14="http://schemas.microsoft.com/office/powerpoint/2010/main" val="1008756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8"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118A4-C4AF-5C40-B781-08711567B10B}"/>
              </a:ext>
            </a:extLst>
          </p:cNvPr>
          <p:cNvSpPr>
            <a:spLocks noGrp="1"/>
          </p:cNvSpPr>
          <p:nvPr>
            <p:ph type="title"/>
          </p:nvPr>
        </p:nvSpPr>
        <p:spPr/>
        <p:txBody>
          <a:bodyPr/>
          <a:lstStyle/>
          <a:p>
            <a:r>
              <a:rPr lang="en-US" dirty="0"/>
              <a:t>Overview: existing system support for KDD</a:t>
            </a:r>
          </a:p>
        </p:txBody>
      </p:sp>
      <p:graphicFrame>
        <p:nvGraphicFramePr>
          <p:cNvPr id="4" name="Table 4">
            <a:extLst>
              <a:ext uri="{FF2B5EF4-FFF2-40B4-BE49-F238E27FC236}">
                <a16:creationId xmlns:a16="http://schemas.microsoft.com/office/drawing/2014/main" id="{2F2A5FDB-F640-F445-8805-FE456145E1BA}"/>
              </a:ext>
            </a:extLst>
          </p:cNvPr>
          <p:cNvGraphicFramePr>
            <a:graphicFrameLocks noGrp="1"/>
          </p:cNvGraphicFramePr>
          <p:nvPr>
            <p:ph idx="1"/>
            <p:extLst>
              <p:ext uri="{D42A27DB-BD31-4B8C-83A1-F6EECF244321}">
                <p14:modId xmlns:p14="http://schemas.microsoft.com/office/powerpoint/2010/main" val="1554610958"/>
              </p:ext>
            </p:extLst>
          </p:nvPr>
        </p:nvGraphicFramePr>
        <p:xfrm>
          <a:off x="573088" y="2292350"/>
          <a:ext cx="10515596" cy="5461000"/>
        </p:xfrm>
        <a:graphic>
          <a:graphicData uri="http://schemas.openxmlformats.org/drawingml/2006/table">
            <a:tbl>
              <a:tblPr firstRow="1" bandRow="1">
                <a:tableStyleId>{5C22544A-7EE6-4342-B048-85BDC9FD1C3A}</a:tableStyleId>
              </a:tblPr>
              <a:tblGrid>
                <a:gridCol w="1970087">
                  <a:extLst>
                    <a:ext uri="{9D8B030D-6E8A-4147-A177-3AD203B41FA5}">
                      <a16:colId xmlns:a16="http://schemas.microsoft.com/office/drawing/2014/main" val="2052698038"/>
                    </a:ext>
                  </a:extLst>
                </a:gridCol>
                <a:gridCol w="1034369">
                  <a:extLst>
                    <a:ext uri="{9D8B030D-6E8A-4147-A177-3AD203B41FA5}">
                      <a16:colId xmlns:a16="http://schemas.microsoft.com/office/drawing/2014/main" val="1508517483"/>
                    </a:ext>
                  </a:extLst>
                </a:gridCol>
                <a:gridCol w="1502228">
                  <a:extLst>
                    <a:ext uri="{9D8B030D-6E8A-4147-A177-3AD203B41FA5}">
                      <a16:colId xmlns:a16="http://schemas.microsoft.com/office/drawing/2014/main" val="4014127451"/>
                    </a:ext>
                  </a:extLst>
                </a:gridCol>
                <a:gridCol w="1502228">
                  <a:extLst>
                    <a:ext uri="{9D8B030D-6E8A-4147-A177-3AD203B41FA5}">
                      <a16:colId xmlns:a16="http://schemas.microsoft.com/office/drawing/2014/main" val="900625831"/>
                    </a:ext>
                  </a:extLst>
                </a:gridCol>
                <a:gridCol w="1502228">
                  <a:extLst>
                    <a:ext uri="{9D8B030D-6E8A-4147-A177-3AD203B41FA5}">
                      <a16:colId xmlns:a16="http://schemas.microsoft.com/office/drawing/2014/main" val="385783622"/>
                    </a:ext>
                  </a:extLst>
                </a:gridCol>
                <a:gridCol w="1502228">
                  <a:extLst>
                    <a:ext uri="{9D8B030D-6E8A-4147-A177-3AD203B41FA5}">
                      <a16:colId xmlns:a16="http://schemas.microsoft.com/office/drawing/2014/main" val="2466310416"/>
                    </a:ext>
                  </a:extLst>
                </a:gridCol>
                <a:gridCol w="1502228">
                  <a:extLst>
                    <a:ext uri="{9D8B030D-6E8A-4147-A177-3AD203B41FA5}">
                      <a16:colId xmlns:a16="http://schemas.microsoft.com/office/drawing/2014/main" val="1042922155"/>
                    </a:ext>
                  </a:extLst>
                </a:gridCol>
              </a:tblGrid>
              <a:tr h="370840">
                <a:tc>
                  <a:txBody>
                    <a:bodyPr/>
                    <a:lstStyle/>
                    <a:p>
                      <a:r>
                        <a:rPr lang="en-US" dirty="0"/>
                        <a:t>System</a:t>
                      </a:r>
                    </a:p>
                  </a:txBody>
                  <a:tcPr/>
                </a:tc>
                <a:tc>
                  <a:txBody>
                    <a:bodyPr/>
                    <a:lstStyle/>
                    <a:p>
                      <a:r>
                        <a:rPr lang="en-US" dirty="0"/>
                        <a:t>Select</a:t>
                      </a:r>
                    </a:p>
                  </a:txBody>
                  <a:tcPr/>
                </a:tc>
                <a:tc>
                  <a:txBody>
                    <a:bodyPr/>
                    <a:lstStyle/>
                    <a:p>
                      <a:r>
                        <a:rPr lang="en-US" dirty="0"/>
                        <a:t>Clean</a:t>
                      </a:r>
                    </a:p>
                  </a:txBody>
                  <a:tcPr/>
                </a:tc>
                <a:tc>
                  <a:txBody>
                    <a:bodyPr/>
                    <a:lstStyle/>
                    <a:p>
                      <a:r>
                        <a:rPr lang="en-US" dirty="0"/>
                        <a:t>Transform</a:t>
                      </a:r>
                    </a:p>
                  </a:txBody>
                  <a:tcPr/>
                </a:tc>
                <a:tc>
                  <a:txBody>
                    <a:bodyPr/>
                    <a:lstStyle/>
                    <a:p>
                      <a:r>
                        <a:rPr lang="en-US" dirty="0"/>
                        <a:t>Mine</a:t>
                      </a:r>
                    </a:p>
                  </a:txBody>
                  <a:tcPr/>
                </a:tc>
                <a:tc>
                  <a:txBody>
                    <a:bodyPr/>
                    <a:lstStyle/>
                    <a:p>
                      <a:r>
                        <a:rPr lang="en-US" dirty="0"/>
                        <a:t>Interpret</a:t>
                      </a:r>
                    </a:p>
                  </a:txBody>
                  <a:tcPr/>
                </a:tc>
                <a:tc>
                  <a:txBody>
                    <a:bodyPr/>
                    <a:lstStyle/>
                    <a:p>
                      <a:r>
                        <a:rPr lang="en-US" dirty="0"/>
                        <a:t>Evaluate</a:t>
                      </a:r>
                    </a:p>
                  </a:txBody>
                  <a:tcPr/>
                </a:tc>
                <a:extLst>
                  <a:ext uri="{0D108BD9-81ED-4DB2-BD59-A6C34878D82A}">
                    <a16:rowId xmlns:a16="http://schemas.microsoft.com/office/drawing/2014/main" val="2901489840"/>
                  </a:ext>
                </a:extLst>
              </a:tr>
              <a:tr h="370840">
                <a:tc>
                  <a:txBody>
                    <a:bodyPr/>
                    <a:lstStyle/>
                    <a:p>
                      <a:r>
                        <a:rPr lang="en-US" dirty="0"/>
                        <a:t>Intelligent Miner</a:t>
                      </a:r>
                    </a:p>
                  </a:txBody>
                  <a:tcPr/>
                </a:tc>
                <a:tc>
                  <a:txBody>
                    <a:bodyPr/>
                    <a:lstStyle/>
                    <a:p>
                      <a:endParaRPr lang="en-US" dirty="0"/>
                    </a:p>
                  </a:txBody>
                  <a:tcPr/>
                </a:tc>
                <a:tc>
                  <a:txBody>
                    <a:bodyPr/>
                    <a:lstStyle/>
                    <a:p>
                      <a:r>
                        <a:rPr lang="en-US" sz="1800" b="1" i="0" u="none" strike="noStrike" kern="1200" dirty="0">
                          <a:solidFill>
                            <a:schemeClr val="dk1"/>
                          </a:solidFill>
                          <a:effectLst/>
                          <a:latin typeface="+mn-lt"/>
                          <a:ea typeface="+mn-ea"/>
                          <a:cs typeface="+mn-cs"/>
                        </a:rPr>
                        <a:t>✓</a:t>
                      </a:r>
                      <a:endParaRPr lang="en-US" dirty="0"/>
                    </a:p>
                  </a:txBody>
                  <a:tcPr/>
                </a:tc>
                <a:tc>
                  <a:txBody>
                    <a:bodyPr/>
                    <a:lstStyle/>
                    <a:p>
                      <a:r>
                        <a:rPr lang="en-US" sz="1800" b="1" i="0" u="none" strike="noStrike" kern="1200" dirty="0">
                          <a:solidFill>
                            <a:schemeClr val="dk1"/>
                          </a:solidFill>
                          <a:effectLst/>
                          <a:latin typeface="+mn-lt"/>
                          <a:ea typeface="+mn-ea"/>
                          <a:cs typeface="+mn-cs"/>
                        </a:rPr>
                        <a:t>✓</a:t>
                      </a:r>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913942690"/>
                  </a:ext>
                </a:extLst>
              </a:tr>
              <a:tr h="370840">
                <a:tc>
                  <a:txBody>
                    <a:bodyPr/>
                    <a:lstStyle/>
                    <a:p>
                      <a:r>
                        <a:rPr lang="en-US" dirty="0" err="1"/>
                        <a:t>MineSet</a:t>
                      </a:r>
                      <a:endParaRPr lang="en-US" dirty="0"/>
                    </a:p>
                  </a:txBody>
                  <a:tcPr/>
                </a:tc>
                <a:tc>
                  <a:txBody>
                    <a:bodyPr/>
                    <a:lstStyle/>
                    <a:p>
                      <a:endParaRPr lang="en-US" dirty="0"/>
                    </a:p>
                  </a:txBody>
                  <a:tcPr/>
                </a:tc>
                <a:tc>
                  <a:txBody>
                    <a:bodyPr/>
                    <a:lstStyle/>
                    <a:p>
                      <a:r>
                        <a:rPr lang="en-US" sz="1800" b="1" i="0" u="none" strike="noStrike" kern="1200" dirty="0">
                          <a:solidFill>
                            <a:schemeClr val="dk1"/>
                          </a:solidFill>
                          <a:effectLst/>
                          <a:latin typeface="+mn-lt"/>
                          <a:ea typeface="+mn-ea"/>
                          <a:cs typeface="+mn-cs"/>
                        </a:rPr>
                        <a:t>✓</a:t>
                      </a:r>
                      <a:endParaRPr lang="en-US" dirty="0"/>
                    </a:p>
                  </a:txBody>
                  <a:tcPr/>
                </a:tc>
                <a:tc>
                  <a:txBody>
                    <a:bodyPr/>
                    <a:lstStyle/>
                    <a:p>
                      <a:r>
                        <a:rPr lang="en-US" sz="1800" b="1" i="0" u="none" strike="noStrike" kern="1200" dirty="0">
                          <a:solidFill>
                            <a:schemeClr val="dk1"/>
                          </a:solidFill>
                          <a:effectLst/>
                          <a:latin typeface="+mn-lt"/>
                          <a:ea typeface="+mn-ea"/>
                          <a:cs typeface="+mn-cs"/>
                        </a:rPr>
                        <a:t>✓</a:t>
                      </a:r>
                      <a:endParaRPr lang="en-US" dirty="0"/>
                    </a:p>
                  </a:txBody>
                  <a:tcPr/>
                </a:tc>
                <a:tc>
                  <a:txBody>
                    <a:bodyPr/>
                    <a:lstStyle/>
                    <a:p>
                      <a:endParaRPr lang="en-US" dirty="0"/>
                    </a:p>
                  </a:txBody>
                  <a:tcPr/>
                </a:tc>
                <a:tc>
                  <a:txBody>
                    <a:bodyPr/>
                    <a:lstStyle/>
                    <a:p>
                      <a:r>
                        <a:rPr lang="en-US" sz="1800" b="1" i="0" u="none" strike="noStrike" kern="1200" dirty="0">
                          <a:solidFill>
                            <a:schemeClr val="dk1"/>
                          </a:solidFill>
                          <a:effectLst/>
                          <a:latin typeface="+mn-lt"/>
                          <a:ea typeface="+mn-ea"/>
                          <a:cs typeface="+mn-cs"/>
                        </a:rPr>
                        <a:t>✓</a:t>
                      </a:r>
                      <a:endParaRPr lang="en-US" dirty="0"/>
                    </a:p>
                  </a:txBody>
                  <a:tcPr/>
                </a:tc>
                <a:tc>
                  <a:txBody>
                    <a:bodyPr/>
                    <a:lstStyle/>
                    <a:p>
                      <a:r>
                        <a:rPr lang="en-US" sz="1800" b="1" i="0" u="none" strike="noStrike" kern="1200" dirty="0">
                          <a:solidFill>
                            <a:schemeClr val="dk1"/>
                          </a:solidFill>
                          <a:effectLst/>
                          <a:latin typeface="+mn-lt"/>
                          <a:ea typeface="+mn-ea"/>
                          <a:cs typeface="+mn-cs"/>
                        </a:rPr>
                        <a:t>✓</a:t>
                      </a:r>
                      <a:endParaRPr lang="en-US" dirty="0"/>
                    </a:p>
                  </a:txBody>
                  <a:tcPr/>
                </a:tc>
                <a:extLst>
                  <a:ext uri="{0D108BD9-81ED-4DB2-BD59-A6C34878D82A}">
                    <a16:rowId xmlns:a16="http://schemas.microsoft.com/office/drawing/2014/main" val="428974894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MLC++</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r>
                        <a:rPr lang="en-US" sz="1800" b="1" i="0" u="none" strike="noStrike" kern="1200" dirty="0">
                          <a:solidFill>
                            <a:schemeClr val="dk1"/>
                          </a:solidFill>
                          <a:effectLst/>
                          <a:latin typeface="+mn-lt"/>
                          <a:ea typeface="+mn-ea"/>
                          <a:cs typeface="+mn-cs"/>
                        </a:rPr>
                        <a:t>✓</a:t>
                      </a:r>
                      <a:endParaRPr lang="en-US" dirty="0"/>
                    </a:p>
                  </a:txBody>
                  <a:tcPr/>
                </a:tc>
                <a:tc>
                  <a:txBody>
                    <a:bodyPr/>
                    <a:lstStyle/>
                    <a:p>
                      <a:r>
                        <a:rPr lang="en-US" sz="1800" b="1" i="0" u="none" strike="noStrike" kern="1200" dirty="0">
                          <a:solidFill>
                            <a:schemeClr val="dk1"/>
                          </a:solidFill>
                          <a:effectLst/>
                          <a:latin typeface="+mn-lt"/>
                          <a:ea typeface="+mn-ea"/>
                          <a:cs typeface="+mn-cs"/>
                        </a:rPr>
                        <a:t>✓</a:t>
                      </a:r>
                      <a:endParaRPr lang="en-US" dirty="0"/>
                    </a:p>
                  </a:txBody>
                  <a:tcPr/>
                </a:tc>
                <a:tc>
                  <a:txBody>
                    <a:bodyPr/>
                    <a:lstStyle/>
                    <a:p>
                      <a:endParaRPr lang="en-US" dirty="0"/>
                    </a:p>
                  </a:txBody>
                  <a:tcPr/>
                </a:tc>
                <a:extLst>
                  <a:ext uri="{0D108BD9-81ED-4DB2-BD59-A6C34878D82A}">
                    <a16:rowId xmlns:a16="http://schemas.microsoft.com/office/drawing/2014/main" val="619678686"/>
                  </a:ext>
                </a:extLst>
              </a:tr>
              <a:tr h="370840">
                <a:tc>
                  <a:txBody>
                    <a:bodyPr/>
                    <a:lstStyle/>
                    <a:p>
                      <a:r>
                        <a:rPr lang="en-US" dirty="0"/>
                        <a:t>Clementine</a:t>
                      </a:r>
                    </a:p>
                  </a:txBody>
                  <a:tcPr/>
                </a:tc>
                <a:tc>
                  <a:txBody>
                    <a:bodyPr/>
                    <a:lstStyle/>
                    <a:p>
                      <a:r>
                        <a:rPr lang="en-US" sz="1800" b="1" i="0" u="none" strike="noStrike" kern="1200" dirty="0">
                          <a:solidFill>
                            <a:schemeClr val="dk1"/>
                          </a:solidFill>
                          <a:effectLst/>
                          <a:latin typeface="+mn-lt"/>
                          <a:ea typeface="+mn-ea"/>
                          <a:cs typeface="+mn-cs"/>
                        </a:rPr>
                        <a:t>✓</a:t>
                      </a:r>
                      <a:endParaRPr lang="en-US" dirty="0"/>
                    </a:p>
                  </a:txBody>
                  <a:tcPr/>
                </a:tc>
                <a:tc>
                  <a:txBody>
                    <a:bodyPr/>
                    <a:lstStyle/>
                    <a:p>
                      <a:r>
                        <a:rPr lang="en-US" sz="1800" b="1" i="0" u="none" strike="noStrike" kern="1200" dirty="0">
                          <a:solidFill>
                            <a:schemeClr val="dk1"/>
                          </a:solidFill>
                          <a:effectLst/>
                          <a:latin typeface="+mn-lt"/>
                          <a:ea typeface="+mn-ea"/>
                          <a:cs typeface="+mn-cs"/>
                        </a:rPr>
                        <a:t>✓</a:t>
                      </a:r>
                      <a:endParaRPr lang="en-US" dirty="0"/>
                    </a:p>
                  </a:txBody>
                  <a:tcPr/>
                </a:tc>
                <a:tc>
                  <a:txBody>
                    <a:bodyPr/>
                    <a:lstStyle/>
                    <a:p>
                      <a:endParaRPr lang="en-US" dirty="0"/>
                    </a:p>
                  </a:txBody>
                  <a:tcPr/>
                </a:tc>
                <a:tc>
                  <a:txBody>
                    <a:bodyPr/>
                    <a:lstStyle/>
                    <a:p>
                      <a:r>
                        <a:rPr lang="en-US" sz="1800" b="1" i="0" u="none" strike="noStrike" kern="1200" dirty="0">
                          <a:solidFill>
                            <a:schemeClr val="dk1"/>
                          </a:solidFill>
                          <a:effectLst/>
                          <a:latin typeface="+mn-lt"/>
                          <a:ea typeface="+mn-ea"/>
                          <a:cs typeface="+mn-cs"/>
                        </a:rPr>
                        <a:t>✓</a:t>
                      </a:r>
                      <a:endParaRPr lang="en-US" dirty="0"/>
                    </a:p>
                  </a:txBody>
                  <a:tcPr/>
                </a:tc>
                <a:tc>
                  <a:txBody>
                    <a:bodyPr/>
                    <a:lstStyle/>
                    <a:p>
                      <a:r>
                        <a:rPr lang="en-US" sz="1800" b="1" i="0" u="none" strike="noStrike" kern="1200" dirty="0">
                          <a:solidFill>
                            <a:schemeClr val="dk1"/>
                          </a:solidFill>
                          <a:effectLst/>
                          <a:latin typeface="+mn-lt"/>
                          <a:ea typeface="+mn-ea"/>
                          <a:cs typeface="+mn-cs"/>
                        </a:rPr>
                        <a:t>✓</a:t>
                      </a:r>
                      <a:endParaRPr lang="en-US" dirty="0"/>
                    </a:p>
                  </a:txBody>
                  <a:tcPr/>
                </a:tc>
                <a:tc>
                  <a:txBody>
                    <a:bodyPr/>
                    <a:lstStyle/>
                    <a:p>
                      <a:endParaRPr lang="en-US" dirty="0"/>
                    </a:p>
                  </a:txBody>
                  <a:tcPr/>
                </a:tc>
                <a:extLst>
                  <a:ext uri="{0D108BD9-81ED-4DB2-BD59-A6C34878D82A}">
                    <a16:rowId xmlns:a16="http://schemas.microsoft.com/office/drawing/2014/main" val="1060162781"/>
                  </a:ext>
                </a:extLst>
              </a:tr>
              <a:tr h="370840">
                <a:tc>
                  <a:txBody>
                    <a:bodyPr/>
                    <a:lstStyle/>
                    <a:p>
                      <a:r>
                        <a:rPr lang="en-US" dirty="0" err="1"/>
                        <a:t>DBMiner</a:t>
                      </a:r>
                      <a:r>
                        <a:rPr lang="en-US" dirty="0"/>
                        <a:t> (includes </a:t>
                      </a:r>
                      <a:r>
                        <a:rPr lang="en-US" dirty="0" err="1"/>
                        <a:t>GeoMiner</a:t>
                      </a:r>
                      <a:r>
                        <a:rPr lang="en-US" dirty="0"/>
                        <a:t>)</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r>
                        <a:rPr lang="en-US" sz="1800" b="1" i="0" u="none" strike="noStrike" kern="1200" dirty="0">
                          <a:solidFill>
                            <a:schemeClr val="dk1"/>
                          </a:solidFill>
                          <a:effectLst/>
                          <a:latin typeface="+mn-lt"/>
                          <a:ea typeface="+mn-ea"/>
                          <a:cs typeface="+mn-cs"/>
                        </a:rPr>
                        <a:t>✓</a:t>
                      </a:r>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4258268920"/>
                  </a:ext>
                </a:extLst>
              </a:tr>
              <a:tr h="370840">
                <a:tc>
                  <a:txBody>
                    <a:bodyPr/>
                    <a:lstStyle/>
                    <a:p>
                      <a:r>
                        <a:rPr lang="en-US" dirty="0"/>
                        <a:t>IDIS</a:t>
                      </a:r>
                    </a:p>
                  </a:txBody>
                  <a:tcPr/>
                </a:tc>
                <a:tc>
                  <a:txBody>
                    <a:bodyPr/>
                    <a:lstStyle/>
                    <a:p>
                      <a:r>
                        <a:rPr lang="en-US" sz="1800" b="1" i="0" u="none" strike="noStrike" kern="1200" dirty="0">
                          <a:solidFill>
                            <a:schemeClr val="dk1"/>
                          </a:solidFill>
                          <a:effectLst/>
                          <a:latin typeface="+mn-lt"/>
                          <a:ea typeface="+mn-ea"/>
                          <a:cs typeface="+mn-cs"/>
                        </a:rPr>
                        <a:t>✓</a:t>
                      </a:r>
                      <a:endParaRPr lang="en-US" dirty="0"/>
                    </a:p>
                  </a:txBody>
                  <a:tcPr/>
                </a:tc>
                <a:tc>
                  <a:txBody>
                    <a:bodyPr/>
                    <a:lstStyle/>
                    <a:p>
                      <a:r>
                        <a:rPr lang="en-US" sz="1800" b="1" i="0" u="none" strike="noStrike" kern="1200" dirty="0">
                          <a:solidFill>
                            <a:schemeClr val="dk1"/>
                          </a:solidFill>
                          <a:effectLst/>
                          <a:latin typeface="+mn-lt"/>
                          <a:ea typeface="+mn-ea"/>
                          <a:cs typeface="+mn-cs"/>
                        </a:rPr>
                        <a:t>✓</a:t>
                      </a:r>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588244580"/>
                  </a:ext>
                </a:extLst>
              </a:tr>
              <a:tr h="370840">
                <a:tc>
                  <a:txBody>
                    <a:bodyPr/>
                    <a:lstStyle/>
                    <a:p>
                      <a:r>
                        <a:rPr lang="en-US" dirty="0" err="1"/>
                        <a:t>Mobal</a:t>
                      </a:r>
                      <a:endParaRPr lang="en-US" dirty="0"/>
                    </a:p>
                  </a:txBody>
                  <a:tcPr/>
                </a:tc>
                <a:tc>
                  <a:txBody>
                    <a:bodyPr/>
                    <a:lstStyle/>
                    <a:p>
                      <a:r>
                        <a:rPr lang="en-US" sz="1800" b="1" i="0" u="none" strike="noStrike" kern="1200" dirty="0">
                          <a:solidFill>
                            <a:schemeClr val="dk1"/>
                          </a:solidFill>
                          <a:effectLst/>
                          <a:latin typeface="+mn-lt"/>
                          <a:ea typeface="+mn-ea"/>
                          <a:cs typeface="+mn-cs"/>
                        </a:rPr>
                        <a:t>✓</a:t>
                      </a:r>
                      <a:endParaRPr lang="en-US" dirty="0"/>
                    </a:p>
                  </a:txBody>
                  <a:tcPr/>
                </a:tc>
                <a:tc>
                  <a:txBody>
                    <a:bodyPr/>
                    <a:lstStyle/>
                    <a:p>
                      <a:r>
                        <a:rPr lang="en-US" sz="1800" b="1" i="0" u="none" strike="noStrike" kern="1200" dirty="0">
                          <a:solidFill>
                            <a:schemeClr val="dk1"/>
                          </a:solidFill>
                          <a:effectLst/>
                          <a:latin typeface="+mn-lt"/>
                          <a:ea typeface="+mn-ea"/>
                          <a:cs typeface="+mn-cs"/>
                        </a:rPr>
                        <a:t>✓</a:t>
                      </a:r>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201875208"/>
                  </a:ext>
                </a:extLst>
              </a:tr>
              <a:tr h="370840">
                <a:tc>
                  <a:txBody>
                    <a:bodyPr/>
                    <a:lstStyle/>
                    <a:p>
                      <a:r>
                        <a:rPr lang="en-US" dirty="0" err="1"/>
                        <a:t>DataSurveyor</a:t>
                      </a:r>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502523176"/>
                  </a:ext>
                </a:extLst>
              </a:tr>
              <a:tr h="370840">
                <a:tc>
                  <a:txBody>
                    <a:bodyPr/>
                    <a:lstStyle/>
                    <a:p>
                      <a:r>
                        <a:rPr lang="en-US" dirty="0"/>
                        <a:t>Emerald</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r>
                        <a:rPr lang="en-US" sz="1800" b="1" i="0" u="none" strike="noStrike" kern="1200" dirty="0">
                          <a:solidFill>
                            <a:schemeClr val="dk1"/>
                          </a:solidFill>
                          <a:effectLst/>
                          <a:latin typeface="+mn-lt"/>
                          <a:ea typeface="+mn-ea"/>
                          <a:cs typeface="+mn-cs"/>
                        </a:rPr>
                        <a:t>✓</a:t>
                      </a:r>
                      <a:endParaRPr lang="en-US" dirty="0"/>
                    </a:p>
                  </a:txBody>
                  <a:tcPr/>
                </a:tc>
                <a:extLst>
                  <a:ext uri="{0D108BD9-81ED-4DB2-BD59-A6C34878D82A}">
                    <a16:rowId xmlns:a16="http://schemas.microsoft.com/office/drawing/2014/main" val="357062675"/>
                  </a:ext>
                </a:extLst>
              </a:tr>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075283813"/>
                  </a:ext>
                </a:extLst>
              </a:tr>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5960966"/>
                  </a:ext>
                </a:extLst>
              </a:tr>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913639691"/>
                  </a:ext>
                </a:extLst>
              </a:tr>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4118657997"/>
                  </a:ext>
                </a:extLst>
              </a:tr>
            </a:tbl>
          </a:graphicData>
        </a:graphic>
      </p:graphicFrame>
      <p:sp>
        <p:nvSpPr>
          <p:cNvPr id="7" name="Oval 6">
            <a:extLst>
              <a:ext uri="{FF2B5EF4-FFF2-40B4-BE49-F238E27FC236}">
                <a16:creationId xmlns:a16="http://schemas.microsoft.com/office/drawing/2014/main" id="{BDFFA059-F806-3943-97A6-7F5D018619B0}"/>
              </a:ext>
            </a:extLst>
          </p:cNvPr>
          <p:cNvSpPr/>
          <p:nvPr/>
        </p:nvSpPr>
        <p:spPr>
          <a:xfrm>
            <a:off x="2414588" y="2157032"/>
            <a:ext cx="1014412" cy="629031"/>
          </a:xfrm>
          <a:prstGeom prst="ellipse">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299371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118A4-C4AF-5C40-B781-08711567B10B}"/>
              </a:ext>
            </a:extLst>
          </p:cNvPr>
          <p:cNvSpPr>
            <a:spLocks noGrp="1"/>
          </p:cNvSpPr>
          <p:nvPr>
            <p:ph type="title"/>
          </p:nvPr>
        </p:nvSpPr>
        <p:spPr/>
        <p:txBody>
          <a:bodyPr/>
          <a:lstStyle/>
          <a:p>
            <a:r>
              <a:rPr lang="en-US" dirty="0"/>
              <a:t>Overview: existing system support for KDD</a:t>
            </a:r>
          </a:p>
        </p:txBody>
      </p:sp>
      <p:graphicFrame>
        <p:nvGraphicFramePr>
          <p:cNvPr id="4" name="Table 4">
            <a:extLst>
              <a:ext uri="{FF2B5EF4-FFF2-40B4-BE49-F238E27FC236}">
                <a16:creationId xmlns:a16="http://schemas.microsoft.com/office/drawing/2014/main" id="{2F2A5FDB-F640-F445-8805-FE456145E1BA}"/>
              </a:ext>
            </a:extLst>
          </p:cNvPr>
          <p:cNvGraphicFramePr>
            <a:graphicFrameLocks noGrp="1"/>
          </p:cNvGraphicFramePr>
          <p:nvPr>
            <p:ph idx="1"/>
          </p:nvPr>
        </p:nvGraphicFramePr>
        <p:xfrm>
          <a:off x="573088" y="2292350"/>
          <a:ext cx="10515596" cy="5461000"/>
        </p:xfrm>
        <a:graphic>
          <a:graphicData uri="http://schemas.openxmlformats.org/drawingml/2006/table">
            <a:tbl>
              <a:tblPr firstRow="1" bandRow="1">
                <a:tableStyleId>{5C22544A-7EE6-4342-B048-85BDC9FD1C3A}</a:tableStyleId>
              </a:tblPr>
              <a:tblGrid>
                <a:gridCol w="1970087">
                  <a:extLst>
                    <a:ext uri="{9D8B030D-6E8A-4147-A177-3AD203B41FA5}">
                      <a16:colId xmlns:a16="http://schemas.microsoft.com/office/drawing/2014/main" val="2052698038"/>
                    </a:ext>
                  </a:extLst>
                </a:gridCol>
                <a:gridCol w="1034369">
                  <a:extLst>
                    <a:ext uri="{9D8B030D-6E8A-4147-A177-3AD203B41FA5}">
                      <a16:colId xmlns:a16="http://schemas.microsoft.com/office/drawing/2014/main" val="1508517483"/>
                    </a:ext>
                  </a:extLst>
                </a:gridCol>
                <a:gridCol w="1502228">
                  <a:extLst>
                    <a:ext uri="{9D8B030D-6E8A-4147-A177-3AD203B41FA5}">
                      <a16:colId xmlns:a16="http://schemas.microsoft.com/office/drawing/2014/main" val="4014127451"/>
                    </a:ext>
                  </a:extLst>
                </a:gridCol>
                <a:gridCol w="1502228">
                  <a:extLst>
                    <a:ext uri="{9D8B030D-6E8A-4147-A177-3AD203B41FA5}">
                      <a16:colId xmlns:a16="http://schemas.microsoft.com/office/drawing/2014/main" val="900625831"/>
                    </a:ext>
                  </a:extLst>
                </a:gridCol>
                <a:gridCol w="1502228">
                  <a:extLst>
                    <a:ext uri="{9D8B030D-6E8A-4147-A177-3AD203B41FA5}">
                      <a16:colId xmlns:a16="http://schemas.microsoft.com/office/drawing/2014/main" val="385783622"/>
                    </a:ext>
                  </a:extLst>
                </a:gridCol>
                <a:gridCol w="1502228">
                  <a:extLst>
                    <a:ext uri="{9D8B030D-6E8A-4147-A177-3AD203B41FA5}">
                      <a16:colId xmlns:a16="http://schemas.microsoft.com/office/drawing/2014/main" val="2466310416"/>
                    </a:ext>
                  </a:extLst>
                </a:gridCol>
                <a:gridCol w="1502228">
                  <a:extLst>
                    <a:ext uri="{9D8B030D-6E8A-4147-A177-3AD203B41FA5}">
                      <a16:colId xmlns:a16="http://schemas.microsoft.com/office/drawing/2014/main" val="1042922155"/>
                    </a:ext>
                  </a:extLst>
                </a:gridCol>
              </a:tblGrid>
              <a:tr h="370840">
                <a:tc>
                  <a:txBody>
                    <a:bodyPr/>
                    <a:lstStyle/>
                    <a:p>
                      <a:r>
                        <a:rPr lang="en-US" dirty="0"/>
                        <a:t>System</a:t>
                      </a:r>
                    </a:p>
                  </a:txBody>
                  <a:tcPr/>
                </a:tc>
                <a:tc>
                  <a:txBody>
                    <a:bodyPr/>
                    <a:lstStyle/>
                    <a:p>
                      <a:r>
                        <a:rPr lang="en-US" dirty="0"/>
                        <a:t>Select</a:t>
                      </a:r>
                    </a:p>
                  </a:txBody>
                  <a:tcPr/>
                </a:tc>
                <a:tc>
                  <a:txBody>
                    <a:bodyPr/>
                    <a:lstStyle/>
                    <a:p>
                      <a:r>
                        <a:rPr lang="en-US" dirty="0"/>
                        <a:t>Clean</a:t>
                      </a:r>
                    </a:p>
                  </a:txBody>
                  <a:tcPr/>
                </a:tc>
                <a:tc>
                  <a:txBody>
                    <a:bodyPr/>
                    <a:lstStyle/>
                    <a:p>
                      <a:r>
                        <a:rPr lang="en-US" dirty="0"/>
                        <a:t>Transform</a:t>
                      </a:r>
                    </a:p>
                  </a:txBody>
                  <a:tcPr/>
                </a:tc>
                <a:tc>
                  <a:txBody>
                    <a:bodyPr/>
                    <a:lstStyle/>
                    <a:p>
                      <a:r>
                        <a:rPr lang="en-US" dirty="0"/>
                        <a:t>Mine</a:t>
                      </a:r>
                    </a:p>
                  </a:txBody>
                  <a:tcPr/>
                </a:tc>
                <a:tc>
                  <a:txBody>
                    <a:bodyPr/>
                    <a:lstStyle/>
                    <a:p>
                      <a:r>
                        <a:rPr lang="en-US" dirty="0"/>
                        <a:t>Interpret</a:t>
                      </a:r>
                    </a:p>
                  </a:txBody>
                  <a:tcPr/>
                </a:tc>
                <a:tc>
                  <a:txBody>
                    <a:bodyPr/>
                    <a:lstStyle/>
                    <a:p>
                      <a:r>
                        <a:rPr lang="en-US" dirty="0"/>
                        <a:t>Evaluate</a:t>
                      </a:r>
                    </a:p>
                  </a:txBody>
                  <a:tcPr/>
                </a:tc>
                <a:extLst>
                  <a:ext uri="{0D108BD9-81ED-4DB2-BD59-A6C34878D82A}">
                    <a16:rowId xmlns:a16="http://schemas.microsoft.com/office/drawing/2014/main" val="2901489840"/>
                  </a:ext>
                </a:extLst>
              </a:tr>
              <a:tr h="370840">
                <a:tc>
                  <a:txBody>
                    <a:bodyPr/>
                    <a:lstStyle/>
                    <a:p>
                      <a:r>
                        <a:rPr lang="en-US" dirty="0"/>
                        <a:t>Intelligent Miner</a:t>
                      </a:r>
                    </a:p>
                  </a:txBody>
                  <a:tcPr/>
                </a:tc>
                <a:tc>
                  <a:txBody>
                    <a:bodyPr/>
                    <a:lstStyle/>
                    <a:p>
                      <a:endParaRPr lang="en-US" dirty="0"/>
                    </a:p>
                  </a:txBody>
                  <a:tcPr/>
                </a:tc>
                <a:tc>
                  <a:txBody>
                    <a:bodyPr/>
                    <a:lstStyle/>
                    <a:p>
                      <a:r>
                        <a:rPr lang="en-US" sz="1800" b="1" i="0" u="none" strike="noStrike" kern="1200" dirty="0">
                          <a:solidFill>
                            <a:schemeClr val="dk1"/>
                          </a:solidFill>
                          <a:effectLst/>
                          <a:latin typeface="+mn-lt"/>
                          <a:ea typeface="+mn-ea"/>
                          <a:cs typeface="+mn-cs"/>
                        </a:rPr>
                        <a:t>✓</a:t>
                      </a:r>
                      <a:endParaRPr lang="en-US" dirty="0"/>
                    </a:p>
                  </a:txBody>
                  <a:tcPr/>
                </a:tc>
                <a:tc>
                  <a:txBody>
                    <a:bodyPr/>
                    <a:lstStyle/>
                    <a:p>
                      <a:r>
                        <a:rPr lang="en-US" sz="1800" b="1" i="0" u="none" strike="noStrike" kern="1200" dirty="0">
                          <a:solidFill>
                            <a:schemeClr val="dk1"/>
                          </a:solidFill>
                          <a:effectLst/>
                          <a:latin typeface="+mn-lt"/>
                          <a:ea typeface="+mn-ea"/>
                          <a:cs typeface="+mn-cs"/>
                        </a:rPr>
                        <a:t>✓</a:t>
                      </a:r>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913942690"/>
                  </a:ext>
                </a:extLst>
              </a:tr>
              <a:tr h="370840">
                <a:tc>
                  <a:txBody>
                    <a:bodyPr/>
                    <a:lstStyle/>
                    <a:p>
                      <a:r>
                        <a:rPr lang="en-US" dirty="0" err="1"/>
                        <a:t>MineSet</a:t>
                      </a:r>
                      <a:endParaRPr lang="en-US" dirty="0"/>
                    </a:p>
                  </a:txBody>
                  <a:tcPr/>
                </a:tc>
                <a:tc>
                  <a:txBody>
                    <a:bodyPr/>
                    <a:lstStyle/>
                    <a:p>
                      <a:endParaRPr lang="en-US" dirty="0"/>
                    </a:p>
                  </a:txBody>
                  <a:tcPr/>
                </a:tc>
                <a:tc>
                  <a:txBody>
                    <a:bodyPr/>
                    <a:lstStyle/>
                    <a:p>
                      <a:r>
                        <a:rPr lang="en-US" sz="1800" b="1" i="0" u="none" strike="noStrike" kern="1200" dirty="0">
                          <a:solidFill>
                            <a:schemeClr val="dk1"/>
                          </a:solidFill>
                          <a:effectLst/>
                          <a:latin typeface="+mn-lt"/>
                          <a:ea typeface="+mn-ea"/>
                          <a:cs typeface="+mn-cs"/>
                        </a:rPr>
                        <a:t>✓</a:t>
                      </a:r>
                      <a:endParaRPr lang="en-US" dirty="0"/>
                    </a:p>
                  </a:txBody>
                  <a:tcPr/>
                </a:tc>
                <a:tc>
                  <a:txBody>
                    <a:bodyPr/>
                    <a:lstStyle/>
                    <a:p>
                      <a:r>
                        <a:rPr lang="en-US" sz="1800" b="1" i="0" u="none" strike="noStrike" kern="1200" dirty="0">
                          <a:solidFill>
                            <a:schemeClr val="dk1"/>
                          </a:solidFill>
                          <a:effectLst/>
                          <a:latin typeface="+mn-lt"/>
                          <a:ea typeface="+mn-ea"/>
                          <a:cs typeface="+mn-cs"/>
                        </a:rPr>
                        <a:t>✓</a:t>
                      </a:r>
                      <a:endParaRPr lang="en-US" dirty="0"/>
                    </a:p>
                  </a:txBody>
                  <a:tcPr/>
                </a:tc>
                <a:tc>
                  <a:txBody>
                    <a:bodyPr/>
                    <a:lstStyle/>
                    <a:p>
                      <a:endParaRPr lang="en-US" dirty="0"/>
                    </a:p>
                  </a:txBody>
                  <a:tcPr/>
                </a:tc>
                <a:tc>
                  <a:txBody>
                    <a:bodyPr/>
                    <a:lstStyle/>
                    <a:p>
                      <a:r>
                        <a:rPr lang="en-US" sz="1800" b="1" i="0" u="none" strike="noStrike" kern="1200" dirty="0">
                          <a:solidFill>
                            <a:schemeClr val="dk1"/>
                          </a:solidFill>
                          <a:effectLst/>
                          <a:latin typeface="+mn-lt"/>
                          <a:ea typeface="+mn-ea"/>
                          <a:cs typeface="+mn-cs"/>
                        </a:rPr>
                        <a:t>✓</a:t>
                      </a:r>
                      <a:endParaRPr lang="en-US" dirty="0"/>
                    </a:p>
                  </a:txBody>
                  <a:tcPr/>
                </a:tc>
                <a:tc>
                  <a:txBody>
                    <a:bodyPr/>
                    <a:lstStyle/>
                    <a:p>
                      <a:r>
                        <a:rPr lang="en-US" sz="1800" b="1" i="0" u="none" strike="noStrike" kern="1200" dirty="0">
                          <a:solidFill>
                            <a:schemeClr val="dk1"/>
                          </a:solidFill>
                          <a:effectLst/>
                          <a:latin typeface="+mn-lt"/>
                          <a:ea typeface="+mn-ea"/>
                          <a:cs typeface="+mn-cs"/>
                        </a:rPr>
                        <a:t>✓</a:t>
                      </a:r>
                      <a:endParaRPr lang="en-US" dirty="0"/>
                    </a:p>
                  </a:txBody>
                  <a:tcPr/>
                </a:tc>
                <a:extLst>
                  <a:ext uri="{0D108BD9-81ED-4DB2-BD59-A6C34878D82A}">
                    <a16:rowId xmlns:a16="http://schemas.microsoft.com/office/drawing/2014/main" val="428974894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MLC++</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r>
                        <a:rPr lang="en-US" sz="1800" b="1" i="0" u="none" strike="noStrike" kern="1200" dirty="0">
                          <a:solidFill>
                            <a:schemeClr val="dk1"/>
                          </a:solidFill>
                          <a:effectLst/>
                          <a:latin typeface="+mn-lt"/>
                          <a:ea typeface="+mn-ea"/>
                          <a:cs typeface="+mn-cs"/>
                        </a:rPr>
                        <a:t>✓</a:t>
                      </a:r>
                      <a:endParaRPr lang="en-US" dirty="0"/>
                    </a:p>
                  </a:txBody>
                  <a:tcPr/>
                </a:tc>
                <a:tc>
                  <a:txBody>
                    <a:bodyPr/>
                    <a:lstStyle/>
                    <a:p>
                      <a:r>
                        <a:rPr lang="en-US" sz="1800" b="1" i="0" u="none" strike="noStrike" kern="1200" dirty="0">
                          <a:solidFill>
                            <a:schemeClr val="dk1"/>
                          </a:solidFill>
                          <a:effectLst/>
                          <a:latin typeface="+mn-lt"/>
                          <a:ea typeface="+mn-ea"/>
                          <a:cs typeface="+mn-cs"/>
                        </a:rPr>
                        <a:t>✓</a:t>
                      </a:r>
                      <a:endParaRPr lang="en-US" dirty="0"/>
                    </a:p>
                  </a:txBody>
                  <a:tcPr/>
                </a:tc>
                <a:tc>
                  <a:txBody>
                    <a:bodyPr/>
                    <a:lstStyle/>
                    <a:p>
                      <a:endParaRPr lang="en-US" dirty="0"/>
                    </a:p>
                  </a:txBody>
                  <a:tcPr/>
                </a:tc>
                <a:extLst>
                  <a:ext uri="{0D108BD9-81ED-4DB2-BD59-A6C34878D82A}">
                    <a16:rowId xmlns:a16="http://schemas.microsoft.com/office/drawing/2014/main" val="619678686"/>
                  </a:ext>
                </a:extLst>
              </a:tr>
              <a:tr h="370840">
                <a:tc>
                  <a:txBody>
                    <a:bodyPr/>
                    <a:lstStyle/>
                    <a:p>
                      <a:r>
                        <a:rPr lang="en-US" dirty="0"/>
                        <a:t>Clementine</a:t>
                      </a:r>
                    </a:p>
                  </a:txBody>
                  <a:tcPr/>
                </a:tc>
                <a:tc>
                  <a:txBody>
                    <a:bodyPr/>
                    <a:lstStyle/>
                    <a:p>
                      <a:r>
                        <a:rPr lang="en-US" sz="1800" b="1" i="0" u="none" strike="noStrike" kern="1200" dirty="0">
                          <a:solidFill>
                            <a:schemeClr val="dk1"/>
                          </a:solidFill>
                          <a:effectLst/>
                          <a:latin typeface="+mn-lt"/>
                          <a:ea typeface="+mn-ea"/>
                          <a:cs typeface="+mn-cs"/>
                        </a:rPr>
                        <a:t>✓</a:t>
                      </a:r>
                      <a:endParaRPr lang="en-US" dirty="0"/>
                    </a:p>
                  </a:txBody>
                  <a:tcPr/>
                </a:tc>
                <a:tc>
                  <a:txBody>
                    <a:bodyPr/>
                    <a:lstStyle/>
                    <a:p>
                      <a:r>
                        <a:rPr lang="en-US" sz="1800" b="1" i="0" u="none" strike="noStrike" kern="1200" dirty="0">
                          <a:solidFill>
                            <a:schemeClr val="dk1"/>
                          </a:solidFill>
                          <a:effectLst/>
                          <a:latin typeface="+mn-lt"/>
                          <a:ea typeface="+mn-ea"/>
                          <a:cs typeface="+mn-cs"/>
                        </a:rPr>
                        <a:t>✓</a:t>
                      </a:r>
                      <a:endParaRPr lang="en-US" dirty="0"/>
                    </a:p>
                  </a:txBody>
                  <a:tcPr/>
                </a:tc>
                <a:tc>
                  <a:txBody>
                    <a:bodyPr/>
                    <a:lstStyle/>
                    <a:p>
                      <a:endParaRPr lang="en-US" dirty="0"/>
                    </a:p>
                  </a:txBody>
                  <a:tcPr/>
                </a:tc>
                <a:tc>
                  <a:txBody>
                    <a:bodyPr/>
                    <a:lstStyle/>
                    <a:p>
                      <a:r>
                        <a:rPr lang="en-US" sz="1800" b="1" i="0" u="none" strike="noStrike" kern="1200" dirty="0">
                          <a:solidFill>
                            <a:schemeClr val="dk1"/>
                          </a:solidFill>
                          <a:effectLst/>
                          <a:latin typeface="+mn-lt"/>
                          <a:ea typeface="+mn-ea"/>
                          <a:cs typeface="+mn-cs"/>
                        </a:rPr>
                        <a:t>✓</a:t>
                      </a:r>
                      <a:endParaRPr lang="en-US" dirty="0"/>
                    </a:p>
                  </a:txBody>
                  <a:tcPr/>
                </a:tc>
                <a:tc>
                  <a:txBody>
                    <a:bodyPr/>
                    <a:lstStyle/>
                    <a:p>
                      <a:r>
                        <a:rPr lang="en-US" sz="1800" b="1" i="0" u="none" strike="noStrike" kern="1200" dirty="0">
                          <a:solidFill>
                            <a:schemeClr val="dk1"/>
                          </a:solidFill>
                          <a:effectLst/>
                          <a:latin typeface="+mn-lt"/>
                          <a:ea typeface="+mn-ea"/>
                          <a:cs typeface="+mn-cs"/>
                        </a:rPr>
                        <a:t>✓</a:t>
                      </a:r>
                      <a:endParaRPr lang="en-US" dirty="0"/>
                    </a:p>
                  </a:txBody>
                  <a:tcPr/>
                </a:tc>
                <a:tc>
                  <a:txBody>
                    <a:bodyPr/>
                    <a:lstStyle/>
                    <a:p>
                      <a:endParaRPr lang="en-US" dirty="0"/>
                    </a:p>
                  </a:txBody>
                  <a:tcPr/>
                </a:tc>
                <a:extLst>
                  <a:ext uri="{0D108BD9-81ED-4DB2-BD59-A6C34878D82A}">
                    <a16:rowId xmlns:a16="http://schemas.microsoft.com/office/drawing/2014/main" val="1060162781"/>
                  </a:ext>
                </a:extLst>
              </a:tr>
              <a:tr h="370840">
                <a:tc>
                  <a:txBody>
                    <a:bodyPr/>
                    <a:lstStyle/>
                    <a:p>
                      <a:r>
                        <a:rPr lang="en-US" dirty="0" err="1"/>
                        <a:t>DBMiner</a:t>
                      </a:r>
                      <a:r>
                        <a:rPr lang="en-US" dirty="0"/>
                        <a:t> (includes </a:t>
                      </a:r>
                      <a:r>
                        <a:rPr lang="en-US" dirty="0" err="1"/>
                        <a:t>GeoMiner</a:t>
                      </a:r>
                      <a:r>
                        <a:rPr lang="en-US" dirty="0"/>
                        <a:t>)</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r>
                        <a:rPr lang="en-US" sz="1800" b="1" i="0" u="none" strike="noStrike" kern="1200" dirty="0">
                          <a:solidFill>
                            <a:schemeClr val="dk1"/>
                          </a:solidFill>
                          <a:effectLst/>
                          <a:latin typeface="+mn-lt"/>
                          <a:ea typeface="+mn-ea"/>
                          <a:cs typeface="+mn-cs"/>
                        </a:rPr>
                        <a:t>✓</a:t>
                      </a:r>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4258268920"/>
                  </a:ext>
                </a:extLst>
              </a:tr>
              <a:tr h="370840">
                <a:tc>
                  <a:txBody>
                    <a:bodyPr/>
                    <a:lstStyle/>
                    <a:p>
                      <a:r>
                        <a:rPr lang="en-US" dirty="0"/>
                        <a:t>IDIS</a:t>
                      </a:r>
                    </a:p>
                  </a:txBody>
                  <a:tcPr/>
                </a:tc>
                <a:tc>
                  <a:txBody>
                    <a:bodyPr/>
                    <a:lstStyle/>
                    <a:p>
                      <a:r>
                        <a:rPr lang="en-US" sz="1800" b="1" i="0" u="none" strike="noStrike" kern="1200" dirty="0">
                          <a:solidFill>
                            <a:schemeClr val="dk1"/>
                          </a:solidFill>
                          <a:effectLst/>
                          <a:latin typeface="+mn-lt"/>
                          <a:ea typeface="+mn-ea"/>
                          <a:cs typeface="+mn-cs"/>
                        </a:rPr>
                        <a:t>✓</a:t>
                      </a:r>
                      <a:endParaRPr lang="en-US" dirty="0"/>
                    </a:p>
                  </a:txBody>
                  <a:tcPr/>
                </a:tc>
                <a:tc>
                  <a:txBody>
                    <a:bodyPr/>
                    <a:lstStyle/>
                    <a:p>
                      <a:r>
                        <a:rPr lang="en-US" sz="1800" b="1" i="0" u="none" strike="noStrike" kern="1200" dirty="0">
                          <a:solidFill>
                            <a:schemeClr val="dk1"/>
                          </a:solidFill>
                          <a:effectLst/>
                          <a:latin typeface="+mn-lt"/>
                          <a:ea typeface="+mn-ea"/>
                          <a:cs typeface="+mn-cs"/>
                        </a:rPr>
                        <a:t>✓</a:t>
                      </a:r>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588244580"/>
                  </a:ext>
                </a:extLst>
              </a:tr>
              <a:tr h="370840">
                <a:tc>
                  <a:txBody>
                    <a:bodyPr/>
                    <a:lstStyle/>
                    <a:p>
                      <a:r>
                        <a:rPr lang="en-US" dirty="0" err="1"/>
                        <a:t>Mobal</a:t>
                      </a:r>
                      <a:endParaRPr lang="en-US" dirty="0"/>
                    </a:p>
                  </a:txBody>
                  <a:tcPr/>
                </a:tc>
                <a:tc>
                  <a:txBody>
                    <a:bodyPr/>
                    <a:lstStyle/>
                    <a:p>
                      <a:r>
                        <a:rPr lang="en-US" sz="1800" b="1" i="0" u="none" strike="noStrike" kern="1200" dirty="0">
                          <a:solidFill>
                            <a:schemeClr val="dk1"/>
                          </a:solidFill>
                          <a:effectLst/>
                          <a:latin typeface="+mn-lt"/>
                          <a:ea typeface="+mn-ea"/>
                          <a:cs typeface="+mn-cs"/>
                        </a:rPr>
                        <a:t>✓</a:t>
                      </a:r>
                      <a:endParaRPr lang="en-US" dirty="0"/>
                    </a:p>
                  </a:txBody>
                  <a:tcPr/>
                </a:tc>
                <a:tc>
                  <a:txBody>
                    <a:bodyPr/>
                    <a:lstStyle/>
                    <a:p>
                      <a:r>
                        <a:rPr lang="en-US" sz="1800" b="1" i="0" u="none" strike="noStrike" kern="1200" dirty="0">
                          <a:solidFill>
                            <a:schemeClr val="dk1"/>
                          </a:solidFill>
                          <a:effectLst/>
                          <a:latin typeface="+mn-lt"/>
                          <a:ea typeface="+mn-ea"/>
                          <a:cs typeface="+mn-cs"/>
                        </a:rPr>
                        <a:t>✓</a:t>
                      </a:r>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201875208"/>
                  </a:ext>
                </a:extLst>
              </a:tr>
              <a:tr h="370840">
                <a:tc>
                  <a:txBody>
                    <a:bodyPr/>
                    <a:lstStyle/>
                    <a:p>
                      <a:r>
                        <a:rPr lang="en-US" dirty="0" err="1"/>
                        <a:t>DataSurveyor</a:t>
                      </a:r>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502523176"/>
                  </a:ext>
                </a:extLst>
              </a:tr>
              <a:tr h="370840">
                <a:tc>
                  <a:txBody>
                    <a:bodyPr/>
                    <a:lstStyle/>
                    <a:p>
                      <a:r>
                        <a:rPr lang="en-US" dirty="0"/>
                        <a:t>Emerald</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r>
                        <a:rPr lang="en-US" sz="1800" b="1" i="0" u="none" strike="noStrike" kern="1200" dirty="0">
                          <a:solidFill>
                            <a:schemeClr val="dk1"/>
                          </a:solidFill>
                          <a:effectLst/>
                          <a:latin typeface="+mn-lt"/>
                          <a:ea typeface="+mn-ea"/>
                          <a:cs typeface="+mn-cs"/>
                        </a:rPr>
                        <a:t>✓</a:t>
                      </a:r>
                      <a:endParaRPr lang="en-US" dirty="0"/>
                    </a:p>
                  </a:txBody>
                  <a:tcPr/>
                </a:tc>
                <a:extLst>
                  <a:ext uri="{0D108BD9-81ED-4DB2-BD59-A6C34878D82A}">
                    <a16:rowId xmlns:a16="http://schemas.microsoft.com/office/drawing/2014/main" val="357062675"/>
                  </a:ext>
                </a:extLst>
              </a:tr>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075283813"/>
                  </a:ext>
                </a:extLst>
              </a:tr>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5960966"/>
                  </a:ext>
                </a:extLst>
              </a:tr>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913639691"/>
                  </a:ext>
                </a:extLst>
              </a:tr>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4118657997"/>
                  </a:ext>
                </a:extLst>
              </a:tr>
            </a:tbl>
          </a:graphicData>
        </a:graphic>
      </p:graphicFrame>
      <p:sp>
        <p:nvSpPr>
          <p:cNvPr id="5" name="Oval 4">
            <a:extLst>
              <a:ext uri="{FF2B5EF4-FFF2-40B4-BE49-F238E27FC236}">
                <a16:creationId xmlns:a16="http://schemas.microsoft.com/office/drawing/2014/main" id="{5D0AF2BE-2768-A041-9890-8D4A82E1DDEB}"/>
              </a:ext>
            </a:extLst>
          </p:cNvPr>
          <p:cNvSpPr/>
          <p:nvPr/>
        </p:nvSpPr>
        <p:spPr>
          <a:xfrm>
            <a:off x="3386138" y="2157032"/>
            <a:ext cx="1014412" cy="629031"/>
          </a:xfrm>
          <a:prstGeom prst="ellipse">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130402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118A4-C4AF-5C40-B781-08711567B10B}"/>
              </a:ext>
            </a:extLst>
          </p:cNvPr>
          <p:cNvSpPr>
            <a:spLocks noGrp="1"/>
          </p:cNvSpPr>
          <p:nvPr>
            <p:ph type="title"/>
          </p:nvPr>
        </p:nvSpPr>
        <p:spPr/>
        <p:txBody>
          <a:bodyPr/>
          <a:lstStyle/>
          <a:p>
            <a:r>
              <a:rPr lang="en-US" dirty="0"/>
              <a:t>Overview: existing system support for KDD</a:t>
            </a:r>
          </a:p>
        </p:txBody>
      </p:sp>
      <p:graphicFrame>
        <p:nvGraphicFramePr>
          <p:cNvPr id="4" name="Table 4">
            <a:extLst>
              <a:ext uri="{FF2B5EF4-FFF2-40B4-BE49-F238E27FC236}">
                <a16:creationId xmlns:a16="http://schemas.microsoft.com/office/drawing/2014/main" id="{2F2A5FDB-F640-F445-8805-FE456145E1BA}"/>
              </a:ext>
            </a:extLst>
          </p:cNvPr>
          <p:cNvGraphicFramePr>
            <a:graphicFrameLocks noGrp="1"/>
          </p:cNvGraphicFramePr>
          <p:nvPr>
            <p:ph idx="1"/>
          </p:nvPr>
        </p:nvGraphicFramePr>
        <p:xfrm>
          <a:off x="573088" y="2292350"/>
          <a:ext cx="10515596" cy="5461000"/>
        </p:xfrm>
        <a:graphic>
          <a:graphicData uri="http://schemas.openxmlformats.org/drawingml/2006/table">
            <a:tbl>
              <a:tblPr firstRow="1" bandRow="1">
                <a:tableStyleId>{5C22544A-7EE6-4342-B048-85BDC9FD1C3A}</a:tableStyleId>
              </a:tblPr>
              <a:tblGrid>
                <a:gridCol w="1970087">
                  <a:extLst>
                    <a:ext uri="{9D8B030D-6E8A-4147-A177-3AD203B41FA5}">
                      <a16:colId xmlns:a16="http://schemas.microsoft.com/office/drawing/2014/main" val="2052698038"/>
                    </a:ext>
                  </a:extLst>
                </a:gridCol>
                <a:gridCol w="1034369">
                  <a:extLst>
                    <a:ext uri="{9D8B030D-6E8A-4147-A177-3AD203B41FA5}">
                      <a16:colId xmlns:a16="http://schemas.microsoft.com/office/drawing/2014/main" val="1508517483"/>
                    </a:ext>
                  </a:extLst>
                </a:gridCol>
                <a:gridCol w="1502228">
                  <a:extLst>
                    <a:ext uri="{9D8B030D-6E8A-4147-A177-3AD203B41FA5}">
                      <a16:colId xmlns:a16="http://schemas.microsoft.com/office/drawing/2014/main" val="4014127451"/>
                    </a:ext>
                  </a:extLst>
                </a:gridCol>
                <a:gridCol w="1502228">
                  <a:extLst>
                    <a:ext uri="{9D8B030D-6E8A-4147-A177-3AD203B41FA5}">
                      <a16:colId xmlns:a16="http://schemas.microsoft.com/office/drawing/2014/main" val="900625831"/>
                    </a:ext>
                  </a:extLst>
                </a:gridCol>
                <a:gridCol w="1502228">
                  <a:extLst>
                    <a:ext uri="{9D8B030D-6E8A-4147-A177-3AD203B41FA5}">
                      <a16:colId xmlns:a16="http://schemas.microsoft.com/office/drawing/2014/main" val="385783622"/>
                    </a:ext>
                  </a:extLst>
                </a:gridCol>
                <a:gridCol w="1502228">
                  <a:extLst>
                    <a:ext uri="{9D8B030D-6E8A-4147-A177-3AD203B41FA5}">
                      <a16:colId xmlns:a16="http://schemas.microsoft.com/office/drawing/2014/main" val="2466310416"/>
                    </a:ext>
                  </a:extLst>
                </a:gridCol>
                <a:gridCol w="1502228">
                  <a:extLst>
                    <a:ext uri="{9D8B030D-6E8A-4147-A177-3AD203B41FA5}">
                      <a16:colId xmlns:a16="http://schemas.microsoft.com/office/drawing/2014/main" val="1042922155"/>
                    </a:ext>
                  </a:extLst>
                </a:gridCol>
              </a:tblGrid>
              <a:tr h="370840">
                <a:tc>
                  <a:txBody>
                    <a:bodyPr/>
                    <a:lstStyle/>
                    <a:p>
                      <a:r>
                        <a:rPr lang="en-US" dirty="0"/>
                        <a:t>System</a:t>
                      </a:r>
                    </a:p>
                  </a:txBody>
                  <a:tcPr/>
                </a:tc>
                <a:tc>
                  <a:txBody>
                    <a:bodyPr/>
                    <a:lstStyle/>
                    <a:p>
                      <a:r>
                        <a:rPr lang="en-US" dirty="0"/>
                        <a:t>Select</a:t>
                      </a:r>
                    </a:p>
                  </a:txBody>
                  <a:tcPr/>
                </a:tc>
                <a:tc>
                  <a:txBody>
                    <a:bodyPr/>
                    <a:lstStyle/>
                    <a:p>
                      <a:r>
                        <a:rPr lang="en-US" dirty="0"/>
                        <a:t>Clean</a:t>
                      </a:r>
                    </a:p>
                  </a:txBody>
                  <a:tcPr/>
                </a:tc>
                <a:tc>
                  <a:txBody>
                    <a:bodyPr/>
                    <a:lstStyle/>
                    <a:p>
                      <a:r>
                        <a:rPr lang="en-US" dirty="0"/>
                        <a:t>Transform</a:t>
                      </a:r>
                    </a:p>
                  </a:txBody>
                  <a:tcPr/>
                </a:tc>
                <a:tc>
                  <a:txBody>
                    <a:bodyPr/>
                    <a:lstStyle/>
                    <a:p>
                      <a:r>
                        <a:rPr lang="en-US" dirty="0"/>
                        <a:t>Mine</a:t>
                      </a:r>
                    </a:p>
                  </a:txBody>
                  <a:tcPr/>
                </a:tc>
                <a:tc>
                  <a:txBody>
                    <a:bodyPr/>
                    <a:lstStyle/>
                    <a:p>
                      <a:r>
                        <a:rPr lang="en-US" dirty="0"/>
                        <a:t>Interpret</a:t>
                      </a:r>
                    </a:p>
                  </a:txBody>
                  <a:tcPr/>
                </a:tc>
                <a:tc>
                  <a:txBody>
                    <a:bodyPr/>
                    <a:lstStyle/>
                    <a:p>
                      <a:r>
                        <a:rPr lang="en-US" dirty="0"/>
                        <a:t>Evaluate</a:t>
                      </a:r>
                    </a:p>
                  </a:txBody>
                  <a:tcPr/>
                </a:tc>
                <a:extLst>
                  <a:ext uri="{0D108BD9-81ED-4DB2-BD59-A6C34878D82A}">
                    <a16:rowId xmlns:a16="http://schemas.microsoft.com/office/drawing/2014/main" val="2901489840"/>
                  </a:ext>
                </a:extLst>
              </a:tr>
              <a:tr h="370840">
                <a:tc>
                  <a:txBody>
                    <a:bodyPr/>
                    <a:lstStyle/>
                    <a:p>
                      <a:r>
                        <a:rPr lang="en-US" dirty="0"/>
                        <a:t>Intelligent Miner</a:t>
                      </a:r>
                    </a:p>
                  </a:txBody>
                  <a:tcPr/>
                </a:tc>
                <a:tc>
                  <a:txBody>
                    <a:bodyPr/>
                    <a:lstStyle/>
                    <a:p>
                      <a:endParaRPr lang="en-US" dirty="0"/>
                    </a:p>
                  </a:txBody>
                  <a:tcPr/>
                </a:tc>
                <a:tc>
                  <a:txBody>
                    <a:bodyPr/>
                    <a:lstStyle/>
                    <a:p>
                      <a:r>
                        <a:rPr lang="en-US" sz="1800" b="1" i="0" u="none" strike="noStrike" kern="1200" dirty="0">
                          <a:solidFill>
                            <a:schemeClr val="dk1"/>
                          </a:solidFill>
                          <a:effectLst/>
                          <a:latin typeface="+mn-lt"/>
                          <a:ea typeface="+mn-ea"/>
                          <a:cs typeface="+mn-cs"/>
                        </a:rPr>
                        <a:t>✓</a:t>
                      </a:r>
                      <a:endParaRPr lang="en-US" dirty="0"/>
                    </a:p>
                  </a:txBody>
                  <a:tcPr/>
                </a:tc>
                <a:tc>
                  <a:txBody>
                    <a:bodyPr/>
                    <a:lstStyle/>
                    <a:p>
                      <a:r>
                        <a:rPr lang="en-US" sz="1800" b="1" i="0" u="none" strike="noStrike" kern="1200" dirty="0">
                          <a:solidFill>
                            <a:schemeClr val="dk1"/>
                          </a:solidFill>
                          <a:effectLst/>
                          <a:latin typeface="+mn-lt"/>
                          <a:ea typeface="+mn-ea"/>
                          <a:cs typeface="+mn-cs"/>
                        </a:rPr>
                        <a:t>✓</a:t>
                      </a:r>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913942690"/>
                  </a:ext>
                </a:extLst>
              </a:tr>
              <a:tr h="370840">
                <a:tc>
                  <a:txBody>
                    <a:bodyPr/>
                    <a:lstStyle/>
                    <a:p>
                      <a:r>
                        <a:rPr lang="en-US" dirty="0" err="1"/>
                        <a:t>MineSet</a:t>
                      </a:r>
                      <a:endParaRPr lang="en-US" dirty="0"/>
                    </a:p>
                  </a:txBody>
                  <a:tcPr/>
                </a:tc>
                <a:tc>
                  <a:txBody>
                    <a:bodyPr/>
                    <a:lstStyle/>
                    <a:p>
                      <a:endParaRPr lang="en-US" dirty="0"/>
                    </a:p>
                  </a:txBody>
                  <a:tcPr/>
                </a:tc>
                <a:tc>
                  <a:txBody>
                    <a:bodyPr/>
                    <a:lstStyle/>
                    <a:p>
                      <a:r>
                        <a:rPr lang="en-US" sz="1800" b="1" i="0" u="none" strike="noStrike" kern="1200" dirty="0">
                          <a:solidFill>
                            <a:schemeClr val="dk1"/>
                          </a:solidFill>
                          <a:effectLst/>
                          <a:latin typeface="+mn-lt"/>
                          <a:ea typeface="+mn-ea"/>
                          <a:cs typeface="+mn-cs"/>
                        </a:rPr>
                        <a:t>✓</a:t>
                      </a:r>
                      <a:endParaRPr lang="en-US" dirty="0"/>
                    </a:p>
                  </a:txBody>
                  <a:tcPr/>
                </a:tc>
                <a:tc>
                  <a:txBody>
                    <a:bodyPr/>
                    <a:lstStyle/>
                    <a:p>
                      <a:r>
                        <a:rPr lang="en-US" sz="1800" b="1" i="0" u="none" strike="noStrike" kern="1200" dirty="0">
                          <a:solidFill>
                            <a:schemeClr val="dk1"/>
                          </a:solidFill>
                          <a:effectLst/>
                          <a:latin typeface="+mn-lt"/>
                          <a:ea typeface="+mn-ea"/>
                          <a:cs typeface="+mn-cs"/>
                        </a:rPr>
                        <a:t>✓</a:t>
                      </a:r>
                      <a:endParaRPr lang="en-US" dirty="0"/>
                    </a:p>
                  </a:txBody>
                  <a:tcPr/>
                </a:tc>
                <a:tc>
                  <a:txBody>
                    <a:bodyPr/>
                    <a:lstStyle/>
                    <a:p>
                      <a:endParaRPr lang="en-US" dirty="0"/>
                    </a:p>
                  </a:txBody>
                  <a:tcPr/>
                </a:tc>
                <a:tc>
                  <a:txBody>
                    <a:bodyPr/>
                    <a:lstStyle/>
                    <a:p>
                      <a:r>
                        <a:rPr lang="en-US" sz="1800" b="1" i="0" u="none" strike="noStrike" kern="1200" dirty="0">
                          <a:solidFill>
                            <a:schemeClr val="dk1"/>
                          </a:solidFill>
                          <a:effectLst/>
                          <a:latin typeface="+mn-lt"/>
                          <a:ea typeface="+mn-ea"/>
                          <a:cs typeface="+mn-cs"/>
                        </a:rPr>
                        <a:t>✓</a:t>
                      </a:r>
                      <a:endParaRPr lang="en-US" dirty="0"/>
                    </a:p>
                  </a:txBody>
                  <a:tcPr/>
                </a:tc>
                <a:tc>
                  <a:txBody>
                    <a:bodyPr/>
                    <a:lstStyle/>
                    <a:p>
                      <a:r>
                        <a:rPr lang="en-US" sz="1800" b="1" i="0" u="none" strike="noStrike" kern="1200" dirty="0">
                          <a:solidFill>
                            <a:schemeClr val="dk1"/>
                          </a:solidFill>
                          <a:effectLst/>
                          <a:latin typeface="+mn-lt"/>
                          <a:ea typeface="+mn-ea"/>
                          <a:cs typeface="+mn-cs"/>
                        </a:rPr>
                        <a:t>✓</a:t>
                      </a:r>
                      <a:endParaRPr lang="en-US" dirty="0"/>
                    </a:p>
                  </a:txBody>
                  <a:tcPr/>
                </a:tc>
                <a:extLst>
                  <a:ext uri="{0D108BD9-81ED-4DB2-BD59-A6C34878D82A}">
                    <a16:rowId xmlns:a16="http://schemas.microsoft.com/office/drawing/2014/main" val="428974894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MLC++</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r>
                        <a:rPr lang="en-US" sz="1800" b="1" i="0" u="none" strike="noStrike" kern="1200" dirty="0">
                          <a:solidFill>
                            <a:schemeClr val="dk1"/>
                          </a:solidFill>
                          <a:effectLst/>
                          <a:latin typeface="+mn-lt"/>
                          <a:ea typeface="+mn-ea"/>
                          <a:cs typeface="+mn-cs"/>
                        </a:rPr>
                        <a:t>✓</a:t>
                      </a:r>
                      <a:endParaRPr lang="en-US" dirty="0"/>
                    </a:p>
                  </a:txBody>
                  <a:tcPr/>
                </a:tc>
                <a:tc>
                  <a:txBody>
                    <a:bodyPr/>
                    <a:lstStyle/>
                    <a:p>
                      <a:r>
                        <a:rPr lang="en-US" sz="1800" b="1" i="0" u="none" strike="noStrike" kern="1200" dirty="0">
                          <a:solidFill>
                            <a:schemeClr val="dk1"/>
                          </a:solidFill>
                          <a:effectLst/>
                          <a:latin typeface="+mn-lt"/>
                          <a:ea typeface="+mn-ea"/>
                          <a:cs typeface="+mn-cs"/>
                        </a:rPr>
                        <a:t>✓</a:t>
                      </a:r>
                      <a:endParaRPr lang="en-US" dirty="0"/>
                    </a:p>
                  </a:txBody>
                  <a:tcPr/>
                </a:tc>
                <a:tc>
                  <a:txBody>
                    <a:bodyPr/>
                    <a:lstStyle/>
                    <a:p>
                      <a:endParaRPr lang="en-US" dirty="0"/>
                    </a:p>
                  </a:txBody>
                  <a:tcPr/>
                </a:tc>
                <a:extLst>
                  <a:ext uri="{0D108BD9-81ED-4DB2-BD59-A6C34878D82A}">
                    <a16:rowId xmlns:a16="http://schemas.microsoft.com/office/drawing/2014/main" val="619678686"/>
                  </a:ext>
                </a:extLst>
              </a:tr>
              <a:tr h="370840">
                <a:tc>
                  <a:txBody>
                    <a:bodyPr/>
                    <a:lstStyle/>
                    <a:p>
                      <a:r>
                        <a:rPr lang="en-US" dirty="0"/>
                        <a:t>Clementine</a:t>
                      </a:r>
                    </a:p>
                  </a:txBody>
                  <a:tcPr/>
                </a:tc>
                <a:tc>
                  <a:txBody>
                    <a:bodyPr/>
                    <a:lstStyle/>
                    <a:p>
                      <a:r>
                        <a:rPr lang="en-US" sz="1800" b="1" i="0" u="none" strike="noStrike" kern="1200" dirty="0">
                          <a:solidFill>
                            <a:schemeClr val="dk1"/>
                          </a:solidFill>
                          <a:effectLst/>
                          <a:latin typeface="+mn-lt"/>
                          <a:ea typeface="+mn-ea"/>
                          <a:cs typeface="+mn-cs"/>
                        </a:rPr>
                        <a:t>✓</a:t>
                      </a:r>
                      <a:endParaRPr lang="en-US" dirty="0"/>
                    </a:p>
                  </a:txBody>
                  <a:tcPr/>
                </a:tc>
                <a:tc>
                  <a:txBody>
                    <a:bodyPr/>
                    <a:lstStyle/>
                    <a:p>
                      <a:r>
                        <a:rPr lang="en-US" sz="1800" b="1" i="0" u="none" strike="noStrike" kern="1200" dirty="0">
                          <a:solidFill>
                            <a:schemeClr val="dk1"/>
                          </a:solidFill>
                          <a:effectLst/>
                          <a:latin typeface="+mn-lt"/>
                          <a:ea typeface="+mn-ea"/>
                          <a:cs typeface="+mn-cs"/>
                        </a:rPr>
                        <a:t>✓</a:t>
                      </a:r>
                      <a:endParaRPr lang="en-US" dirty="0"/>
                    </a:p>
                  </a:txBody>
                  <a:tcPr/>
                </a:tc>
                <a:tc>
                  <a:txBody>
                    <a:bodyPr/>
                    <a:lstStyle/>
                    <a:p>
                      <a:endParaRPr lang="en-US" dirty="0"/>
                    </a:p>
                  </a:txBody>
                  <a:tcPr/>
                </a:tc>
                <a:tc>
                  <a:txBody>
                    <a:bodyPr/>
                    <a:lstStyle/>
                    <a:p>
                      <a:r>
                        <a:rPr lang="en-US" sz="1800" b="1" i="0" u="none" strike="noStrike" kern="1200" dirty="0">
                          <a:solidFill>
                            <a:schemeClr val="dk1"/>
                          </a:solidFill>
                          <a:effectLst/>
                          <a:latin typeface="+mn-lt"/>
                          <a:ea typeface="+mn-ea"/>
                          <a:cs typeface="+mn-cs"/>
                        </a:rPr>
                        <a:t>✓</a:t>
                      </a:r>
                      <a:endParaRPr lang="en-US" dirty="0"/>
                    </a:p>
                  </a:txBody>
                  <a:tcPr/>
                </a:tc>
                <a:tc>
                  <a:txBody>
                    <a:bodyPr/>
                    <a:lstStyle/>
                    <a:p>
                      <a:r>
                        <a:rPr lang="en-US" sz="1800" b="1" i="0" u="none" strike="noStrike" kern="1200" dirty="0">
                          <a:solidFill>
                            <a:schemeClr val="dk1"/>
                          </a:solidFill>
                          <a:effectLst/>
                          <a:latin typeface="+mn-lt"/>
                          <a:ea typeface="+mn-ea"/>
                          <a:cs typeface="+mn-cs"/>
                        </a:rPr>
                        <a:t>✓</a:t>
                      </a:r>
                      <a:endParaRPr lang="en-US" dirty="0"/>
                    </a:p>
                  </a:txBody>
                  <a:tcPr/>
                </a:tc>
                <a:tc>
                  <a:txBody>
                    <a:bodyPr/>
                    <a:lstStyle/>
                    <a:p>
                      <a:endParaRPr lang="en-US" dirty="0"/>
                    </a:p>
                  </a:txBody>
                  <a:tcPr/>
                </a:tc>
                <a:extLst>
                  <a:ext uri="{0D108BD9-81ED-4DB2-BD59-A6C34878D82A}">
                    <a16:rowId xmlns:a16="http://schemas.microsoft.com/office/drawing/2014/main" val="1060162781"/>
                  </a:ext>
                </a:extLst>
              </a:tr>
              <a:tr h="370840">
                <a:tc>
                  <a:txBody>
                    <a:bodyPr/>
                    <a:lstStyle/>
                    <a:p>
                      <a:r>
                        <a:rPr lang="en-US" dirty="0" err="1"/>
                        <a:t>DBMiner</a:t>
                      </a:r>
                      <a:r>
                        <a:rPr lang="en-US" dirty="0"/>
                        <a:t> (includes </a:t>
                      </a:r>
                      <a:r>
                        <a:rPr lang="en-US" dirty="0" err="1"/>
                        <a:t>GeoMiner</a:t>
                      </a:r>
                      <a:r>
                        <a:rPr lang="en-US" dirty="0"/>
                        <a:t>)</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r>
                        <a:rPr lang="en-US" sz="1800" b="1" i="0" u="none" strike="noStrike" kern="1200" dirty="0">
                          <a:solidFill>
                            <a:schemeClr val="dk1"/>
                          </a:solidFill>
                          <a:effectLst/>
                          <a:latin typeface="+mn-lt"/>
                          <a:ea typeface="+mn-ea"/>
                          <a:cs typeface="+mn-cs"/>
                        </a:rPr>
                        <a:t>✓</a:t>
                      </a:r>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4258268920"/>
                  </a:ext>
                </a:extLst>
              </a:tr>
              <a:tr h="370840">
                <a:tc>
                  <a:txBody>
                    <a:bodyPr/>
                    <a:lstStyle/>
                    <a:p>
                      <a:r>
                        <a:rPr lang="en-US" dirty="0"/>
                        <a:t>IDIS</a:t>
                      </a:r>
                    </a:p>
                  </a:txBody>
                  <a:tcPr/>
                </a:tc>
                <a:tc>
                  <a:txBody>
                    <a:bodyPr/>
                    <a:lstStyle/>
                    <a:p>
                      <a:r>
                        <a:rPr lang="en-US" sz="1800" b="1" i="0" u="none" strike="noStrike" kern="1200" dirty="0">
                          <a:solidFill>
                            <a:schemeClr val="dk1"/>
                          </a:solidFill>
                          <a:effectLst/>
                          <a:latin typeface="+mn-lt"/>
                          <a:ea typeface="+mn-ea"/>
                          <a:cs typeface="+mn-cs"/>
                        </a:rPr>
                        <a:t>✓</a:t>
                      </a:r>
                      <a:endParaRPr lang="en-US" dirty="0"/>
                    </a:p>
                  </a:txBody>
                  <a:tcPr/>
                </a:tc>
                <a:tc>
                  <a:txBody>
                    <a:bodyPr/>
                    <a:lstStyle/>
                    <a:p>
                      <a:r>
                        <a:rPr lang="en-US" sz="1800" b="1" i="0" u="none" strike="noStrike" kern="1200" dirty="0">
                          <a:solidFill>
                            <a:schemeClr val="dk1"/>
                          </a:solidFill>
                          <a:effectLst/>
                          <a:latin typeface="+mn-lt"/>
                          <a:ea typeface="+mn-ea"/>
                          <a:cs typeface="+mn-cs"/>
                        </a:rPr>
                        <a:t>✓</a:t>
                      </a:r>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588244580"/>
                  </a:ext>
                </a:extLst>
              </a:tr>
              <a:tr h="370840">
                <a:tc>
                  <a:txBody>
                    <a:bodyPr/>
                    <a:lstStyle/>
                    <a:p>
                      <a:r>
                        <a:rPr lang="en-US" dirty="0" err="1"/>
                        <a:t>Mobal</a:t>
                      </a:r>
                      <a:endParaRPr lang="en-US" dirty="0"/>
                    </a:p>
                  </a:txBody>
                  <a:tcPr/>
                </a:tc>
                <a:tc>
                  <a:txBody>
                    <a:bodyPr/>
                    <a:lstStyle/>
                    <a:p>
                      <a:r>
                        <a:rPr lang="en-US" sz="1800" b="1" i="0" u="none" strike="noStrike" kern="1200" dirty="0">
                          <a:solidFill>
                            <a:schemeClr val="dk1"/>
                          </a:solidFill>
                          <a:effectLst/>
                          <a:latin typeface="+mn-lt"/>
                          <a:ea typeface="+mn-ea"/>
                          <a:cs typeface="+mn-cs"/>
                        </a:rPr>
                        <a:t>✓</a:t>
                      </a:r>
                      <a:endParaRPr lang="en-US" dirty="0"/>
                    </a:p>
                  </a:txBody>
                  <a:tcPr/>
                </a:tc>
                <a:tc>
                  <a:txBody>
                    <a:bodyPr/>
                    <a:lstStyle/>
                    <a:p>
                      <a:r>
                        <a:rPr lang="en-US" sz="1800" b="1" i="0" u="none" strike="noStrike" kern="1200" dirty="0">
                          <a:solidFill>
                            <a:schemeClr val="dk1"/>
                          </a:solidFill>
                          <a:effectLst/>
                          <a:latin typeface="+mn-lt"/>
                          <a:ea typeface="+mn-ea"/>
                          <a:cs typeface="+mn-cs"/>
                        </a:rPr>
                        <a:t>✓</a:t>
                      </a:r>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201875208"/>
                  </a:ext>
                </a:extLst>
              </a:tr>
              <a:tr h="370840">
                <a:tc>
                  <a:txBody>
                    <a:bodyPr/>
                    <a:lstStyle/>
                    <a:p>
                      <a:r>
                        <a:rPr lang="en-US" dirty="0" err="1"/>
                        <a:t>DataSurveyor</a:t>
                      </a:r>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502523176"/>
                  </a:ext>
                </a:extLst>
              </a:tr>
              <a:tr h="370840">
                <a:tc>
                  <a:txBody>
                    <a:bodyPr/>
                    <a:lstStyle/>
                    <a:p>
                      <a:r>
                        <a:rPr lang="en-US" dirty="0"/>
                        <a:t>Emerald</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r>
                        <a:rPr lang="en-US" sz="1800" b="1" i="0" u="none" strike="noStrike" kern="1200" dirty="0">
                          <a:solidFill>
                            <a:schemeClr val="dk1"/>
                          </a:solidFill>
                          <a:effectLst/>
                          <a:latin typeface="+mn-lt"/>
                          <a:ea typeface="+mn-ea"/>
                          <a:cs typeface="+mn-cs"/>
                        </a:rPr>
                        <a:t>✓</a:t>
                      </a:r>
                      <a:endParaRPr lang="en-US" dirty="0"/>
                    </a:p>
                  </a:txBody>
                  <a:tcPr/>
                </a:tc>
                <a:extLst>
                  <a:ext uri="{0D108BD9-81ED-4DB2-BD59-A6C34878D82A}">
                    <a16:rowId xmlns:a16="http://schemas.microsoft.com/office/drawing/2014/main" val="357062675"/>
                  </a:ext>
                </a:extLst>
              </a:tr>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075283813"/>
                  </a:ext>
                </a:extLst>
              </a:tr>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5960966"/>
                  </a:ext>
                </a:extLst>
              </a:tr>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913639691"/>
                  </a:ext>
                </a:extLst>
              </a:tr>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4118657997"/>
                  </a:ext>
                </a:extLst>
              </a:tr>
            </a:tbl>
          </a:graphicData>
        </a:graphic>
      </p:graphicFrame>
      <p:sp>
        <p:nvSpPr>
          <p:cNvPr id="5" name="Oval 4">
            <a:extLst>
              <a:ext uri="{FF2B5EF4-FFF2-40B4-BE49-F238E27FC236}">
                <a16:creationId xmlns:a16="http://schemas.microsoft.com/office/drawing/2014/main" id="{5D0AF2BE-2768-A041-9890-8D4A82E1DDEB}"/>
              </a:ext>
            </a:extLst>
          </p:cNvPr>
          <p:cNvSpPr/>
          <p:nvPr/>
        </p:nvSpPr>
        <p:spPr>
          <a:xfrm>
            <a:off x="5081588" y="2142364"/>
            <a:ext cx="1276350" cy="629031"/>
          </a:xfrm>
          <a:prstGeom prst="ellipse">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835187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118A4-C4AF-5C40-B781-08711567B10B}"/>
              </a:ext>
            </a:extLst>
          </p:cNvPr>
          <p:cNvSpPr>
            <a:spLocks noGrp="1"/>
          </p:cNvSpPr>
          <p:nvPr>
            <p:ph type="title"/>
          </p:nvPr>
        </p:nvSpPr>
        <p:spPr/>
        <p:txBody>
          <a:bodyPr/>
          <a:lstStyle/>
          <a:p>
            <a:r>
              <a:rPr lang="en-US" dirty="0"/>
              <a:t>Overview: existing system support for KDD</a:t>
            </a:r>
          </a:p>
        </p:txBody>
      </p:sp>
      <p:graphicFrame>
        <p:nvGraphicFramePr>
          <p:cNvPr id="4" name="Table 4">
            <a:extLst>
              <a:ext uri="{FF2B5EF4-FFF2-40B4-BE49-F238E27FC236}">
                <a16:creationId xmlns:a16="http://schemas.microsoft.com/office/drawing/2014/main" id="{2F2A5FDB-F640-F445-8805-FE456145E1BA}"/>
              </a:ext>
            </a:extLst>
          </p:cNvPr>
          <p:cNvGraphicFramePr>
            <a:graphicFrameLocks noGrp="1"/>
          </p:cNvGraphicFramePr>
          <p:nvPr>
            <p:ph idx="1"/>
          </p:nvPr>
        </p:nvGraphicFramePr>
        <p:xfrm>
          <a:off x="573088" y="2292350"/>
          <a:ext cx="10515596" cy="5461000"/>
        </p:xfrm>
        <a:graphic>
          <a:graphicData uri="http://schemas.openxmlformats.org/drawingml/2006/table">
            <a:tbl>
              <a:tblPr firstRow="1" bandRow="1">
                <a:tableStyleId>{5C22544A-7EE6-4342-B048-85BDC9FD1C3A}</a:tableStyleId>
              </a:tblPr>
              <a:tblGrid>
                <a:gridCol w="1970087">
                  <a:extLst>
                    <a:ext uri="{9D8B030D-6E8A-4147-A177-3AD203B41FA5}">
                      <a16:colId xmlns:a16="http://schemas.microsoft.com/office/drawing/2014/main" val="2052698038"/>
                    </a:ext>
                  </a:extLst>
                </a:gridCol>
                <a:gridCol w="1034369">
                  <a:extLst>
                    <a:ext uri="{9D8B030D-6E8A-4147-A177-3AD203B41FA5}">
                      <a16:colId xmlns:a16="http://schemas.microsoft.com/office/drawing/2014/main" val="1508517483"/>
                    </a:ext>
                  </a:extLst>
                </a:gridCol>
                <a:gridCol w="1502228">
                  <a:extLst>
                    <a:ext uri="{9D8B030D-6E8A-4147-A177-3AD203B41FA5}">
                      <a16:colId xmlns:a16="http://schemas.microsoft.com/office/drawing/2014/main" val="4014127451"/>
                    </a:ext>
                  </a:extLst>
                </a:gridCol>
                <a:gridCol w="1502228">
                  <a:extLst>
                    <a:ext uri="{9D8B030D-6E8A-4147-A177-3AD203B41FA5}">
                      <a16:colId xmlns:a16="http://schemas.microsoft.com/office/drawing/2014/main" val="900625831"/>
                    </a:ext>
                  </a:extLst>
                </a:gridCol>
                <a:gridCol w="1502228">
                  <a:extLst>
                    <a:ext uri="{9D8B030D-6E8A-4147-A177-3AD203B41FA5}">
                      <a16:colId xmlns:a16="http://schemas.microsoft.com/office/drawing/2014/main" val="385783622"/>
                    </a:ext>
                  </a:extLst>
                </a:gridCol>
                <a:gridCol w="1502228">
                  <a:extLst>
                    <a:ext uri="{9D8B030D-6E8A-4147-A177-3AD203B41FA5}">
                      <a16:colId xmlns:a16="http://schemas.microsoft.com/office/drawing/2014/main" val="2466310416"/>
                    </a:ext>
                  </a:extLst>
                </a:gridCol>
                <a:gridCol w="1502228">
                  <a:extLst>
                    <a:ext uri="{9D8B030D-6E8A-4147-A177-3AD203B41FA5}">
                      <a16:colId xmlns:a16="http://schemas.microsoft.com/office/drawing/2014/main" val="1042922155"/>
                    </a:ext>
                  </a:extLst>
                </a:gridCol>
              </a:tblGrid>
              <a:tr h="370840">
                <a:tc>
                  <a:txBody>
                    <a:bodyPr/>
                    <a:lstStyle/>
                    <a:p>
                      <a:r>
                        <a:rPr lang="en-US" dirty="0"/>
                        <a:t>System</a:t>
                      </a:r>
                    </a:p>
                  </a:txBody>
                  <a:tcPr/>
                </a:tc>
                <a:tc>
                  <a:txBody>
                    <a:bodyPr/>
                    <a:lstStyle/>
                    <a:p>
                      <a:r>
                        <a:rPr lang="en-US" dirty="0"/>
                        <a:t>Select</a:t>
                      </a:r>
                    </a:p>
                  </a:txBody>
                  <a:tcPr/>
                </a:tc>
                <a:tc>
                  <a:txBody>
                    <a:bodyPr/>
                    <a:lstStyle/>
                    <a:p>
                      <a:r>
                        <a:rPr lang="en-US" dirty="0"/>
                        <a:t>Clean</a:t>
                      </a:r>
                    </a:p>
                  </a:txBody>
                  <a:tcPr/>
                </a:tc>
                <a:tc>
                  <a:txBody>
                    <a:bodyPr/>
                    <a:lstStyle/>
                    <a:p>
                      <a:r>
                        <a:rPr lang="en-US" dirty="0"/>
                        <a:t>Transform</a:t>
                      </a:r>
                    </a:p>
                  </a:txBody>
                  <a:tcPr/>
                </a:tc>
                <a:tc>
                  <a:txBody>
                    <a:bodyPr/>
                    <a:lstStyle/>
                    <a:p>
                      <a:r>
                        <a:rPr lang="en-US" dirty="0"/>
                        <a:t>Mine</a:t>
                      </a:r>
                    </a:p>
                  </a:txBody>
                  <a:tcPr/>
                </a:tc>
                <a:tc>
                  <a:txBody>
                    <a:bodyPr/>
                    <a:lstStyle/>
                    <a:p>
                      <a:r>
                        <a:rPr lang="en-US" dirty="0"/>
                        <a:t>Interpret</a:t>
                      </a:r>
                    </a:p>
                  </a:txBody>
                  <a:tcPr/>
                </a:tc>
                <a:tc>
                  <a:txBody>
                    <a:bodyPr/>
                    <a:lstStyle/>
                    <a:p>
                      <a:r>
                        <a:rPr lang="en-US" dirty="0"/>
                        <a:t>Evaluate</a:t>
                      </a:r>
                    </a:p>
                  </a:txBody>
                  <a:tcPr/>
                </a:tc>
                <a:extLst>
                  <a:ext uri="{0D108BD9-81ED-4DB2-BD59-A6C34878D82A}">
                    <a16:rowId xmlns:a16="http://schemas.microsoft.com/office/drawing/2014/main" val="2901489840"/>
                  </a:ext>
                </a:extLst>
              </a:tr>
              <a:tr h="370840">
                <a:tc>
                  <a:txBody>
                    <a:bodyPr/>
                    <a:lstStyle/>
                    <a:p>
                      <a:r>
                        <a:rPr lang="en-US" dirty="0"/>
                        <a:t>Intelligent Miner</a:t>
                      </a:r>
                    </a:p>
                  </a:txBody>
                  <a:tcPr/>
                </a:tc>
                <a:tc>
                  <a:txBody>
                    <a:bodyPr/>
                    <a:lstStyle/>
                    <a:p>
                      <a:endParaRPr lang="en-US" dirty="0"/>
                    </a:p>
                  </a:txBody>
                  <a:tcPr/>
                </a:tc>
                <a:tc>
                  <a:txBody>
                    <a:bodyPr/>
                    <a:lstStyle/>
                    <a:p>
                      <a:r>
                        <a:rPr lang="en-US" sz="1800" b="1" i="0" u="none" strike="noStrike" kern="1200" dirty="0">
                          <a:solidFill>
                            <a:schemeClr val="dk1"/>
                          </a:solidFill>
                          <a:effectLst/>
                          <a:latin typeface="+mn-lt"/>
                          <a:ea typeface="+mn-ea"/>
                          <a:cs typeface="+mn-cs"/>
                        </a:rPr>
                        <a:t>✓</a:t>
                      </a:r>
                      <a:endParaRPr lang="en-US" dirty="0"/>
                    </a:p>
                  </a:txBody>
                  <a:tcPr/>
                </a:tc>
                <a:tc>
                  <a:txBody>
                    <a:bodyPr/>
                    <a:lstStyle/>
                    <a:p>
                      <a:r>
                        <a:rPr lang="en-US" sz="1800" b="1" i="0" u="none" strike="noStrike" kern="1200" dirty="0">
                          <a:solidFill>
                            <a:schemeClr val="dk1"/>
                          </a:solidFill>
                          <a:effectLst/>
                          <a:latin typeface="+mn-lt"/>
                          <a:ea typeface="+mn-ea"/>
                          <a:cs typeface="+mn-cs"/>
                        </a:rPr>
                        <a:t>✓</a:t>
                      </a:r>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913942690"/>
                  </a:ext>
                </a:extLst>
              </a:tr>
              <a:tr h="370840">
                <a:tc>
                  <a:txBody>
                    <a:bodyPr/>
                    <a:lstStyle/>
                    <a:p>
                      <a:r>
                        <a:rPr lang="en-US" dirty="0" err="1"/>
                        <a:t>MineSet</a:t>
                      </a:r>
                      <a:endParaRPr lang="en-US" dirty="0"/>
                    </a:p>
                  </a:txBody>
                  <a:tcPr/>
                </a:tc>
                <a:tc>
                  <a:txBody>
                    <a:bodyPr/>
                    <a:lstStyle/>
                    <a:p>
                      <a:endParaRPr lang="en-US" dirty="0"/>
                    </a:p>
                  </a:txBody>
                  <a:tcPr/>
                </a:tc>
                <a:tc>
                  <a:txBody>
                    <a:bodyPr/>
                    <a:lstStyle/>
                    <a:p>
                      <a:r>
                        <a:rPr lang="en-US" sz="1800" b="1" i="0" u="none" strike="noStrike" kern="1200" dirty="0">
                          <a:solidFill>
                            <a:schemeClr val="dk1"/>
                          </a:solidFill>
                          <a:effectLst/>
                          <a:latin typeface="+mn-lt"/>
                          <a:ea typeface="+mn-ea"/>
                          <a:cs typeface="+mn-cs"/>
                        </a:rPr>
                        <a:t>✓</a:t>
                      </a:r>
                      <a:endParaRPr lang="en-US" dirty="0"/>
                    </a:p>
                  </a:txBody>
                  <a:tcPr/>
                </a:tc>
                <a:tc>
                  <a:txBody>
                    <a:bodyPr/>
                    <a:lstStyle/>
                    <a:p>
                      <a:r>
                        <a:rPr lang="en-US" sz="1800" b="1" i="0" u="none" strike="noStrike" kern="1200" dirty="0">
                          <a:solidFill>
                            <a:schemeClr val="dk1"/>
                          </a:solidFill>
                          <a:effectLst/>
                          <a:latin typeface="+mn-lt"/>
                          <a:ea typeface="+mn-ea"/>
                          <a:cs typeface="+mn-cs"/>
                        </a:rPr>
                        <a:t>✓</a:t>
                      </a:r>
                      <a:endParaRPr lang="en-US" dirty="0"/>
                    </a:p>
                  </a:txBody>
                  <a:tcPr/>
                </a:tc>
                <a:tc>
                  <a:txBody>
                    <a:bodyPr/>
                    <a:lstStyle/>
                    <a:p>
                      <a:endParaRPr lang="en-US" dirty="0"/>
                    </a:p>
                  </a:txBody>
                  <a:tcPr/>
                </a:tc>
                <a:tc>
                  <a:txBody>
                    <a:bodyPr/>
                    <a:lstStyle/>
                    <a:p>
                      <a:r>
                        <a:rPr lang="en-US" sz="1800" b="1" i="0" u="none" strike="noStrike" kern="1200" dirty="0">
                          <a:solidFill>
                            <a:schemeClr val="dk1"/>
                          </a:solidFill>
                          <a:effectLst/>
                          <a:latin typeface="+mn-lt"/>
                          <a:ea typeface="+mn-ea"/>
                          <a:cs typeface="+mn-cs"/>
                        </a:rPr>
                        <a:t>✓</a:t>
                      </a:r>
                      <a:endParaRPr lang="en-US" dirty="0"/>
                    </a:p>
                  </a:txBody>
                  <a:tcPr/>
                </a:tc>
                <a:tc>
                  <a:txBody>
                    <a:bodyPr/>
                    <a:lstStyle/>
                    <a:p>
                      <a:r>
                        <a:rPr lang="en-US" sz="1800" b="1" i="0" u="none" strike="noStrike" kern="1200" dirty="0">
                          <a:solidFill>
                            <a:schemeClr val="dk1"/>
                          </a:solidFill>
                          <a:effectLst/>
                          <a:latin typeface="+mn-lt"/>
                          <a:ea typeface="+mn-ea"/>
                          <a:cs typeface="+mn-cs"/>
                        </a:rPr>
                        <a:t>✓</a:t>
                      </a:r>
                      <a:endParaRPr lang="en-US" dirty="0"/>
                    </a:p>
                  </a:txBody>
                  <a:tcPr/>
                </a:tc>
                <a:extLst>
                  <a:ext uri="{0D108BD9-81ED-4DB2-BD59-A6C34878D82A}">
                    <a16:rowId xmlns:a16="http://schemas.microsoft.com/office/drawing/2014/main" val="428974894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MLC++</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r>
                        <a:rPr lang="en-US" sz="1800" b="1" i="0" u="none" strike="noStrike" kern="1200" dirty="0">
                          <a:solidFill>
                            <a:schemeClr val="dk1"/>
                          </a:solidFill>
                          <a:effectLst/>
                          <a:latin typeface="+mn-lt"/>
                          <a:ea typeface="+mn-ea"/>
                          <a:cs typeface="+mn-cs"/>
                        </a:rPr>
                        <a:t>✓</a:t>
                      </a:r>
                      <a:endParaRPr lang="en-US" dirty="0"/>
                    </a:p>
                  </a:txBody>
                  <a:tcPr/>
                </a:tc>
                <a:tc>
                  <a:txBody>
                    <a:bodyPr/>
                    <a:lstStyle/>
                    <a:p>
                      <a:r>
                        <a:rPr lang="en-US" sz="1800" b="1" i="0" u="none" strike="noStrike" kern="1200" dirty="0">
                          <a:solidFill>
                            <a:schemeClr val="dk1"/>
                          </a:solidFill>
                          <a:effectLst/>
                          <a:latin typeface="+mn-lt"/>
                          <a:ea typeface="+mn-ea"/>
                          <a:cs typeface="+mn-cs"/>
                        </a:rPr>
                        <a:t>✓</a:t>
                      </a:r>
                      <a:endParaRPr lang="en-US" dirty="0"/>
                    </a:p>
                  </a:txBody>
                  <a:tcPr/>
                </a:tc>
                <a:tc>
                  <a:txBody>
                    <a:bodyPr/>
                    <a:lstStyle/>
                    <a:p>
                      <a:endParaRPr lang="en-US" dirty="0"/>
                    </a:p>
                  </a:txBody>
                  <a:tcPr/>
                </a:tc>
                <a:extLst>
                  <a:ext uri="{0D108BD9-81ED-4DB2-BD59-A6C34878D82A}">
                    <a16:rowId xmlns:a16="http://schemas.microsoft.com/office/drawing/2014/main" val="619678686"/>
                  </a:ext>
                </a:extLst>
              </a:tr>
              <a:tr h="370840">
                <a:tc>
                  <a:txBody>
                    <a:bodyPr/>
                    <a:lstStyle/>
                    <a:p>
                      <a:r>
                        <a:rPr lang="en-US" dirty="0"/>
                        <a:t>Clementine</a:t>
                      </a:r>
                    </a:p>
                  </a:txBody>
                  <a:tcPr/>
                </a:tc>
                <a:tc>
                  <a:txBody>
                    <a:bodyPr/>
                    <a:lstStyle/>
                    <a:p>
                      <a:r>
                        <a:rPr lang="en-US" sz="1800" b="1" i="0" u="none" strike="noStrike" kern="1200" dirty="0">
                          <a:solidFill>
                            <a:schemeClr val="dk1"/>
                          </a:solidFill>
                          <a:effectLst/>
                          <a:latin typeface="+mn-lt"/>
                          <a:ea typeface="+mn-ea"/>
                          <a:cs typeface="+mn-cs"/>
                        </a:rPr>
                        <a:t>✓</a:t>
                      </a:r>
                      <a:endParaRPr lang="en-US" dirty="0"/>
                    </a:p>
                  </a:txBody>
                  <a:tcPr/>
                </a:tc>
                <a:tc>
                  <a:txBody>
                    <a:bodyPr/>
                    <a:lstStyle/>
                    <a:p>
                      <a:r>
                        <a:rPr lang="en-US" sz="1800" b="1" i="0" u="none" strike="noStrike" kern="1200" dirty="0">
                          <a:solidFill>
                            <a:schemeClr val="dk1"/>
                          </a:solidFill>
                          <a:effectLst/>
                          <a:latin typeface="+mn-lt"/>
                          <a:ea typeface="+mn-ea"/>
                          <a:cs typeface="+mn-cs"/>
                        </a:rPr>
                        <a:t>✓</a:t>
                      </a:r>
                      <a:endParaRPr lang="en-US" dirty="0"/>
                    </a:p>
                  </a:txBody>
                  <a:tcPr/>
                </a:tc>
                <a:tc>
                  <a:txBody>
                    <a:bodyPr/>
                    <a:lstStyle/>
                    <a:p>
                      <a:endParaRPr lang="en-US" dirty="0"/>
                    </a:p>
                  </a:txBody>
                  <a:tcPr/>
                </a:tc>
                <a:tc>
                  <a:txBody>
                    <a:bodyPr/>
                    <a:lstStyle/>
                    <a:p>
                      <a:r>
                        <a:rPr lang="en-US" sz="1800" b="1" i="0" u="none" strike="noStrike" kern="1200" dirty="0">
                          <a:solidFill>
                            <a:schemeClr val="dk1"/>
                          </a:solidFill>
                          <a:effectLst/>
                          <a:latin typeface="+mn-lt"/>
                          <a:ea typeface="+mn-ea"/>
                          <a:cs typeface="+mn-cs"/>
                        </a:rPr>
                        <a:t>✓</a:t>
                      </a:r>
                      <a:endParaRPr lang="en-US" dirty="0"/>
                    </a:p>
                  </a:txBody>
                  <a:tcPr/>
                </a:tc>
                <a:tc>
                  <a:txBody>
                    <a:bodyPr/>
                    <a:lstStyle/>
                    <a:p>
                      <a:r>
                        <a:rPr lang="en-US" sz="1800" b="1" i="0" u="none" strike="noStrike" kern="1200" dirty="0">
                          <a:solidFill>
                            <a:schemeClr val="dk1"/>
                          </a:solidFill>
                          <a:effectLst/>
                          <a:latin typeface="+mn-lt"/>
                          <a:ea typeface="+mn-ea"/>
                          <a:cs typeface="+mn-cs"/>
                        </a:rPr>
                        <a:t>✓</a:t>
                      </a:r>
                      <a:endParaRPr lang="en-US" dirty="0"/>
                    </a:p>
                  </a:txBody>
                  <a:tcPr/>
                </a:tc>
                <a:tc>
                  <a:txBody>
                    <a:bodyPr/>
                    <a:lstStyle/>
                    <a:p>
                      <a:endParaRPr lang="en-US" dirty="0"/>
                    </a:p>
                  </a:txBody>
                  <a:tcPr/>
                </a:tc>
                <a:extLst>
                  <a:ext uri="{0D108BD9-81ED-4DB2-BD59-A6C34878D82A}">
                    <a16:rowId xmlns:a16="http://schemas.microsoft.com/office/drawing/2014/main" val="1060162781"/>
                  </a:ext>
                </a:extLst>
              </a:tr>
              <a:tr h="370840">
                <a:tc>
                  <a:txBody>
                    <a:bodyPr/>
                    <a:lstStyle/>
                    <a:p>
                      <a:r>
                        <a:rPr lang="en-US" dirty="0" err="1"/>
                        <a:t>DBMiner</a:t>
                      </a:r>
                      <a:r>
                        <a:rPr lang="en-US" dirty="0"/>
                        <a:t> (includes </a:t>
                      </a:r>
                      <a:r>
                        <a:rPr lang="en-US" dirty="0" err="1"/>
                        <a:t>GeoMiner</a:t>
                      </a:r>
                      <a:r>
                        <a:rPr lang="en-US" dirty="0"/>
                        <a:t>)</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r>
                        <a:rPr lang="en-US" sz="1800" b="1" i="0" u="none" strike="noStrike" kern="1200" dirty="0">
                          <a:solidFill>
                            <a:schemeClr val="dk1"/>
                          </a:solidFill>
                          <a:effectLst/>
                          <a:latin typeface="+mn-lt"/>
                          <a:ea typeface="+mn-ea"/>
                          <a:cs typeface="+mn-cs"/>
                        </a:rPr>
                        <a:t>✓</a:t>
                      </a:r>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4258268920"/>
                  </a:ext>
                </a:extLst>
              </a:tr>
              <a:tr h="370840">
                <a:tc>
                  <a:txBody>
                    <a:bodyPr/>
                    <a:lstStyle/>
                    <a:p>
                      <a:r>
                        <a:rPr lang="en-US" dirty="0"/>
                        <a:t>IDIS</a:t>
                      </a:r>
                    </a:p>
                  </a:txBody>
                  <a:tcPr/>
                </a:tc>
                <a:tc>
                  <a:txBody>
                    <a:bodyPr/>
                    <a:lstStyle/>
                    <a:p>
                      <a:r>
                        <a:rPr lang="en-US" sz="1800" b="1" i="0" u="none" strike="noStrike" kern="1200" dirty="0">
                          <a:solidFill>
                            <a:schemeClr val="dk1"/>
                          </a:solidFill>
                          <a:effectLst/>
                          <a:latin typeface="+mn-lt"/>
                          <a:ea typeface="+mn-ea"/>
                          <a:cs typeface="+mn-cs"/>
                        </a:rPr>
                        <a:t>✓</a:t>
                      </a:r>
                      <a:endParaRPr lang="en-US" dirty="0"/>
                    </a:p>
                  </a:txBody>
                  <a:tcPr/>
                </a:tc>
                <a:tc>
                  <a:txBody>
                    <a:bodyPr/>
                    <a:lstStyle/>
                    <a:p>
                      <a:r>
                        <a:rPr lang="en-US" sz="1800" b="1" i="0" u="none" strike="noStrike" kern="1200" dirty="0">
                          <a:solidFill>
                            <a:schemeClr val="dk1"/>
                          </a:solidFill>
                          <a:effectLst/>
                          <a:latin typeface="+mn-lt"/>
                          <a:ea typeface="+mn-ea"/>
                          <a:cs typeface="+mn-cs"/>
                        </a:rPr>
                        <a:t>✓</a:t>
                      </a:r>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588244580"/>
                  </a:ext>
                </a:extLst>
              </a:tr>
              <a:tr h="370840">
                <a:tc>
                  <a:txBody>
                    <a:bodyPr/>
                    <a:lstStyle/>
                    <a:p>
                      <a:r>
                        <a:rPr lang="en-US" dirty="0" err="1"/>
                        <a:t>Mobal</a:t>
                      </a:r>
                      <a:endParaRPr lang="en-US" dirty="0"/>
                    </a:p>
                  </a:txBody>
                  <a:tcPr/>
                </a:tc>
                <a:tc>
                  <a:txBody>
                    <a:bodyPr/>
                    <a:lstStyle/>
                    <a:p>
                      <a:r>
                        <a:rPr lang="en-US" sz="1800" b="1" i="0" u="none" strike="noStrike" kern="1200" dirty="0">
                          <a:solidFill>
                            <a:schemeClr val="dk1"/>
                          </a:solidFill>
                          <a:effectLst/>
                          <a:latin typeface="+mn-lt"/>
                          <a:ea typeface="+mn-ea"/>
                          <a:cs typeface="+mn-cs"/>
                        </a:rPr>
                        <a:t>✓</a:t>
                      </a:r>
                      <a:endParaRPr lang="en-US" dirty="0"/>
                    </a:p>
                  </a:txBody>
                  <a:tcPr/>
                </a:tc>
                <a:tc>
                  <a:txBody>
                    <a:bodyPr/>
                    <a:lstStyle/>
                    <a:p>
                      <a:r>
                        <a:rPr lang="en-US" sz="1800" b="1" i="0" u="none" strike="noStrike" kern="1200" dirty="0">
                          <a:solidFill>
                            <a:schemeClr val="dk1"/>
                          </a:solidFill>
                          <a:effectLst/>
                          <a:latin typeface="+mn-lt"/>
                          <a:ea typeface="+mn-ea"/>
                          <a:cs typeface="+mn-cs"/>
                        </a:rPr>
                        <a:t>✓</a:t>
                      </a:r>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201875208"/>
                  </a:ext>
                </a:extLst>
              </a:tr>
              <a:tr h="370840">
                <a:tc>
                  <a:txBody>
                    <a:bodyPr/>
                    <a:lstStyle/>
                    <a:p>
                      <a:r>
                        <a:rPr lang="en-US" dirty="0" err="1"/>
                        <a:t>DataSurveyor</a:t>
                      </a:r>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502523176"/>
                  </a:ext>
                </a:extLst>
              </a:tr>
              <a:tr h="370840">
                <a:tc>
                  <a:txBody>
                    <a:bodyPr/>
                    <a:lstStyle/>
                    <a:p>
                      <a:r>
                        <a:rPr lang="en-US" dirty="0"/>
                        <a:t>Emerald</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r>
                        <a:rPr lang="en-US" sz="1800" b="1" i="0" u="none" strike="noStrike" kern="1200" dirty="0">
                          <a:solidFill>
                            <a:schemeClr val="dk1"/>
                          </a:solidFill>
                          <a:effectLst/>
                          <a:latin typeface="+mn-lt"/>
                          <a:ea typeface="+mn-ea"/>
                          <a:cs typeface="+mn-cs"/>
                        </a:rPr>
                        <a:t>✓</a:t>
                      </a:r>
                      <a:endParaRPr lang="en-US" dirty="0"/>
                    </a:p>
                  </a:txBody>
                  <a:tcPr/>
                </a:tc>
                <a:extLst>
                  <a:ext uri="{0D108BD9-81ED-4DB2-BD59-A6C34878D82A}">
                    <a16:rowId xmlns:a16="http://schemas.microsoft.com/office/drawing/2014/main" val="357062675"/>
                  </a:ext>
                </a:extLst>
              </a:tr>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075283813"/>
                  </a:ext>
                </a:extLst>
              </a:tr>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5960966"/>
                  </a:ext>
                </a:extLst>
              </a:tr>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913639691"/>
                  </a:ext>
                </a:extLst>
              </a:tr>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4118657997"/>
                  </a:ext>
                </a:extLst>
              </a:tr>
            </a:tbl>
          </a:graphicData>
        </a:graphic>
      </p:graphicFrame>
      <p:sp>
        <p:nvSpPr>
          <p:cNvPr id="5" name="Oval 4">
            <a:extLst>
              <a:ext uri="{FF2B5EF4-FFF2-40B4-BE49-F238E27FC236}">
                <a16:creationId xmlns:a16="http://schemas.microsoft.com/office/drawing/2014/main" id="{5D0AF2BE-2768-A041-9890-8D4A82E1DDEB}"/>
              </a:ext>
            </a:extLst>
          </p:cNvPr>
          <p:cNvSpPr/>
          <p:nvPr/>
        </p:nvSpPr>
        <p:spPr>
          <a:xfrm>
            <a:off x="6224596" y="2157032"/>
            <a:ext cx="1276350" cy="614363"/>
          </a:xfrm>
          <a:prstGeom prst="ellipse">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112907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DF3433-7DCC-ED44-BBA8-34D580EA0132}"/>
              </a:ext>
            </a:extLst>
          </p:cNvPr>
          <p:cNvSpPr>
            <a:spLocks noGrp="1"/>
          </p:cNvSpPr>
          <p:nvPr>
            <p:ph type="title"/>
          </p:nvPr>
        </p:nvSpPr>
        <p:spPr>
          <a:xfrm>
            <a:off x="838200" y="2431669"/>
            <a:ext cx="10515600" cy="1325563"/>
          </a:xfrm>
        </p:spPr>
        <p:txBody>
          <a:bodyPr/>
          <a:lstStyle/>
          <a:p>
            <a:r>
              <a:rPr lang="en-US" dirty="0"/>
              <a:t>You cannot cover everything; make editorial choices</a:t>
            </a:r>
          </a:p>
        </p:txBody>
      </p:sp>
    </p:spTree>
    <p:extLst>
      <p:ext uri="{BB962C8B-B14F-4D97-AF65-F5344CB8AC3E}">
        <p14:creationId xmlns:p14="http://schemas.microsoft.com/office/powerpoint/2010/main" val="3663458673"/>
      </p:ext>
    </p:extLst>
  </p:cSld>
  <p:clrMapOvr>
    <a:masterClrMapping/>
  </p:clrMapOvr>
  <mc:AlternateContent xmlns:mc="http://schemas.openxmlformats.org/markup-compatibility/2006" xmlns:p14="http://schemas.microsoft.com/office/powerpoint/2010/main">
    <mc:Choice Requires="p14">
      <p:transition spd="slow" p14:dur="2000" advTm="11794"/>
    </mc:Choice>
    <mc:Fallback xmlns="">
      <p:transition spd="slow" advTm="11794"/>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118A4-C4AF-5C40-B781-08711567B10B}"/>
              </a:ext>
            </a:extLst>
          </p:cNvPr>
          <p:cNvSpPr>
            <a:spLocks noGrp="1"/>
          </p:cNvSpPr>
          <p:nvPr>
            <p:ph type="title"/>
          </p:nvPr>
        </p:nvSpPr>
        <p:spPr/>
        <p:txBody>
          <a:bodyPr/>
          <a:lstStyle/>
          <a:p>
            <a:r>
              <a:rPr lang="en-US" dirty="0"/>
              <a:t>Overview: existing system support for KDD</a:t>
            </a:r>
          </a:p>
        </p:txBody>
      </p:sp>
      <p:graphicFrame>
        <p:nvGraphicFramePr>
          <p:cNvPr id="4" name="Table 4">
            <a:extLst>
              <a:ext uri="{FF2B5EF4-FFF2-40B4-BE49-F238E27FC236}">
                <a16:creationId xmlns:a16="http://schemas.microsoft.com/office/drawing/2014/main" id="{2F2A5FDB-F640-F445-8805-FE456145E1BA}"/>
              </a:ext>
            </a:extLst>
          </p:cNvPr>
          <p:cNvGraphicFramePr>
            <a:graphicFrameLocks noGrp="1"/>
          </p:cNvGraphicFramePr>
          <p:nvPr>
            <p:ph idx="1"/>
          </p:nvPr>
        </p:nvGraphicFramePr>
        <p:xfrm>
          <a:off x="573088" y="2292350"/>
          <a:ext cx="10515596" cy="5461000"/>
        </p:xfrm>
        <a:graphic>
          <a:graphicData uri="http://schemas.openxmlformats.org/drawingml/2006/table">
            <a:tbl>
              <a:tblPr firstRow="1" bandRow="1">
                <a:tableStyleId>{5C22544A-7EE6-4342-B048-85BDC9FD1C3A}</a:tableStyleId>
              </a:tblPr>
              <a:tblGrid>
                <a:gridCol w="1970087">
                  <a:extLst>
                    <a:ext uri="{9D8B030D-6E8A-4147-A177-3AD203B41FA5}">
                      <a16:colId xmlns:a16="http://schemas.microsoft.com/office/drawing/2014/main" val="2052698038"/>
                    </a:ext>
                  </a:extLst>
                </a:gridCol>
                <a:gridCol w="1034369">
                  <a:extLst>
                    <a:ext uri="{9D8B030D-6E8A-4147-A177-3AD203B41FA5}">
                      <a16:colId xmlns:a16="http://schemas.microsoft.com/office/drawing/2014/main" val="1508517483"/>
                    </a:ext>
                  </a:extLst>
                </a:gridCol>
                <a:gridCol w="1502228">
                  <a:extLst>
                    <a:ext uri="{9D8B030D-6E8A-4147-A177-3AD203B41FA5}">
                      <a16:colId xmlns:a16="http://schemas.microsoft.com/office/drawing/2014/main" val="4014127451"/>
                    </a:ext>
                  </a:extLst>
                </a:gridCol>
                <a:gridCol w="1502228">
                  <a:extLst>
                    <a:ext uri="{9D8B030D-6E8A-4147-A177-3AD203B41FA5}">
                      <a16:colId xmlns:a16="http://schemas.microsoft.com/office/drawing/2014/main" val="900625831"/>
                    </a:ext>
                  </a:extLst>
                </a:gridCol>
                <a:gridCol w="1502228">
                  <a:extLst>
                    <a:ext uri="{9D8B030D-6E8A-4147-A177-3AD203B41FA5}">
                      <a16:colId xmlns:a16="http://schemas.microsoft.com/office/drawing/2014/main" val="385783622"/>
                    </a:ext>
                  </a:extLst>
                </a:gridCol>
                <a:gridCol w="1502228">
                  <a:extLst>
                    <a:ext uri="{9D8B030D-6E8A-4147-A177-3AD203B41FA5}">
                      <a16:colId xmlns:a16="http://schemas.microsoft.com/office/drawing/2014/main" val="2466310416"/>
                    </a:ext>
                  </a:extLst>
                </a:gridCol>
                <a:gridCol w="1502228">
                  <a:extLst>
                    <a:ext uri="{9D8B030D-6E8A-4147-A177-3AD203B41FA5}">
                      <a16:colId xmlns:a16="http://schemas.microsoft.com/office/drawing/2014/main" val="1042922155"/>
                    </a:ext>
                  </a:extLst>
                </a:gridCol>
              </a:tblGrid>
              <a:tr h="370840">
                <a:tc>
                  <a:txBody>
                    <a:bodyPr/>
                    <a:lstStyle/>
                    <a:p>
                      <a:r>
                        <a:rPr lang="en-US" dirty="0"/>
                        <a:t>System</a:t>
                      </a:r>
                    </a:p>
                  </a:txBody>
                  <a:tcPr/>
                </a:tc>
                <a:tc>
                  <a:txBody>
                    <a:bodyPr/>
                    <a:lstStyle/>
                    <a:p>
                      <a:r>
                        <a:rPr lang="en-US" dirty="0"/>
                        <a:t>Select</a:t>
                      </a:r>
                    </a:p>
                  </a:txBody>
                  <a:tcPr/>
                </a:tc>
                <a:tc>
                  <a:txBody>
                    <a:bodyPr/>
                    <a:lstStyle/>
                    <a:p>
                      <a:r>
                        <a:rPr lang="en-US" dirty="0"/>
                        <a:t>Clean</a:t>
                      </a:r>
                    </a:p>
                  </a:txBody>
                  <a:tcPr/>
                </a:tc>
                <a:tc>
                  <a:txBody>
                    <a:bodyPr/>
                    <a:lstStyle/>
                    <a:p>
                      <a:r>
                        <a:rPr lang="en-US" dirty="0"/>
                        <a:t>Transform</a:t>
                      </a:r>
                    </a:p>
                  </a:txBody>
                  <a:tcPr/>
                </a:tc>
                <a:tc>
                  <a:txBody>
                    <a:bodyPr/>
                    <a:lstStyle/>
                    <a:p>
                      <a:r>
                        <a:rPr lang="en-US" dirty="0"/>
                        <a:t>Mine</a:t>
                      </a:r>
                    </a:p>
                  </a:txBody>
                  <a:tcPr/>
                </a:tc>
                <a:tc>
                  <a:txBody>
                    <a:bodyPr/>
                    <a:lstStyle/>
                    <a:p>
                      <a:r>
                        <a:rPr lang="en-US" dirty="0"/>
                        <a:t>Interpret</a:t>
                      </a:r>
                    </a:p>
                  </a:txBody>
                  <a:tcPr/>
                </a:tc>
                <a:tc>
                  <a:txBody>
                    <a:bodyPr/>
                    <a:lstStyle/>
                    <a:p>
                      <a:r>
                        <a:rPr lang="en-US" dirty="0"/>
                        <a:t>Evaluate</a:t>
                      </a:r>
                    </a:p>
                  </a:txBody>
                  <a:tcPr/>
                </a:tc>
                <a:extLst>
                  <a:ext uri="{0D108BD9-81ED-4DB2-BD59-A6C34878D82A}">
                    <a16:rowId xmlns:a16="http://schemas.microsoft.com/office/drawing/2014/main" val="2901489840"/>
                  </a:ext>
                </a:extLst>
              </a:tr>
              <a:tr h="370840">
                <a:tc>
                  <a:txBody>
                    <a:bodyPr/>
                    <a:lstStyle/>
                    <a:p>
                      <a:r>
                        <a:rPr lang="en-US" dirty="0"/>
                        <a:t>Intelligent Miner</a:t>
                      </a:r>
                    </a:p>
                  </a:txBody>
                  <a:tcPr/>
                </a:tc>
                <a:tc>
                  <a:txBody>
                    <a:bodyPr/>
                    <a:lstStyle/>
                    <a:p>
                      <a:endParaRPr lang="en-US" dirty="0"/>
                    </a:p>
                  </a:txBody>
                  <a:tcPr/>
                </a:tc>
                <a:tc>
                  <a:txBody>
                    <a:bodyPr/>
                    <a:lstStyle/>
                    <a:p>
                      <a:r>
                        <a:rPr lang="en-US" sz="1800" b="1" i="0" u="none" strike="noStrike" kern="1200" dirty="0">
                          <a:solidFill>
                            <a:schemeClr val="dk1"/>
                          </a:solidFill>
                          <a:effectLst/>
                          <a:latin typeface="+mn-lt"/>
                          <a:ea typeface="+mn-ea"/>
                          <a:cs typeface="+mn-cs"/>
                        </a:rPr>
                        <a:t>✓</a:t>
                      </a:r>
                      <a:endParaRPr lang="en-US" dirty="0"/>
                    </a:p>
                  </a:txBody>
                  <a:tcPr/>
                </a:tc>
                <a:tc>
                  <a:txBody>
                    <a:bodyPr/>
                    <a:lstStyle/>
                    <a:p>
                      <a:r>
                        <a:rPr lang="en-US" sz="1800" b="1" i="0" u="none" strike="noStrike" kern="1200" dirty="0">
                          <a:solidFill>
                            <a:schemeClr val="dk1"/>
                          </a:solidFill>
                          <a:effectLst/>
                          <a:latin typeface="+mn-lt"/>
                          <a:ea typeface="+mn-ea"/>
                          <a:cs typeface="+mn-cs"/>
                        </a:rPr>
                        <a:t>✓</a:t>
                      </a:r>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913942690"/>
                  </a:ext>
                </a:extLst>
              </a:tr>
              <a:tr h="370840">
                <a:tc>
                  <a:txBody>
                    <a:bodyPr/>
                    <a:lstStyle/>
                    <a:p>
                      <a:r>
                        <a:rPr lang="en-US" dirty="0" err="1"/>
                        <a:t>MineSet</a:t>
                      </a:r>
                      <a:endParaRPr lang="en-US" dirty="0"/>
                    </a:p>
                  </a:txBody>
                  <a:tcPr/>
                </a:tc>
                <a:tc>
                  <a:txBody>
                    <a:bodyPr/>
                    <a:lstStyle/>
                    <a:p>
                      <a:endParaRPr lang="en-US" dirty="0"/>
                    </a:p>
                  </a:txBody>
                  <a:tcPr/>
                </a:tc>
                <a:tc>
                  <a:txBody>
                    <a:bodyPr/>
                    <a:lstStyle/>
                    <a:p>
                      <a:r>
                        <a:rPr lang="en-US" sz="1800" b="1" i="0" u="none" strike="noStrike" kern="1200" dirty="0">
                          <a:solidFill>
                            <a:schemeClr val="dk1"/>
                          </a:solidFill>
                          <a:effectLst/>
                          <a:latin typeface="+mn-lt"/>
                          <a:ea typeface="+mn-ea"/>
                          <a:cs typeface="+mn-cs"/>
                        </a:rPr>
                        <a:t>✓</a:t>
                      </a:r>
                      <a:endParaRPr lang="en-US" dirty="0"/>
                    </a:p>
                  </a:txBody>
                  <a:tcPr/>
                </a:tc>
                <a:tc>
                  <a:txBody>
                    <a:bodyPr/>
                    <a:lstStyle/>
                    <a:p>
                      <a:r>
                        <a:rPr lang="en-US" sz="1800" b="1" i="0" u="none" strike="noStrike" kern="1200" dirty="0">
                          <a:solidFill>
                            <a:schemeClr val="dk1"/>
                          </a:solidFill>
                          <a:effectLst/>
                          <a:latin typeface="+mn-lt"/>
                          <a:ea typeface="+mn-ea"/>
                          <a:cs typeface="+mn-cs"/>
                        </a:rPr>
                        <a:t>✓</a:t>
                      </a:r>
                      <a:endParaRPr lang="en-US" dirty="0"/>
                    </a:p>
                  </a:txBody>
                  <a:tcPr/>
                </a:tc>
                <a:tc>
                  <a:txBody>
                    <a:bodyPr/>
                    <a:lstStyle/>
                    <a:p>
                      <a:endParaRPr lang="en-US" dirty="0"/>
                    </a:p>
                  </a:txBody>
                  <a:tcPr/>
                </a:tc>
                <a:tc>
                  <a:txBody>
                    <a:bodyPr/>
                    <a:lstStyle/>
                    <a:p>
                      <a:r>
                        <a:rPr lang="en-US" sz="1800" b="1" i="0" u="none" strike="noStrike" kern="1200" dirty="0">
                          <a:solidFill>
                            <a:schemeClr val="dk1"/>
                          </a:solidFill>
                          <a:effectLst/>
                          <a:latin typeface="+mn-lt"/>
                          <a:ea typeface="+mn-ea"/>
                          <a:cs typeface="+mn-cs"/>
                        </a:rPr>
                        <a:t>✓</a:t>
                      </a:r>
                      <a:endParaRPr lang="en-US" dirty="0"/>
                    </a:p>
                  </a:txBody>
                  <a:tcPr/>
                </a:tc>
                <a:tc>
                  <a:txBody>
                    <a:bodyPr/>
                    <a:lstStyle/>
                    <a:p>
                      <a:r>
                        <a:rPr lang="en-US" sz="1800" b="1" i="0" u="none" strike="noStrike" kern="1200" dirty="0">
                          <a:solidFill>
                            <a:schemeClr val="dk1"/>
                          </a:solidFill>
                          <a:effectLst/>
                          <a:latin typeface="+mn-lt"/>
                          <a:ea typeface="+mn-ea"/>
                          <a:cs typeface="+mn-cs"/>
                        </a:rPr>
                        <a:t>✓</a:t>
                      </a:r>
                      <a:endParaRPr lang="en-US" dirty="0"/>
                    </a:p>
                  </a:txBody>
                  <a:tcPr/>
                </a:tc>
                <a:extLst>
                  <a:ext uri="{0D108BD9-81ED-4DB2-BD59-A6C34878D82A}">
                    <a16:rowId xmlns:a16="http://schemas.microsoft.com/office/drawing/2014/main" val="428974894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MLC++</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r>
                        <a:rPr lang="en-US" sz="1800" b="1" i="0" u="none" strike="noStrike" kern="1200" dirty="0">
                          <a:solidFill>
                            <a:schemeClr val="dk1"/>
                          </a:solidFill>
                          <a:effectLst/>
                          <a:latin typeface="+mn-lt"/>
                          <a:ea typeface="+mn-ea"/>
                          <a:cs typeface="+mn-cs"/>
                        </a:rPr>
                        <a:t>✓</a:t>
                      </a:r>
                      <a:endParaRPr lang="en-US" dirty="0"/>
                    </a:p>
                  </a:txBody>
                  <a:tcPr/>
                </a:tc>
                <a:tc>
                  <a:txBody>
                    <a:bodyPr/>
                    <a:lstStyle/>
                    <a:p>
                      <a:r>
                        <a:rPr lang="en-US" sz="1800" b="1" i="0" u="none" strike="noStrike" kern="1200" dirty="0">
                          <a:solidFill>
                            <a:schemeClr val="dk1"/>
                          </a:solidFill>
                          <a:effectLst/>
                          <a:latin typeface="+mn-lt"/>
                          <a:ea typeface="+mn-ea"/>
                          <a:cs typeface="+mn-cs"/>
                        </a:rPr>
                        <a:t>✓</a:t>
                      </a:r>
                      <a:endParaRPr lang="en-US" dirty="0"/>
                    </a:p>
                  </a:txBody>
                  <a:tcPr/>
                </a:tc>
                <a:tc>
                  <a:txBody>
                    <a:bodyPr/>
                    <a:lstStyle/>
                    <a:p>
                      <a:endParaRPr lang="en-US" dirty="0"/>
                    </a:p>
                  </a:txBody>
                  <a:tcPr/>
                </a:tc>
                <a:extLst>
                  <a:ext uri="{0D108BD9-81ED-4DB2-BD59-A6C34878D82A}">
                    <a16:rowId xmlns:a16="http://schemas.microsoft.com/office/drawing/2014/main" val="619678686"/>
                  </a:ext>
                </a:extLst>
              </a:tr>
              <a:tr h="370840">
                <a:tc>
                  <a:txBody>
                    <a:bodyPr/>
                    <a:lstStyle/>
                    <a:p>
                      <a:r>
                        <a:rPr lang="en-US" dirty="0"/>
                        <a:t>Clementine</a:t>
                      </a:r>
                    </a:p>
                  </a:txBody>
                  <a:tcPr/>
                </a:tc>
                <a:tc>
                  <a:txBody>
                    <a:bodyPr/>
                    <a:lstStyle/>
                    <a:p>
                      <a:r>
                        <a:rPr lang="en-US" sz="1800" b="1" i="0" u="none" strike="noStrike" kern="1200" dirty="0">
                          <a:solidFill>
                            <a:schemeClr val="dk1"/>
                          </a:solidFill>
                          <a:effectLst/>
                          <a:latin typeface="+mn-lt"/>
                          <a:ea typeface="+mn-ea"/>
                          <a:cs typeface="+mn-cs"/>
                        </a:rPr>
                        <a:t>✓</a:t>
                      </a:r>
                      <a:endParaRPr lang="en-US" dirty="0"/>
                    </a:p>
                  </a:txBody>
                  <a:tcPr/>
                </a:tc>
                <a:tc>
                  <a:txBody>
                    <a:bodyPr/>
                    <a:lstStyle/>
                    <a:p>
                      <a:r>
                        <a:rPr lang="en-US" sz="1800" b="1" i="0" u="none" strike="noStrike" kern="1200" dirty="0">
                          <a:solidFill>
                            <a:schemeClr val="dk1"/>
                          </a:solidFill>
                          <a:effectLst/>
                          <a:latin typeface="+mn-lt"/>
                          <a:ea typeface="+mn-ea"/>
                          <a:cs typeface="+mn-cs"/>
                        </a:rPr>
                        <a:t>✓</a:t>
                      </a:r>
                      <a:endParaRPr lang="en-US" dirty="0"/>
                    </a:p>
                  </a:txBody>
                  <a:tcPr/>
                </a:tc>
                <a:tc>
                  <a:txBody>
                    <a:bodyPr/>
                    <a:lstStyle/>
                    <a:p>
                      <a:endParaRPr lang="en-US" dirty="0"/>
                    </a:p>
                  </a:txBody>
                  <a:tcPr/>
                </a:tc>
                <a:tc>
                  <a:txBody>
                    <a:bodyPr/>
                    <a:lstStyle/>
                    <a:p>
                      <a:r>
                        <a:rPr lang="en-US" sz="1800" b="1" i="0" u="none" strike="noStrike" kern="1200" dirty="0">
                          <a:solidFill>
                            <a:schemeClr val="dk1"/>
                          </a:solidFill>
                          <a:effectLst/>
                          <a:latin typeface="+mn-lt"/>
                          <a:ea typeface="+mn-ea"/>
                          <a:cs typeface="+mn-cs"/>
                        </a:rPr>
                        <a:t>✓</a:t>
                      </a:r>
                      <a:endParaRPr lang="en-US" dirty="0"/>
                    </a:p>
                  </a:txBody>
                  <a:tcPr/>
                </a:tc>
                <a:tc>
                  <a:txBody>
                    <a:bodyPr/>
                    <a:lstStyle/>
                    <a:p>
                      <a:r>
                        <a:rPr lang="en-US" sz="1800" b="1" i="0" u="none" strike="noStrike" kern="1200" dirty="0">
                          <a:solidFill>
                            <a:schemeClr val="dk1"/>
                          </a:solidFill>
                          <a:effectLst/>
                          <a:latin typeface="+mn-lt"/>
                          <a:ea typeface="+mn-ea"/>
                          <a:cs typeface="+mn-cs"/>
                        </a:rPr>
                        <a:t>✓</a:t>
                      </a:r>
                      <a:endParaRPr lang="en-US" dirty="0"/>
                    </a:p>
                  </a:txBody>
                  <a:tcPr/>
                </a:tc>
                <a:tc>
                  <a:txBody>
                    <a:bodyPr/>
                    <a:lstStyle/>
                    <a:p>
                      <a:endParaRPr lang="en-US" dirty="0"/>
                    </a:p>
                  </a:txBody>
                  <a:tcPr/>
                </a:tc>
                <a:extLst>
                  <a:ext uri="{0D108BD9-81ED-4DB2-BD59-A6C34878D82A}">
                    <a16:rowId xmlns:a16="http://schemas.microsoft.com/office/drawing/2014/main" val="1060162781"/>
                  </a:ext>
                </a:extLst>
              </a:tr>
              <a:tr h="370840">
                <a:tc>
                  <a:txBody>
                    <a:bodyPr/>
                    <a:lstStyle/>
                    <a:p>
                      <a:r>
                        <a:rPr lang="en-US" dirty="0" err="1"/>
                        <a:t>DBMiner</a:t>
                      </a:r>
                      <a:r>
                        <a:rPr lang="en-US" dirty="0"/>
                        <a:t> (includes </a:t>
                      </a:r>
                      <a:r>
                        <a:rPr lang="en-US" dirty="0" err="1"/>
                        <a:t>GeoMiner</a:t>
                      </a:r>
                      <a:r>
                        <a:rPr lang="en-US" dirty="0"/>
                        <a:t>)</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r>
                        <a:rPr lang="en-US" sz="1800" b="1" i="0" u="none" strike="noStrike" kern="1200" dirty="0">
                          <a:solidFill>
                            <a:schemeClr val="dk1"/>
                          </a:solidFill>
                          <a:effectLst/>
                          <a:latin typeface="+mn-lt"/>
                          <a:ea typeface="+mn-ea"/>
                          <a:cs typeface="+mn-cs"/>
                        </a:rPr>
                        <a:t>✓</a:t>
                      </a:r>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4258268920"/>
                  </a:ext>
                </a:extLst>
              </a:tr>
              <a:tr h="370840">
                <a:tc>
                  <a:txBody>
                    <a:bodyPr/>
                    <a:lstStyle/>
                    <a:p>
                      <a:r>
                        <a:rPr lang="en-US" dirty="0"/>
                        <a:t>IDIS</a:t>
                      </a:r>
                    </a:p>
                  </a:txBody>
                  <a:tcPr/>
                </a:tc>
                <a:tc>
                  <a:txBody>
                    <a:bodyPr/>
                    <a:lstStyle/>
                    <a:p>
                      <a:r>
                        <a:rPr lang="en-US" sz="1800" b="1" i="0" u="none" strike="noStrike" kern="1200" dirty="0">
                          <a:solidFill>
                            <a:schemeClr val="dk1"/>
                          </a:solidFill>
                          <a:effectLst/>
                          <a:latin typeface="+mn-lt"/>
                          <a:ea typeface="+mn-ea"/>
                          <a:cs typeface="+mn-cs"/>
                        </a:rPr>
                        <a:t>✓</a:t>
                      </a:r>
                      <a:endParaRPr lang="en-US" dirty="0"/>
                    </a:p>
                  </a:txBody>
                  <a:tcPr/>
                </a:tc>
                <a:tc>
                  <a:txBody>
                    <a:bodyPr/>
                    <a:lstStyle/>
                    <a:p>
                      <a:r>
                        <a:rPr lang="en-US" sz="1800" b="1" i="0" u="none" strike="noStrike" kern="1200" dirty="0">
                          <a:solidFill>
                            <a:schemeClr val="dk1"/>
                          </a:solidFill>
                          <a:effectLst/>
                          <a:latin typeface="+mn-lt"/>
                          <a:ea typeface="+mn-ea"/>
                          <a:cs typeface="+mn-cs"/>
                        </a:rPr>
                        <a:t>✓</a:t>
                      </a:r>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588244580"/>
                  </a:ext>
                </a:extLst>
              </a:tr>
              <a:tr h="370840">
                <a:tc>
                  <a:txBody>
                    <a:bodyPr/>
                    <a:lstStyle/>
                    <a:p>
                      <a:r>
                        <a:rPr lang="en-US" dirty="0" err="1"/>
                        <a:t>Mobal</a:t>
                      </a:r>
                      <a:endParaRPr lang="en-US" dirty="0"/>
                    </a:p>
                  </a:txBody>
                  <a:tcPr/>
                </a:tc>
                <a:tc>
                  <a:txBody>
                    <a:bodyPr/>
                    <a:lstStyle/>
                    <a:p>
                      <a:r>
                        <a:rPr lang="en-US" sz="1800" b="1" i="0" u="none" strike="noStrike" kern="1200" dirty="0">
                          <a:solidFill>
                            <a:schemeClr val="dk1"/>
                          </a:solidFill>
                          <a:effectLst/>
                          <a:latin typeface="+mn-lt"/>
                          <a:ea typeface="+mn-ea"/>
                          <a:cs typeface="+mn-cs"/>
                        </a:rPr>
                        <a:t>✓</a:t>
                      </a:r>
                      <a:endParaRPr lang="en-US" dirty="0"/>
                    </a:p>
                  </a:txBody>
                  <a:tcPr/>
                </a:tc>
                <a:tc>
                  <a:txBody>
                    <a:bodyPr/>
                    <a:lstStyle/>
                    <a:p>
                      <a:r>
                        <a:rPr lang="en-US" sz="1800" b="1" i="0" u="none" strike="noStrike" kern="1200" dirty="0">
                          <a:solidFill>
                            <a:schemeClr val="dk1"/>
                          </a:solidFill>
                          <a:effectLst/>
                          <a:latin typeface="+mn-lt"/>
                          <a:ea typeface="+mn-ea"/>
                          <a:cs typeface="+mn-cs"/>
                        </a:rPr>
                        <a:t>✓</a:t>
                      </a:r>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201875208"/>
                  </a:ext>
                </a:extLst>
              </a:tr>
              <a:tr h="370840">
                <a:tc>
                  <a:txBody>
                    <a:bodyPr/>
                    <a:lstStyle/>
                    <a:p>
                      <a:r>
                        <a:rPr lang="en-US" dirty="0" err="1"/>
                        <a:t>DataSurveyor</a:t>
                      </a:r>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502523176"/>
                  </a:ext>
                </a:extLst>
              </a:tr>
              <a:tr h="370840">
                <a:tc>
                  <a:txBody>
                    <a:bodyPr/>
                    <a:lstStyle/>
                    <a:p>
                      <a:r>
                        <a:rPr lang="en-US" dirty="0"/>
                        <a:t>Emerald</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r>
                        <a:rPr lang="en-US" sz="1800" b="1" i="0" u="none" strike="noStrike" kern="1200" dirty="0">
                          <a:solidFill>
                            <a:schemeClr val="dk1"/>
                          </a:solidFill>
                          <a:effectLst/>
                          <a:latin typeface="+mn-lt"/>
                          <a:ea typeface="+mn-ea"/>
                          <a:cs typeface="+mn-cs"/>
                        </a:rPr>
                        <a:t>✓</a:t>
                      </a:r>
                      <a:endParaRPr lang="en-US" dirty="0"/>
                    </a:p>
                  </a:txBody>
                  <a:tcPr/>
                </a:tc>
                <a:extLst>
                  <a:ext uri="{0D108BD9-81ED-4DB2-BD59-A6C34878D82A}">
                    <a16:rowId xmlns:a16="http://schemas.microsoft.com/office/drawing/2014/main" val="357062675"/>
                  </a:ext>
                </a:extLst>
              </a:tr>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075283813"/>
                  </a:ext>
                </a:extLst>
              </a:tr>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5960966"/>
                  </a:ext>
                </a:extLst>
              </a:tr>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913639691"/>
                  </a:ext>
                </a:extLst>
              </a:tr>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4118657997"/>
                  </a:ext>
                </a:extLst>
              </a:tr>
            </a:tbl>
          </a:graphicData>
        </a:graphic>
      </p:graphicFrame>
      <p:sp>
        <p:nvSpPr>
          <p:cNvPr id="5" name="Oval 4">
            <a:extLst>
              <a:ext uri="{FF2B5EF4-FFF2-40B4-BE49-F238E27FC236}">
                <a16:creationId xmlns:a16="http://schemas.microsoft.com/office/drawing/2014/main" id="{5D0AF2BE-2768-A041-9890-8D4A82E1DDEB}"/>
              </a:ext>
            </a:extLst>
          </p:cNvPr>
          <p:cNvSpPr/>
          <p:nvPr/>
        </p:nvSpPr>
        <p:spPr>
          <a:xfrm>
            <a:off x="7939112" y="2157032"/>
            <a:ext cx="1276350" cy="614363"/>
          </a:xfrm>
          <a:prstGeom prst="ellipse">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928659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118A4-C4AF-5C40-B781-08711567B10B}"/>
              </a:ext>
            </a:extLst>
          </p:cNvPr>
          <p:cNvSpPr>
            <a:spLocks noGrp="1"/>
          </p:cNvSpPr>
          <p:nvPr>
            <p:ph type="title"/>
          </p:nvPr>
        </p:nvSpPr>
        <p:spPr/>
        <p:txBody>
          <a:bodyPr/>
          <a:lstStyle/>
          <a:p>
            <a:r>
              <a:rPr lang="en-US" dirty="0"/>
              <a:t>Overview: existing system support for KDD</a:t>
            </a:r>
          </a:p>
        </p:txBody>
      </p:sp>
      <p:graphicFrame>
        <p:nvGraphicFramePr>
          <p:cNvPr id="4" name="Table 4">
            <a:extLst>
              <a:ext uri="{FF2B5EF4-FFF2-40B4-BE49-F238E27FC236}">
                <a16:creationId xmlns:a16="http://schemas.microsoft.com/office/drawing/2014/main" id="{2F2A5FDB-F640-F445-8805-FE456145E1BA}"/>
              </a:ext>
            </a:extLst>
          </p:cNvPr>
          <p:cNvGraphicFramePr>
            <a:graphicFrameLocks noGrp="1"/>
          </p:cNvGraphicFramePr>
          <p:nvPr>
            <p:ph idx="1"/>
          </p:nvPr>
        </p:nvGraphicFramePr>
        <p:xfrm>
          <a:off x="573088" y="2292350"/>
          <a:ext cx="10515596" cy="5461000"/>
        </p:xfrm>
        <a:graphic>
          <a:graphicData uri="http://schemas.openxmlformats.org/drawingml/2006/table">
            <a:tbl>
              <a:tblPr firstRow="1" bandRow="1">
                <a:tableStyleId>{5C22544A-7EE6-4342-B048-85BDC9FD1C3A}</a:tableStyleId>
              </a:tblPr>
              <a:tblGrid>
                <a:gridCol w="1970087">
                  <a:extLst>
                    <a:ext uri="{9D8B030D-6E8A-4147-A177-3AD203B41FA5}">
                      <a16:colId xmlns:a16="http://schemas.microsoft.com/office/drawing/2014/main" val="2052698038"/>
                    </a:ext>
                  </a:extLst>
                </a:gridCol>
                <a:gridCol w="1034369">
                  <a:extLst>
                    <a:ext uri="{9D8B030D-6E8A-4147-A177-3AD203B41FA5}">
                      <a16:colId xmlns:a16="http://schemas.microsoft.com/office/drawing/2014/main" val="1508517483"/>
                    </a:ext>
                  </a:extLst>
                </a:gridCol>
                <a:gridCol w="1502228">
                  <a:extLst>
                    <a:ext uri="{9D8B030D-6E8A-4147-A177-3AD203B41FA5}">
                      <a16:colId xmlns:a16="http://schemas.microsoft.com/office/drawing/2014/main" val="4014127451"/>
                    </a:ext>
                  </a:extLst>
                </a:gridCol>
                <a:gridCol w="1502228">
                  <a:extLst>
                    <a:ext uri="{9D8B030D-6E8A-4147-A177-3AD203B41FA5}">
                      <a16:colId xmlns:a16="http://schemas.microsoft.com/office/drawing/2014/main" val="900625831"/>
                    </a:ext>
                  </a:extLst>
                </a:gridCol>
                <a:gridCol w="1502228">
                  <a:extLst>
                    <a:ext uri="{9D8B030D-6E8A-4147-A177-3AD203B41FA5}">
                      <a16:colId xmlns:a16="http://schemas.microsoft.com/office/drawing/2014/main" val="385783622"/>
                    </a:ext>
                  </a:extLst>
                </a:gridCol>
                <a:gridCol w="1502228">
                  <a:extLst>
                    <a:ext uri="{9D8B030D-6E8A-4147-A177-3AD203B41FA5}">
                      <a16:colId xmlns:a16="http://schemas.microsoft.com/office/drawing/2014/main" val="2466310416"/>
                    </a:ext>
                  </a:extLst>
                </a:gridCol>
                <a:gridCol w="1502228">
                  <a:extLst>
                    <a:ext uri="{9D8B030D-6E8A-4147-A177-3AD203B41FA5}">
                      <a16:colId xmlns:a16="http://schemas.microsoft.com/office/drawing/2014/main" val="1042922155"/>
                    </a:ext>
                  </a:extLst>
                </a:gridCol>
              </a:tblGrid>
              <a:tr h="370840">
                <a:tc>
                  <a:txBody>
                    <a:bodyPr/>
                    <a:lstStyle/>
                    <a:p>
                      <a:r>
                        <a:rPr lang="en-US" dirty="0"/>
                        <a:t>System</a:t>
                      </a:r>
                    </a:p>
                  </a:txBody>
                  <a:tcPr/>
                </a:tc>
                <a:tc>
                  <a:txBody>
                    <a:bodyPr/>
                    <a:lstStyle/>
                    <a:p>
                      <a:r>
                        <a:rPr lang="en-US" dirty="0"/>
                        <a:t>Select</a:t>
                      </a:r>
                    </a:p>
                  </a:txBody>
                  <a:tcPr/>
                </a:tc>
                <a:tc>
                  <a:txBody>
                    <a:bodyPr/>
                    <a:lstStyle/>
                    <a:p>
                      <a:r>
                        <a:rPr lang="en-US" dirty="0"/>
                        <a:t>Clean</a:t>
                      </a:r>
                    </a:p>
                  </a:txBody>
                  <a:tcPr/>
                </a:tc>
                <a:tc>
                  <a:txBody>
                    <a:bodyPr/>
                    <a:lstStyle/>
                    <a:p>
                      <a:r>
                        <a:rPr lang="en-US" dirty="0"/>
                        <a:t>Transform</a:t>
                      </a:r>
                    </a:p>
                  </a:txBody>
                  <a:tcPr/>
                </a:tc>
                <a:tc>
                  <a:txBody>
                    <a:bodyPr/>
                    <a:lstStyle/>
                    <a:p>
                      <a:r>
                        <a:rPr lang="en-US" dirty="0"/>
                        <a:t>Mine</a:t>
                      </a:r>
                    </a:p>
                  </a:txBody>
                  <a:tcPr/>
                </a:tc>
                <a:tc>
                  <a:txBody>
                    <a:bodyPr/>
                    <a:lstStyle/>
                    <a:p>
                      <a:r>
                        <a:rPr lang="en-US" dirty="0"/>
                        <a:t>Interpret</a:t>
                      </a:r>
                    </a:p>
                  </a:txBody>
                  <a:tcPr/>
                </a:tc>
                <a:tc>
                  <a:txBody>
                    <a:bodyPr/>
                    <a:lstStyle/>
                    <a:p>
                      <a:r>
                        <a:rPr lang="en-US" dirty="0"/>
                        <a:t>Evaluate</a:t>
                      </a:r>
                    </a:p>
                  </a:txBody>
                  <a:tcPr/>
                </a:tc>
                <a:extLst>
                  <a:ext uri="{0D108BD9-81ED-4DB2-BD59-A6C34878D82A}">
                    <a16:rowId xmlns:a16="http://schemas.microsoft.com/office/drawing/2014/main" val="2901489840"/>
                  </a:ext>
                </a:extLst>
              </a:tr>
              <a:tr h="370840">
                <a:tc>
                  <a:txBody>
                    <a:bodyPr/>
                    <a:lstStyle/>
                    <a:p>
                      <a:r>
                        <a:rPr lang="en-US" dirty="0"/>
                        <a:t>Intelligent Miner</a:t>
                      </a:r>
                    </a:p>
                  </a:txBody>
                  <a:tcPr/>
                </a:tc>
                <a:tc>
                  <a:txBody>
                    <a:bodyPr/>
                    <a:lstStyle/>
                    <a:p>
                      <a:endParaRPr lang="en-US" dirty="0"/>
                    </a:p>
                  </a:txBody>
                  <a:tcPr/>
                </a:tc>
                <a:tc>
                  <a:txBody>
                    <a:bodyPr/>
                    <a:lstStyle/>
                    <a:p>
                      <a:r>
                        <a:rPr lang="en-US" sz="1800" b="1" i="0" u="none" strike="noStrike" kern="1200" dirty="0">
                          <a:solidFill>
                            <a:schemeClr val="dk1"/>
                          </a:solidFill>
                          <a:effectLst/>
                          <a:latin typeface="+mn-lt"/>
                          <a:ea typeface="+mn-ea"/>
                          <a:cs typeface="+mn-cs"/>
                        </a:rPr>
                        <a:t>✓</a:t>
                      </a:r>
                      <a:endParaRPr lang="en-US" dirty="0"/>
                    </a:p>
                  </a:txBody>
                  <a:tcPr/>
                </a:tc>
                <a:tc>
                  <a:txBody>
                    <a:bodyPr/>
                    <a:lstStyle/>
                    <a:p>
                      <a:r>
                        <a:rPr lang="en-US" sz="1800" b="1" i="0" u="none" strike="noStrike" kern="1200" dirty="0">
                          <a:solidFill>
                            <a:schemeClr val="dk1"/>
                          </a:solidFill>
                          <a:effectLst/>
                          <a:latin typeface="+mn-lt"/>
                          <a:ea typeface="+mn-ea"/>
                          <a:cs typeface="+mn-cs"/>
                        </a:rPr>
                        <a:t>✓</a:t>
                      </a:r>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913942690"/>
                  </a:ext>
                </a:extLst>
              </a:tr>
              <a:tr h="370840">
                <a:tc>
                  <a:txBody>
                    <a:bodyPr/>
                    <a:lstStyle/>
                    <a:p>
                      <a:r>
                        <a:rPr lang="en-US" dirty="0" err="1"/>
                        <a:t>MineSet</a:t>
                      </a:r>
                      <a:endParaRPr lang="en-US" dirty="0"/>
                    </a:p>
                  </a:txBody>
                  <a:tcPr/>
                </a:tc>
                <a:tc>
                  <a:txBody>
                    <a:bodyPr/>
                    <a:lstStyle/>
                    <a:p>
                      <a:endParaRPr lang="en-US" dirty="0"/>
                    </a:p>
                  </a:txBody>
                  <a:tcPr/>
                </a:tc>
                <a:tc>
                  <a:txBody>
                    <a:bodyPr/>
                    <a:lstStyle/>
                    <a:p>
                      <a:r>
                        <a:rPr lang="en-US" sz="1800" b="1" i="0" u="none" strike="noStrike" kern="1200" dirty="0">
                          <a:solidFill>
                            <a:schemeClr val="dk1"/>
                          </a:solidFill>
                          <a:effectLst/>
                          <a:latin typeface="+mn-lt"/>
                          <a:ea typeface="+mn-ea"/>
                          <a:cs typeface="+mn-cs"/>
                        </a:rPr>
                        <a:t>✓</a:t>
                      </a:r>
                      <a:endParaRPr lang="en-US" dirty="0"/>
                    </a:p>
                  </a:txBody>
                  <a:tcPr/>
                </a:tc>
                <a:tc>
                  <a:txBody>
                    <a:bodyPr/>
                    <a:lstStyle/>
                    <a:p>
                      <a:r>
                        <a:rPr lang="en-US" sz="1800" b="1" i="0" u="none" strike="noStrike" kern="1200" dirty="0">
                          <a:solidFill>
                            <a:schemeClr val="dk1"/>
                          </a:solidFill>
                          <a:effectLst/>
                          <a:latin typeface="+mn-lt"/>
                          <a:ea typeface="+mn-ea"/>
                          <a:cs typeface="+mn-cs"/>
                        </a:rPr>
                        <a:t>✓</a:t>
                      </a:r>
                      <a:endParaRPr lang="en-US" dirty="0"/>
                    </a:p>
                  </a:txBody>
                  <a:tcPr/>
                </a:tc>
                <a:tc>
                  <a:txBody>
                    <a:bodyPr/>
                    <a:lstStyle/>
                    <a:p>
                      <a:endParaRPr lang="en-US" dirty="0"/>
                    </a:p>
                  </a:txBody>
                  <a:tcPr/>
                </a:tc>
                <a:tc>
                  <a:txBody>
                    <a:bodyPr/>
                    <a:lstStyle/>
                    <a:p>
                      <a:r>
                        <a:rPr lang="en-US" sz="1800" b="1" i="0" u="none" strike="noStrike" kern="1200" dirty="0">
                          <a:solidFill>
                            <a:schemeClr val="dk1"/>
                          </a:solidFill>
                          <a:effectLst/>
                          <a:latin typeface="+mn-lt"/>
                          <a:ea typeface="+mn-ea"/>
                          <a:cs typeface="+mn-cs"/>
                        </a:rPr>
                        <a:t>✓</a:t>
                      </a:r>
                      <a:endParaRPr lang="en-US" dirty="0"/>
                    </a:p>
                  </a:txBody>
                  <a:tcPr/>
                </a:tc>
                <a:tc>
                  <a:txBody>
                    <a:bodyPr/>
                    <a:lstStyle/>
                    <a:p>
                      <a:r>
                        <a:rPr lang="en-US" sz="1800" b="1" i="0" u="none" strike="noStrike" kern="1200" dirty="0">
                          <a:solidFill>
                            <a:schemeClr val="dk1"/>
                          </a:solidFill>
                          <a:effectLst/>
                          <a:latin typeface="+mn-lt"/>
                          <a:ea typeface="+mn-ea"/>
                          <a:cs typeface="+mn-cs"/>
                        </a:rPr>
                        <a:t>✓</a:t>
                      </a:r>
                      <a:endParaRPr lang="en-US" dirty="0"/>
                    </a:p>
                  </a:txBody>
                  <a:tcPr/>
                </a:tc>
                <a:extLst>
                  <a:ext uri="{0D108BD9-81ED-4DB2-BD59-A6C34878D82A}">
                    <a16:rowId xmlns:a16="http://schemas.microsoft.com/office/drawing/2014/main" val="428974894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MLC++</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r>
                        <a:rPr lang="en-US" sz="1800" b="1" i="0" u="none" strike="noStrike" kern="1200" dirty="0">
                          <a:solidFill>
                            <a:schemeClr val="dk1"/>
                          </a:solidFill>
                          <a:effectLst/>
                          <a:latin typeface="+mn-lt"/>
                          <a:ea typeface="+mn-ea"/>
                          <a:cs typeface="+mn-cs"/>
                        </a:rPr>
                        <a:t>✓</a:t>
                      </a:r>
                      <a:endParaRPr lang="en-US" dirty="0"/>
                    </a:p>
                  </a:txBody>
                  <a:tcPr/>
                </a:tc>
                <a:tc>
                  <a:txBody>
                    <a:bodyPr/>
                    <a:lstStyle/>
                    <a:p>
                      <a:r>
                        <a:rPr lang="en-US" sz="1800" b="1" i="0" u="none" strike="noStrike" kern="1200" dirty="0">
                          <a:solidFill>
                            <a:schemeClr val="dk1"/>
                          </a:solidFill>
                          <a:effectLst/>
                          <a:latin typeface="+mn-lt"/>
                          <a:ea typeface="+mn-ea"/>
                          <a:cs typeface="+mn-cs"/>
                        </a:rPr>
                        <a:t>✓</a:t>
                      </a:r>
                      <a:endParaRPr lang="en-US" dirty="0"/>
                    </a:p>
                  </a:txBody>
                  <a:tcPr/>
                </a:tc>
                <a:tc>
                  <a:txBody>
                    <a:bodyPr/>
                    <a:lstStyle/>
                    <a:p>
                      <a:endParaRPr lang="en-US" dirty="0"/>
                    </a:p>
                  </a:txBody>
                  <a:tcPr/>
                </a:tc>
                <a:extLst>
                  <a:ext uri="{0D108BD9-81ED-4DB2-BD59-A6C34878D82A}">
                    <a16:rowId xmlns:a16="http://schemas.microsoft.com/office/drawing/2014/main" val="619678686"/>
                  </a:ext>
                </a:extLst>
              </a:tr>
              <a:tr h="370840">
                <a:tc>
                  <a:txBody>
                    <a:bodyPr/>
                    <a:lstStyle/>
                    <a:p>
                      <a:r>
                        <a:rPr lang="en-US" dirty="0"/>
                        <a:t>Clementine</a:t>
                      </a:r>
                    </a:p>
                  </a:txBody>
                  <a:tcPr/>
                </a:tc>
                <a:tc>
                  <a:txBody>
                    <a:bodyPr/>
                    <a:lstStyle/>
                    <a:p>
                      <a:r>
                        <a:rPr lang="en-US" sz="1800" b="1" i="0" u="none" strike="noStrike" kern="1200" dirty="0">
                          <a:solidFill>
                            <a:schemeClr val="dk1"/>
                          </a:solidFill>
                          <a:effectLst/>
                          <a:latin typeface="+mn-lt"/>
                          <a:ea typeface="+mn-ea"/>
                          <a:cs typeface="+mn-cs"/>
                        </a:rPr>
                        <a:t>✓</a:t>
                      </a:r>
                      <a:endParaRPr lang="en-US" dirty="0"/>
                    </a:p>
                  </a:txBody>
                  <a:tcPr/>
                </a:tc>
                <a:tc>
                  <a:txBody>
                    <a:bodyPr/>
                    <a:lstStyle/>
                    <a:p>
                      <a:r>
                        <a:rPr lang="en-US" sz="1800" b="1" i="0" u="none" strike="noStrike" kern="1200" dirty="0">
                          <a:solidFill>
                            <a:schemeClr val="dk1"/>
                          </a:solidFill>
                          <a:effectLst/>
                          <a:latin typeface="+mn-lt"/>
                          <a:ea typeface="+mn-ea"/>
                          <a:cs typeface="+mn-cs"/>
                        </a:rPr>
                        <a:t>✓</a:t>
                      </a:r>
                      <a:endParaRPr lang="en-US" dirty="0"/>
                    </a:p>
                  </a:txBody>
                  <a:tcPr/>
                </a:tc>
                <a:tc>
                  <a:txBody>
                    <a:bodyPr/>
                    <a:lstStyle/>
                    <a:p>
                      <a:endParaRPr lang="en-US" dirty="0"/>
                    </a:p>
                  </a:txBody>
                  <a:tcPr/>
                </a:tc>
                <a:tc>
                  <a:txBody>
                    <a:bodyPr/>
                    <a:lstStyle/>
                    <a:p>
                      <a:r>
                        <a:rPr lang="en-US" sz="1800" b="1" i="0" u="none" strike="noStrike" kern="1200" dirty="0">
                          <a:solidFill>
                            <a:schemeClr val="dk1"/>
                          </a:solidFill>
                          <a:effectLst/>
                          <a:latin typeface="+mn-lt"/>
                          <a:ea typeface="+mn-ea"/>
                          <a:cs typeface="+mn-cs"/>
                        </a:rPr>
                        <a:t>✓</a:t>
                      </a:r>
                      <a:endParaRPr lang="en-US" dirty="0"/>
                    </a:p>
                  </a:txBody>
                  <a:tcPr/>
                </a:tc>
                <a:tc>
                  <a:txBody>
                    <a:bodyPr/>
                    <a:lstStyle/>
                    <a:p>
                      <a:r>
                        <a:rPr lang="en-US" sz="1800" b="1" i="0" u="none" strike="noStrike" kern="1200" dirty="0">
                          <a:solidFill>
                            <a:schemeClr val="dk1"/>
                          </a:solidFill>
                          <a:effectLst/>
                          <a:latin typeface="+mn-lt"/>
                          <a:ea typeface="+mn-ea"/>
                          <a:cs typeface="+mn-cs"/>
                        </a:rPr>
                        <a:t>✓</a:t>
                      </a:r>
                      <a:endParaRPr lang="en-US" dirty="0"/>
                    </a:p>
                  </a:txBody>
                  <a:tcPr/>
                </a:tc>
                <a:tc>
                  <a:txBody>
                    <a:bodyPr/>
                    <a:lstStyle/>
                    <a:p>
                      <a:endParaRPr lang="en-US" dirty="0"/>
                    </a:p>
                  </a:txBody>
                  <a:tcPr/>
                </a:tc>
                <a:extLst>
                  <a:ext uri="{0D108BD9-81ED-4DB2-BD59-A6C34878D82A}">
                    <a16:rowId xmlns:a16="http://schemas.microsoft.com/office/drawing/2014/main" val="1060162781"/>
                  </a:ext>
                </a:extLst>
              </a:tr>
              <a:tr h="370840">
                <a:tc>
                  <a:txBody>
                    <a:bodyPr/>
                    <a:lstStyle/>
                    <a:p>
                      <a:r>
                        <a:rPr lang="en-US" dirty="0" err="1"/>
                        <a:t>DBMiner</a:t>
                      </a:r>
                      <a:r>
                        <a:rPr lang="en-US" dirty="0"/>
                        <a:t> (includes </a:t>
                      </a:r>
                      <a:r>
                        <a:rPr lang="en-US" dirty="0" err="1"/>
                        <a:t>GeoMiner</a:t>
                      </a:r>
                      <a:r>
                        <a:rPr lang="en-US" dirty="0"/>
                        <a:t>)</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r>
                        <a:rPr lang="en-US" sz="1800" b="1" i="0" u="none" strike="noStrike" kern="1200" dirty="0">
                          <a:solidFill>
                            <a:schemeClr val="dk1"/>
                          </a:solidFill>
                          <a:effectLst/>
                          <a:latin typeface="+mn-lt"/>
                          <a:ea typeface="+mn-ea"/>
                          <a:cs typeface="+mn-cs"/>
                        </a:rPr>
                        <a:t>✓</a:t>
                      </a:r>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4258268920"/>
                  </a:ext>
                </a:extLst>
              </a:tr>
              <a:tr h="370840">
                <a:tc>
                  <a:txBody>
                    <a:bodyPr/>
                    <a:lstStyle/>
                    <a:p>
                      <a:r>
                        <a:rPr lang="en-US" dirty="0"/>
                        <a:t>IDIS</a:t>
                      </a:r>
                    </a:p>
                  </a:txBody>
                  <a:tcPr/>
                </a:tc>
                <a:tc>
                  <a:txBody>
                    <a:bodyPr/>
                    <a:lstStyle/>
                    <a:p>
                      <a:r>
                        <a:rPr lang="en-US" sz="1800" b="1" i="0" u="none" strike="noStrike" kern="1200" dirty="0">
                          <a:solidFill>
                            <a:schemeClr val="dk1"/>
                          </a:solidFill>
                          <a:effectLst/>
                          <a:latin typeface="+mn-lt"/>
                          <a:ea typeface="+mn-ea"/>
                          <a:cs typeface="+mn-cs"/>
                        </a:rPr>
                        <a:t>✓</a:t>
                      </a:r>
                      <a:endParaRPr lang="en-US" dirty="0"/>
                    </a:p>
                  </a:txBody>
                  <a:tcPr/>
                </a:tc>
                <a:tc>
                  <a:txBody>
                    <a:bodyPr/>
                    <a:lstStyle/>
                    <a:p>
                      <a:r>
                        <a:rPr lang="en-US" sz="1800" b="1" i="0" u="none" strike="noStrike" kern="1200" dirty="0">
                          <a:solidFill>
                            <a:schemeClr val="dk1"/>
                          </a:solidFill>
                          <a:effectLst/>
                          <a:latin typeface="+mn-lt"/>
                          <a:ea typeface="+mn-ea"/>
                          <a:cs typeface="+mn-cs"/>
                        </a:rPr>
                        <a:t>✓</a:t>
                      </a:r>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588244580"/>
                  </a:ext>
                </a:extLst>
              </a:tr>
              <a:tr h="370840">
                <a:tc>
                  <a:txBody>
                    <a:bodyPr/>
                    <a:lstStyle/>
                    <a:p>
                      <a:r>
                        <a:rPr lang="en-US" dirty="0" err="1"/>
                        <a:t>Mobal</a:t>
                      </a:r>
                      <a:endParaRPr lang="en-US" dirty="0"/>
                    </a:p>
                  </a:txBody>
                  <a:tcPr/>
                </a:tc>
                <a:tc>
                  <a:txBody>
                    <a:bodyPr/>
                    <a:lstStyle/>
                    <a:p>
                      <a:r>
                        <a:rPr lang="en-US" sz="1800" b="1" i="0" u="none" strike="noStrike" kern="1200" dirty="0">
                          <a:solidFill>
                            <a:schemeClr val="dk1"/>
                          </a:solidFill>
                          <a:effectLst/>
                          <a:latin typeface="+mn-lt"/>
                          <a:ea typeface="+mn-ea"/>
                          <a:cs typeface="+mn-cs"/>
                        </a:rPr>
                        <a:t>✓</a:t>
                      </a:r>
                      <a:endParaRPr lang="en-US" dirty="0"/>
                    </a:p>
                  </a:txBody>
                  <a:tcPr/>
                </a:tc>
                <a:tc>
                  <a:txBody>
                    <a:bodyPr/>
                    <a:lstStyle/>
                    <a:p>
                      <a:r>
                        <a:rPr lang="en-US" sz="1800" b="1" i="0" u="none" strike="noStrike" kern="1200" dirty="0">
                          <a:solidFill>
                            <a:schemeClr val="dk1"/>
                          </a:solidFill>
                          <a:effectLst/>
                          <a:latin typeface="+mn-lt"/>
                          <a:ea typeface="+mn-ea"/>
                          <a:cs typeface="+mn-cs"/>
                        </a:rPr>
                        <a:t>✓</a:t>
                      </a:r>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201875208"/>
                  </a:ext>
                </a:extLst>
              </a:tr>
              <a:tr h="370840">
                <a:tc>
                  <a:txBody>
                    <a:bodyPr/>
                    <a:lstStyle/>
                    <a:p>
                      <a:r>
                        <a:rPr lang="en-US" dirty="0" err="1"/>
                        <a:t>DataSurveyor</a:t>
                      </a:r>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502523176"/>
                  </a:ext>
                </a:extLst>
              </a:tr>
              <a:tr h="370840">
                <a:tc>
                  <a:txBody>
                    <a:bodyPr/>
                    <a:lstStyle/>
                    <a:p>
                      <a:r>
                        <a:rPr lang="en-US" dirty="0"/>
                        <a:t>Emerald</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r>
                        <a:rPr lang="en-US" sz="1800" b="1" i="0" u="none" strike="noStrike" kern="1200" dirty="0">
                          <a:solidFill>
                            <a:schemeClr val="dk1"/>
                          </a:solidFill>
                          <a:effectLst/>
                          <a:latin typeface="+mn-lt"/>
                          <a:ea typeface="+mn-ea"/>
                          <a:cs typeface="+mn-cs"/>
                        </a:rPr>
                        <a:t>✓</a:t>
                      </a:r>
                      <a:endParaRPr lang="en-US" dirty="0"/>
                    </a:p>
                  </a:txBody>
                  <a:tcPr/>
                </a:tc>
                <a:extLst>
                  <a:ext uri="{0D108BD9-81ED-4DB2-BD59-A6C34878D82A}">
                    <a16:rowId xmlns:a16="http://schemas.microsoft.com/office/drawing/2014/main" val="357062675"/>
                  </a:ext>
                </a:extLst>
              </a:tr>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075283813"/>
                  </a:ext>
                </a:extLst>
              </a:tr>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5960966"/>
                  </a:ext>
                </a:extLst>
              </a:tr>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913639691"/>
                  </a:ext>
                </a:extLst>
              </a:tr>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4118657997"/>
                  </a:ext>
                </a:extLst>
              </a:tr>
            </a:tbl>
          </a:graphicData>
        </a:graphic>
      </p:graphicFrame>
      <p:sp>
        <p:nvSpPr>
          <p:cNvPr id="5" name="Oval 4">
            <a:extLst>
              <a:ext uri="{FF2B5EF4-FFF2-40B4-BE49-F238E27FC236}">
                <a16:creationId xmlns:a16="http://schemas.microsoft.com/office/drawing/2014/main" id="{5D0AF2BE-2768-A041-9890-8D4A82E1DDEB}"/>
              </a:ext>
            </a:extLst>
          </p:cNvPr>
          <p:cNvSpPr/>
          <p:nvPr/>
        </p:nvSpPr>
        <p:spPr>
          <a:xfrm>
            <a:off x="9425020" y="2157032"/>
            <a:ext cx="1276350" cy="614363"/>
          </a:xfrm>
          <a:prstGeom prst="ellipse">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1718145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AEA020-082E-C049-A417-928DD557A988}"/>
              </a:ext>
            </a:extLst>
          </p:cNvPr>
          <p:cNvSpPr>
            <a:spLocks noGrp="1"/>
          </p:cNvSpPr>
          <p:nvPr>
            <p:ph type="title"/>
          </p:nvPr>
        </p:nvSpPr>
        <p:spPr/>
        <p:txBody>
          <a:bodyPr/>
          <a:lstStyle/>
          <a:p>
            <a:r>
              <a:rPr lang="en-US" dirty="0"/>
              <a:t>Existing system support for DM </a:t>
            </a:r>
          </a:p>
        </p:txBody>
      </p:sp>
      <p:sp>
        <p:nvSpPr>
          <p:cNvPr id="3" name="Content Placeholder 2">
            <a:extLst>
              <a:ext uri="{FF2B5EF4-FFF2-40B4-BE49-F238E27FC236}">
                <a16:creationId xmlns:a16="http://schemas.microsoft.com/office/drawing/2014/main" id="{FE34122E-4F94-AA41-8C44-1B33DBC6B839}"/>
              </a:ext>
            </a:extLst>
          </p:cNvPr>
          <p:cNvSpPr>
            <a:spLocks noGrp="1"/>
          </p:cNvSpPr>
          <p:nvPr>
            <p:ph idx="1"/>
          </p:nvPr>
        </p:nvSpPr>
        <p:spPr/>
        <p:txBody>
          <a:bodyPr/>
          <a:lstStyle/>
          <a:p>
            <a:endParaRPr lang="en-US" dirty="0"/>
          </a:p>
          <a:p>
            <a:endParaRPr lang="en-US" dirty="0"/>
          </a:p>
        </p:txBody>
      </p:sp>
      <p:graphicFrame>
        <p:nvGraphicFramePr>
          <p:cNvPr id="4" name="Table 4">
            <a:extLst>
              <a:ext uri="{FF2B5EF4-FFF2-40B4-BE49-F238E27FC236}">
                <a16:creationId xmlns:a16="http://schemas.microsoft.com/office/drawing/2014/main" id="{556D9FCC-E951-BA44-8856-F1C8163FA527}"/>
              </a:ext>
            </a:extLst>
          </p:cNvPr>
          <p:cNvGraphicFramePr>
            <a:graphicFrameLocks/>
          </p:cNvGraphicFramePr>
          <p:nvPr>
            <p:extLst>
              <p:ext uri="{D42A27DB-BD31-4B8C-83A1-F6EECF244321}">
                <p14:modId xmlns:p14="http://schemas.microsoft.com/office/powerpoint/2010/main" val="904824584"/>
              </p:ext>
            </p:extLst>
          </p:nvPr>
        </p:nvGraphicFramePr>
        <p:xfrm>
          <a:off x="573088" y="2292350"/>
          <a:ext cx="10515594" cy="6101080"/>
        </p:xfrm>
        <a:graphic>
          <a:graphicData uri="http://schemas.openxmlformats.org/drawingml/2006/table">
            <a:tbl>
              <a:tblPr firstRow="1" bandRow="1">
                <a:tableStyleId>{5C22544A-7EE6-4342-B048-85BDC9FD1C3A}</a:tableStyleId>
              </a:tblPr>
              <a:tblGrid>
                <a:gridCol w="1955800">
                  <a:extLst>
                    <a:ext uri="{9D8B030D-6E8A-4147-A177-3AD203B41FA5}">
                      <a16:colId xmlns:a16="http://schemas.microsoft.com/office/drawing/2014/main" val="2052698038"/>
                    </a:ext>
                  </a:extLst>
                </a:gridCol>
                <a:gridCol w="885825">
                  <a:extLst>
                    <a:ext uri="{9D8B030D-6E8A-4147-A177-3AD203B41FA5}">
                      <a16:colId xmlns:a16="http://schemas.microsoft.com/office/drawing/2014/main" val="1508517483"/>
                    </a:ext>
                  </a:extLst>
                </a:gridCol>
                <a:gridCol w="1114425">
                  <a:extLst>
                    <a:ext uri="{9D8B030D-6E8A-4147-A177-3AD203B41FA5}">
                      <a16:colId xmlns:a16="http://schemas.microsoft.com/office/drawing/2014/main" val="4014127451"/>
                    </a:ext>
                  </a:extLst>
                </a:gridCol>
                <a:gridCol w="1085850">
                  <a:extLst>
                    <a:ext uri="{9D8B030D-6E8A-4147-A177-3AD203B41FA5}">
                      <a16:colId xmlns:a16="http://schemas.microsoft.com/office/drawing/2014/main" val="3337557239"/>
                    </a:ext>
                  </a:extLst>
                </a:gridCol>
                <a:gridCol w="785812">
                  <a:extLst>
                    <a:ext uri="{9D8B030D-6E8A-4147-A177-3AD203B41FA5}">
                      <a16:colId xmlns:a16="http://schemas.microsoft.com/office/drawing/2014/main" val="900625831"/>
                    </a:ext>
                  </a:extLst>
                </a:gridCol>
                <a:gridCol w="1614488">
                  <a:extLst>
                    <a:ext uri="{9D8B030D-6E8A-4147-A177-3AD203B41FA5}">
                      <a16:colId xmlns:a16="http://schemas.microsoft.com/office/drawing/2014/main" val="385783622"/>
                    </a:ext>
                  </a:extLst>
                </a:gridCol>
                <a:gridCol w="1757362">
                  <a:extLst>
                    <a:ext uri="{9D8B030D-6E8A-4147-A177-3AD203B41FA5}">
                      <a16:colId xmlns:a16="http://schemas.microsoft.com/office/drawing/2014/main" val="2466310416"/>
                    </a:ext>
                  </a:extLst>
                </a:gridCol>
                <a:gridCol w="1316032">
                  <a:extLst>
                    <a:ext uri="{9D8B030D-6E8A-4147-A177-3AD203B41FA5}">
                      <a16:colId xmlns:a16="http://schemas.microsoft.com/office/drawing/2014/main" val="1042922155"/>
                    </a:ext>
                  </a:extLst>
                </a:gridCol>
              </a:tblGrid>
              <a:tr h="370840">
                <a:tc>
                  <a:txBody>
                    <a:bodyPr/>
                    <a:lstStyle/>
                    <a:p>
                      <a:r>
                        <a:rPr lang="en-US" dirty="0"/>
                        <a:t>System</a:t>
                      </a:r>
                    </a:p>
                  </a:txBody>
                  <a:tcPr/>
                </a:tc>
                <a:tc>
                  <a:txBody>
                    <a:bodyPr/>
                    <a:lstStyle/>
                    <a:p>
                      <a:r>
                        <a:rPr lang="en-US" dirty="0"/>
                        <a:t>Neural Nets</a:t>
                      </a:r>
                    </a:p>
                  </a:txBody>
                  <a:tcPr/>
                </a:tc>
                <a:tc>
                  <a:txBody>
                    <a:bodyPr/>
                    <a:lstStyle/>
                    <a:p>
                      <a:r>
                        <a:rPr lang="en-US" dirty="0"/>
                        <a:t>Rule Induction</a:t>
                      </a:r>
                    </a:p>
                  </a:txBody>
                  <a:tcPr/>
                </a:tc>
                <a:tc>
                  <a:txBody>
                    <a:bodyPr/>
                    <a:lstStyle/>
                    <a:p>
                      <a:r>
                        <a:rPr lang="en-US" dirty="0"/>
                        <a:t>Decision Trees</a:t>
                      </a:r>
                    </a:p>
                  </a:txBody>
                  <a:tcPr/>
                </a:tc>
                <a:tc>
                  <a:txBody>
                    <a:bodyPr/>
                    <a:lstStyle/>
                    <a:p>
                      <a:r>
                        <a:rPr lang="en-US" dirty="0"/>
                        <a:t>Other</a:t>
                      </a:r>
                    </a:p>
                  </a:txBody>
                  <a:tcPr/>
                </a:tc>
                <a:tc>
                  <a:txBody>
                    <a:bodyPr/>
                    <a:lstStyle/>
                    <a:p>
                      <a:r>
                        <a:rPr lang="en-US" dirty="0"/>
                        <a:t>Generalization</a:t>
                      </a:r>
                    </a:p>
                  </a:txBody>
                  <a:tcPr/>
                </a:tc>
                <a:tc>
                  <a:txBody>
                    <a:bodyPr/>
                    <a:lstStyle/>
                    <a:p>
                      <a:r>
                        <a:rPr lang="en-US" dirty="0"/>
                        <a:t>Characterization</a:t>
                      </a:r>
                    </a:p>
                  </a:txBody>
                  <a:tcPr/>
                </a:tc>
                <a:tc>
                  <a:txBody>
                    <a:bodyPr/>
                    <a:lstStyle/>
                    <a:p>
                      <a:r>
                        <a:rPr lang="en-US" dirty="0"/>
                        <a:t>Association</a:t>
                      </a:r>
                    </a:p>
                  </a:txBody>
                  <a:tcPr/>
                </a:tc>
                <a:extLst>
                  <a:ext uri="{0D108BD9-81ED-4DB2-BD59-A6C34878D82A}">
                    <a16:rowId xmlns:a16="http://schemas.microsoft.com/office/drawing/2014/main" val="2901489840"/>
                  </a:ext>
                </a:extLst>
              </a:tr>
              <a:tr h="370840">
                <a:tc>
                  <a:txBody>
                    <a:bodyPr/>
                    <a:lstStyle/>
                    <a:p>
                      <a:r>
                        <a:rPr lang="en-US" dirty="0"/>
                        <a:t>Intelligent Miner</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913942690"/>
                  </a:ext>
                </a:extLst>
              </a:tr>
              <a:tr h="370840">
                <a:tc>
                  <a:txBody>
                    <a:bodyPr/>
                    <a:lstStyle/>
                    <a:p>
                      <a:r>
                        <a:rPr lang="en-US" dirty="0" err="1"/>
                        <a:t>MineSet</a:t>
                      </a:r>
                      <a:endParaRPr lang="en-US" dirty="0"/>
                    </a:p>
                  </a:txBody>
                  <a:tcPr/>
                </a:tc>
                <a:tc>
                  <a:txBody>
                    <a:bodyPr/>
                    <a:lstStyle/>
                    <a:p>
                      <a:endParaRPr lang="en-US" dirty="0"/>
                    </a:p>
                  </a:txBody>
                  <a:tcPr/>
                </a:tc>
                <a:tc>
                  <a:txBody>
                    <a:bodyPr/>
                    <a:lstStyle/>
                    <a:p>
                      <a:r>
                        <a:rPr lang="en-US" sz="1800" b="1" i="0" u="none" strike="noStrike" kern="1200" dirty="0">
                          <a:solidFill>
                            <a:schemeClr val="dk1"/>
                          </a:solidFill>
                          <a:effectLst/>
                          <a:latin typeface="+mn-lt"/>
                          <a:ea typeface="+mn-ea"/>
                          <a:cs typeface="+mn-cs"/>
                        </a:rPr>
                        <a:t>✓</a:t>
                      </a:r>
                      <a:endParaRPr lang="en-US" dirty="0"/>
                    </a:p>
                  </a:txBody>
                  <a:tcPr/>
                </a:tc>
                <a:tc>
                  <a:txBody>
                    <a:bodyPr/>
                    <a:lstStyle/>
                    <a:p>
                      <a:r>
                        <a:rPr lang="en-US" sz="1800" b="1" i="0" u="none" strike="noStrike" kern="1200" dirty="0">
                          <a:solidFill>
                            <a:schemeClr val="dk1"/>
                          </a:solidFill>
                          <a:effectLst/>
                          <a:latin typeface="+mn-lt"/>
                          <a:ea typeface="+mn-ea"/>
                          <a:cs typeface="+mn-cs"/>
                        </a:rPr>
                        <a:t>✓</a:t>
                      </a:r>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428974894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MLC++</a:t>
                      </a:r>
                    </a:p>
                  </a:txBody>
                  <a:tcPr/>
                </a:tc>
                <a:tc>
                  <a:txBody>
                    <a:bodyPr/>
                    <a:lstStyle/>
                    <a:p>
                      <a:endParaRPr lang="en-US" dirty="0"/>
                    </a:p>
                  </a:txBody>
                  <a:tcPr/>
                </a:tc>
                <a:tc>
                  <a:txBody>
                    <a:bodyPr/>
                    <a:lstStyle/>
                    <a:p>
                      <a:endParaRPr lang="en-US" dirty="0"/>
                    </a:p>
                  </a:txBody>
                  <a:tcPr/>
                </a:tc>
                <a:tc>
                  <a:txBody>
                    <a:bodyPr/>
                    <a:lstStyle/>
                    <a:p>
                      <a:r>
                        <a:rPr lang="en-US" sz="1800" b="1" i="0" u="none" strike="noStrike" kern="1200" dirty="0">
                          <a:solidFill>
                            <a:schemeClr val="dk1"/>
                          </a:solidFill>
                          <a:effectLst/>
                          <a:latin typeface="+mn-lt"/>
                          <a:ea typeface="+mn-ea"/>
                          <a:cs typeface="+mn-cs"/>
                        </a:rPr>
                        <a:t>✓</a:t>
                      </a:r>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619678686"/>
                  </a:ext>
                </a:extLst>
              </a:tr>
              <a:tr h="370840">
                <a:tc>
                  <a:txBody>
                    <a:bodyPr/>
                    <a:lstStyle/>
                    <a:p>
                      <a:r>
                        <a:rPr lang="en-US" dirty="0"/>
                        <a:t>Clementine</a:t>
                      </a:r>
                    </a:p>
                  </a:txBody>
                  <a:tcPr/>
                </a:tc>
                <a:tc>
                  <a:txBody>
                    <a:bodyPr/>
                    <a:lstStyle/>
                    <a:p>
                      <a:r>
                        <a:rPr lang="en-US" sz="1800" b="1" i="0" u="none" strike="noStrike" kern="1200" dirty="0">
                          <a:solidFill>
                            <a:schemeClr val="dk1"/>
                          </a:solidFill>
                          <a:effectLst/>
                          <a:latin typeface="+mn-lt"/>
                          <a:ea typeface="+mn-ea"/>
                          <a:cs typeface="+mn-cs"/>
                        </a:rPr>
                        <a:t>✓</a:t>
                      </a:r>
                      <a:endParaRPr lang="en-US" dirty="0"/>
                    </a:p>
                  </a:txBody>
                  <a:tcPr/>
                </a:tc>
                <a:tc>
                  <a:txBody>
                    <a:bodyPr/>
                    <a:lstStyle/>
                    <a:p>
                      <a:r>
                        <a:rPr lang="en-US" sz="1800" b="1" i="0" u="none" strike="noStrike" kern="1200" dirty="0">
                          <a:solidFill>
                            <a:schemeClr val="dk1"/>
                          </a:solidFill>
                          <a:effectLst/>
                          <a:latin typeface="+mn-lt"/>
                          <a:ea typeface="+mn-ea"/>
                          <a:cs typeface="+mn-cs"/>
                        </a:rPr>
                        <a:t>✓</a:t>
                      </a:r>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60162781"/>
                  </a:ext>
                </a:extLst>
              </a:tr>
              <a:tr h="370840">
                <a:tc>
                  <a:txBody>
                    <a:bodyPr/>
                    <a:lstStyle/>
                    <a:p>
                      <a:r>
                        <a:rPr lang="en-US" dirty="0" err="1"/>
                        <a:t>DBMiner</a:t>
                      </a:r>
                      <a:r>
                        <a:rPr lang="en-US" dirty="0"/>
                        <a:t> (includes </a:t>
                      </a:r>
                      <a:r>
                        <a:rPr lang="en-US" dirty="0" err="1"/>
                        <a:t>GeoMiner</a:t>
                      </a:r>
                      <a:r>
                        <a:rPr lang="en-US" dirty="0"/>
                        <a:t>)</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r>
                        <a:rPr lang="en-US" sz="1800" b="1" i="0" u="none" strike="noStrike" kern="1200" dirty="0">
                          <a:solidFill>
                            <a:schemeClr val="dk1"/>
                          </a:solidFill>
                          <a:effectLst/>
                          <a:latin typeface="+mn-lt"/>
                          <a:ea typeface="+mn-ea"/>
                          <a:cs typeface="+mn-cs"/>
                        </a:rPr>
                        <a:t>✓</a:t>
                      </a:r>
                      <a:endParaRPr lang="en-US" dirty="0"/>
                    </a:p>
                  </a:txBody>
                  <a:tcPr/>
                </a:tc>
                <a:tc>
                  <a:txBody>
                    <a:bodyPr/>
                    <a:lstStyle/>
                    <a:p>
                      <a:r>
                        <a:rPr lang="en-US" sz="1800" b="1" i="0" u="none" strike="noStrike" kern="1200" dirty="0">
                          <a:solidFill>
                            <a:schemeClr val="dk1"/>
                          </a:solidFill>
                          <a:effectLst/>
                          <a:latin typeface="+mn-lt"/>
                          <a:ea typeface="+mn-ea"/>
                          <a:cs typeface="+mn-cs"/>
                        </a:rPr>
                        <a:t>✓</a:t>
                      </a:r>
                      <a:endParaRPr lang="en-US" dirty="0"/>
                    </a:p>
                  </a:txBody>
                  <a:tcPr/>
                </a:tc>
                <a:tc>
                  <a:txBody>
                    <a:bodyPr/>
                    <a:lstStyle/>
                    <a:p>
                      <a:r>
                        <a:rPr lang="en-US" sz="1800" b="1" i="0" u="none" strike="noStrike" kern="1200" dirty="0">
                          <a:solidFill>
                            <a:schemeClr val="dk1"/>
                          </a:solidFill>
                          <a:effectLst/>
                          <a:latin typeface="+mn-lt"/>
                          <a:ea typeface="+mn-ea"/>
                          <a:cs typeface="+mn-cs"/>
                        </a:rPr>
                        <a:t>✓</a:t>
                      </a:r>
                      <a:endParaRPr lang="en-US" dirty="0"/>
                    </a:p>
                  </a:txBody>
                  <a:tcPr/>
                </a:tc>
                <a:tc>
                  <a:txBody>
                    <a:bodyPr/>
                    <a:lstStyle/>
                    <a:p>
                      <a:r>
                        <a:rPr lang="en-US" sz="1800" b="1" i="0" u="none" strike="noStrike" kern="1200" dirty="0">
                          <a:solidFill>
                            <a:schemeClr val="dk1"/>
                          </a:solidFill>
                          <a:effectLst/>
                          <a:latin typeface="+mn-lt"/>
                          <a:ea typeface="+mn-ea"/>
                          <a:cs typeface="+mn-cs"/>
                        </a:rPr>
                        <a:t>✓</a:t>
                      </a:r>
                      <a:endParaRPr lang="en-US" dirty="0"/>
                    </a:p>
                  </a:txBody>
                  <a:tcPr/>
                </a:tc>
                <a:extLst>
                  <a:ext uri="{0D108BD9-81ED-4DB2-BD59-A6C34878D82A}">
                    <a16:rowId xmlns:a16="http://schemas.microsoft.com/office/drawing/2014/main" val="4258268920"/>
                  </a:ext>
                </a:extLst>
              </a:tr>
              <a:tr h="370840">
                <a:tc>
                  <a:txBody>
                    <a:bodyPr/>
                    <a:lstStyle/>
                    <a:p>
                      <a:r>
                        <a:rPr lang="en-US" dirty="0"/>
                        <a:t>IDIS</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588244580"/>
                  </a:ext>
                </a:extLst>
              </a:tr>
              <a:tr h="370840">
                <a:tc>
                  <a:txBody>
                    <a:bodyPr/>
                    <a:lstStyle/>
                    <a:p>
                      <a:r>
                        <a:rPr lang="en-US" dirty="0" err="1"/>
                        <a:t>Mobal</a:t>
                      </a:r>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201875208"/>
                  </a:ext>
                </a:extLst>
              </a:tr>
              <a:tr h="370840">
                <a:tc>
                  <a:txBody>
                    <a:bodyPr/>
                    <a:lstStyle/>
                    <a:p>
                      <a:r>
                        <a:rPr lang="en-US" dirty="0" err="1"/>
                        <a:t>DataSurveyor</a:t>
                      </a:r>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778430400"/>
                  </a:ext>
                </a:extLst>
              </a:tr>
              <a:tr h="370840">
                <a:tc>
                  <a:txBody>
                    <a:bodyPr/>
                    <a:lstStyle/>
                    <a:p>
                      <a:r>
                        <a:rPr lang="en-US" dirty="0"/>
                        <a:t>Emerald</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105783084"/>
                  </a:ext>
                </a:extLst>
              </a:tr>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396183096"/>
                  </a:ext>
                </a:extLst>
              </a:tr>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4008967479"/>
                  </a:ext>
                </a:extLst>
              </a:tr>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457779266"/>
                  </a:ext>
                </a:extLst>
              </a:tr>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4270032315"/>
                  </a:ext>
                </a:extLst>
              </a:tr>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299489096"/>
                  </a:ext>
                </a:extLst>
              </a:tr>
            </a:tbl>
          </a:graphicData>
        </a:graphic>
      </p:graphicFrame>
      <p:sp>
        <p:nvSpPr>
          <p:cNvPr id="5" name="Oval 4">
            <a:extLst>
              <a:ext uri="{FF2B5EF4-FFF2-40B4-BE49-F238E27FC236}">
                <a16:creationId xmlns:a16="http://schemas.microsoft.com/office/drawing/2014/main" id="{4EFC933F-2B98-8443-9BB7-51B748EE5225}"/>
              </a:ext>
            </a:extLst>
          </p:cNvPr>
          <p:cNvSpPr/>
          <p:nvPr/>
        </p:nvSpPr>
        <p:spPr>
          <a:xfrm>
            <a:off x="2286000" y="2039109"/>
            <a:ext cx="4200525" cy="1132714"/>
          </a:xfrm>
          <a:prstGeom prst="ellipse">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3967550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AEA020-082E-C049-A417-928DD557A988}"/>
              </a:ext>
            </a:extLst>
          </p:cNvPr>
          <p:cNvSpPr>
            <a:spLocks noGrp="1"/>
          </p:cNvSpPr>
          <p:nvPr>
            <p:ph type="title"/>
          </p:nvPr>
        </p:nvSpPr>
        <p:spPr/>
        <p:txBody>
          <a:bodyPr/>
          <a:lstStyle/>
          <a:p>
            <a:r>
              <a:rPr lang="en-US" dirty="0"/>
              <a:t>Existing system support for DM </a:t>
            </a:r>
          </a:p>
        </p:txBody>
      </p:sp>
      <p:sp>
        <p:nvSpPr>
          <p:cNvPr id="3" name="Content Placeholder 2">
            <a:extLst>
              <a:ext uri="{FF2B5EF4-FFF2-40B4-BE49-F238E27FC236}">
                <a16:creationId xmlns:a16="http://schemas.microsoft.com/office/drawing/2014/main" id="{FE34122E-4F94-AA41-8C44-1B33DBC6B839}"/>
              </a:ext>
            </a:extLst>
          </p:cNvPr>
          <p:cNvSpPr>
            <a:spLocks noGrp="1"/>
          </p:cNvSpPr>
          <p:nvPr>
            <p:ph idx="1"/>
          </p:nvPr>
        </p:nvSpPr>
        <p:spPr/>
        <p:txBody>
          <a:bodyPr/>
          <a:lstStyle/>
          <a:p>
            <a:endParaRPr lang="en-US" dirty="0"/>
          </a:p>
          <a:p>
            <a:endParaRPr lang="en-US" dirty="0"/>
          </a:p>
        </p:txBody>
      </p:sp>
      <p:graphicFrame>
        <p:nvGraphicFramePr>
          <p:cNvPr id="4" name="Table 4">
            <a:extLst>
              <a:ext uri="{FF2B5EF4-FFF2-40B4-BE49-F238E27FC236}">
                <a16:creationId xmlns:a16="http://schemas.microsoft.com/office/drawing/2014/main" id="{556D9FCC-E951-BA44-8856-F1C8163FA527}"/>
              </a:ext>
            </a:extLst>
          </p:cNvPr>
          <p:cNvGraphicFramePr>
            <a:graphicFrameLocks/>
          </p:cNvGraphicFramePr>
          <p:nvPr/>
        </p:nvGraphicFramePr>
        <p:xfrm>
          <a:off x="573088" y="2292350"/>
          <a:ext cx="10515594" cy="6101080"/>
        </p:xfrm>
        <a:graphic>
          <a:graphicData uri="http://schemas.openxmlformats.org/drawingml/2006/table">
            <a:tbl>
              <a:tblPr firstRow="1" bandRow="1">
                <a:tableStyleId>{5C22544A-7EE6-4342-B048-85BDC9FD1C3A}</a:tableStyleId>
              </a:tblPr>
              <a:tblGrid>
                <a:gridCol w="1955800">
                  <a:extLst>
                    <a:ext uri="{9D8B030D-6E8A-4147-A177-3AD203B41FA5}">
                      <a16:colId xmlns:a16="http://schemas.microsoft.com/office/drawing/2014/main" val="2052698038"/>
                    </a:ext>
                  </a:extLst>
                </a:gridCol>
                <a:gridCol w="885825">
                  <a:extLst>
                    <a:ext uri="{9D8B030D-6E8A-4147-A177-3AD203B41FA5}">
                      <a16:colId xmlns:a16="http://schemas.microsoft.com/office/drawing/2014/main" val="1508517483"/>
                    </a:ext>
                  </a:extLst>
                </a:gridCol>
                <a:gridCol w="1114425">
                  <a:extLst>
                    <a:ext uri="{9D8B030D-6E8A-4147-A177-3AD203B41FA5}">
                      <a16:colId xmlns:a16="http://schemas.microsoft.com/office/drawing/2014/main" val="4014127451"/>
                    </a:ext>
                  </a:extLst>
                </a:gridCol>
                <a:gridCol w="1085850">
                  <a:extLst>
                    <a:ext uri="{9D8B030D-6E8A-4147-A177-3AD203B41FA5}">
                      <a16:colId xmlns:a16="http://schemas.microsoft.com/office/drawing/2014/main" val="3337557239"/>
                    </a:ext>
                  </a:extLst>
                </a:gridCol>
                <a:gridCol w="785812">
                  <a:extLst>
                    <a:ext uri="{9D8B030D-6E8A-4147-A177-3AD203B41FA5}">
                      <a16:colId xmlns:a16="http://schemas.microsoft.com/office/drawing/2014/main" val="900625831"/>
                    </a:ext>
                  </a:extLst>
                </a:gridCol>
                <a:gridCol w="1614488">
                  <a:extLst>
                    <a:ext uri="{9D8B030D-6E8A-4147-A177-3AD203B41FA5}">
                      <a16:colId xmlns:a16="http://schemas.microsoft.com/office/drawing/2014/main" val="385783622"/>
                    </a:ext>
                  </a:extLst>
                </a:gridCol>
                <a:gridCol w="1757362">
                  <a:extLst>
                    <a:ext uri="{9D8B030D-6E8A-4147-A177-3AD203B41FA5}">
                      <a16:colId xmlns:a16="http://schemas.microsoft.com/office/drawing/2014/main" val="2466310416"/>
                    </a:ext>
                  </a:extLst>
                </a:gridCol>
                <a:gridCol w="1316032">
                  <a:extLst>
                    <a:ext uri="{9D8B030D-6E8A-4147-A177-3AD203B41FA5}">
                      <a16:colId xmlns:a16="http://schemas.microsoft.com/office/drawing/2014/main" val="1042922155"/>
                    </a:ext>
                  </a:extLst>
                </a:gridCol>
              </a:tblGrid>
              <a:tr h="370840">
                <a:tc>
                  <a:txBody>
                    <a:bodyPr/>
                    <a:lstStyle/>
                    <a:p>
                      <a:r>
                        <a:rPr lang="en-US" dirty="0"/>
                        <a:t>System</a:t>
                      </a:r>
                    </a:p>
                  </a:txBody>
                  <a:tcPr/>
                </a:tc>
                <a:tc>
                  <a:txBody>
                    <a:bodyPr/>
                    <a:lstStyle/>
                    <a:p>
                      <a:r>
                        <a:rPr lang="en-US" dirty="0"/>
                        <a:t>Neural Nets</a:t>
                      </a:r>
                    </a:p>
                  </a:txBody>
                  <a:tcPr/>
                </a:tc>
                <a:tc>
                  <a:txBody>
                    <a:bodyPr/>
                    <a:lstStyle/>
                    <a:p>
                      <a:r>
                        <a:rPr lang="en-US" dirty="0"/>
                        <a:t>Rule Induction</a:t>
                      </a:r>
                    </a:p>
                  </a:txBody>
                  <a:tcPr/>
                </a:tc>
                <a:tc>
                  <a:txBody>
                    <a:bodyPr/>
                    <a:lstStyle/>
                    <a:p>
                      <a:r>
                        <a:rPr lang="en-US" dirty="0"/>
                        <a:t>Decision Trees</a:t>
                      </a:r>
                    </a:p>
                  </a:txBody>
                  <a:tcPr/>
                </a:tc>
                <a:tc>
                  <a:txBody>
                    <a:bodyPr/>
                    <a:lstStyle/>
                    <a:p>
                      <a:r>
                        <a:rPr lang="en-US" dirty="0"/>
                        <a:t>Other</a:t>
                      </a:r>
                    </a:p>
                  </a:txBody>
                  <a:tcPr/>
                </a:tc>
                <a:tc>
                  <a:txBody>
                    <a:bodyPr/>
                    <a:lstStyle/>
                    <a:p>
                      <a:r>
                        <a:rPr lang="en-US" dirty="0"/>
                        <a:t>Generalization</a:t>
                      </a:r>
                    </a:p>
                  </a:txBody>
                  <a:tcPr/>
                </a:tc>
                <a:tc>
                  <a:txBody>
                    <a:bodyPr/>
                    <a:lstStyle/>
                    <a:p>
                      <a:r>
                        <a:rPr lang="en-US" dirty="0"/>
                        <a:t>Characterization</a:t>
                      </a:r>
                    </a:p>
                  </a:txBody>
                  <a:tcPr/>
                </a:tc>
                <a:tc>
                  <a:txBody>
                    <a:bodyPr/>
                    <a:lstStyle/>
                    <a:p>
                      <a:r>
                        <a:rPr lang="en-US" dirty="0"/>
                        <a:t>Association</a:t>
                      </a:r>
                    </a:p>
                  </a:txBody>
                  <a:tcPr/>
                </a:tc>
                <a:extLst>
                  <a:ext uri="{0D108BD9-81ED-4DB2-BD59-A6C34878D82A}">
                    <a16:rowId xmlns:a16="http://schemas.microsoft.com/office/drawing/2014/main" val="2901489840"/>
                  </a:ext>
                </a:extLst>
              </a:tr>
              <a:tr h="370840">
                <a:tc>
                  <a:txBody>
                    <a:bodyPr/>
                    <a:lstStyle/>
                    <a:p>
                      <a:r>
                        <a:rPr lang="en-US" dirty="0"/>
                        <a:t>Intelligent Miner</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913942690"/>
                  </a:ext>
                </a:extLst>
              </a:tr>
              <a:tr h="370840">
                <a:tc>
                  <a:txBody>
                    <a:bodyPr/>
                    <a:lstStyle/>
                    <a:p>
                      <a:r>
                        <a:rPr lang="en-US" dirty="0" err="1"/>
                        <a:t>MineSet</a:t>
                      </a:r>
                      <a:endParaRPr lang="en-US" dirty="0"/>
                    </a:p>
                  </a:txBody>
                  <a:tcPr/>
                </a:tc>
                <a:tc>
                  <a:txBody>
                    <a:bodyPr/>
                    <a:lstStyle/>
                    <a:p>
                      <a:endParaRPr lang="en-US" dirty="0"/>
                    </a:p>
                  </a:txBody>
                  <a:tcPr/>
                </a:tc>
                <a:tc>
                  <a:txBody>
                    <a:bodyPr/>
                    <a:lstStyle/>
                    <a:p>
                      <a:r>
                        <a:rPr lang="en-US" sz="1800" b="1" i="0" u="none" strike="noStrike" kern="1200" dirty="0">
                          <a:solidFill>
                            <a:schemeClr val="dk1"/>
                          </a:solidFill>
                          <a:effectLst/>
                          <a:latin typeface="+mn-lt"/>
                          <a:ea typeface="+mn-ea"/>
                          <a:cs typeface="+mn-cs"/>
                        </a:rPr>
                        <a:t>✓</a:t>
                      </a:r>
                      <a:endParaRPr lang="en-US" dirty="0"/>
                    </a:p>
                  </a:txBody>
                  <a:tcPr/>
                </a:tc>
                <a:tc>
                  <a:txBody>
                    <a:bodyPr/>
                    <a:lstStyle/>
                    <a:p>
                      <a:r>
                        <a:rPr lang="en-US" sz="1800" b="1" i="0" u="none" strike="noStrike" kern="1200" dirty="0">
                          <a:solidFill>
                            <a:schemeClr val="dk1"/>
                          </a:solidFill>
                          <a:effectLst/>
                          <a:latin typeface="+mn-lt"/>
                          <a:ea typeface="+mn-ea"/>
                          <a:cs typeface="+mn-cs"/>
                        </a:rPr>
                        <a:t>✓</a:t>
                      </a:r>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428974894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MLC++</a:t>
                      </a:r>
                    </a:p>
                  </a:txBody>
                  <a:tcPr/>
                </a:tc>
                <a:tc>
                  <a:txBody>
                    <a:bodyPr/>
                    <a:lstStyle/>
                    <a:p>
                      <a:endParaRPr lang="en-US" dirty="0"/>
                    </a:p>
                  </a:txBody>
                  <a:tcPr/>
                </a:tc>
                <a:tc>
                  <a:txBody>
                    <a:bodyPr/>
                    <a:lstStyle/>
                    <a:p>
                      <a:endParaRPr lang="en-US" dirty="0"/>
                    </a:p>
                  </a:txBody>
                  <a:tcPr/>
                </a:tc>
                <a:tc>
                  <a:txBody>
                    <a:bodyPr/>
                    <a:lstStyle/>
                    <a:p>
                      <a:r>
                        <a:rPr lang="en-US" sz="1800" b="1" i="0" u="none" strike="noStrike" kern="1200" dirty="0">
                          <a:solidFill>
                            <a:schemeClr val="dk1"/>
                          </a:solidFill>
                          <a:effectLst/>
                          <a:latin typeface="+mn-lt"/>
                          <a:ea typeface="+mn-ea"/>
                          <a:cs typeface="+mn-cs"/>
                        </a:rPr>
                        <a:t>✓</a:t>
                      </a:r>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619678686"/>
                  </a:ext>
                </a:extLst>
              </a:tr>
              <a:tr h="370840">
                <a:tc>
                  <a:txBody>
                    <a:bodyPr/>
                    <a:lstStyle/>
                    <a:p>
                      <a:r>
                        <a:rPr lang="en-US" dirty="0"/>
                        <a:t>Clementine</a:t>
                      </a:r>
                    </a:p>
                  </a:txBody>
                  <a:tcPr/>
                </a:tc>
                <a:tc>
                  <a:txBody>
                    <a:bodyPr/>
                    <a:lstStyle/>
                    <a:p>
                      <a:r>
                        <a:rPr lang="en-US" sz="1800" b="1" i="0" u="none" strike="noStrike" kern="1200" dirty="0">
                          <a:solidFill>
                            <a:schemeClr val="dk1"/>
                          </a:solidFill>
                          <a:effectLst/>
                          <a:latin typeface="+mn-lt"/>
                          <a:ea typeface="+mn-ea"/>
                          <a:cs typeface="+mn-cs"/>
                        </a:rPr>
                        <a:t>✓</a:t>
                      </a:r>
                      <a:endParaRPr lang="en-US" dirty="0"/>
                    </a:p>
                  </a:txBody>
                  <a:tcPr/>
                </a:tc>
                <a:tc>
                  <a:txBody>
                    <a:bodyPr/>
                    <a:lstStyle/>
                    <a:p>
                      <a:r>
                        <a:rPr lang="en-US" sz="1800" b="1" i="0" u="none" strike="noStrike" kern="1200" dirty="0">
                          <a:solidFill>
                            <a:schemeClr val="dk1"/>
                          </a:solidFill>
                          <a:effectLst/>
                          <a:latin typeface="+mn-lt"/>
                          <a:ea typeface="+mn-ea"/>
                          <a:cs typeface="+mn-cs"/>
                        </a:rPr>
                        <a:t>✓</a:t>
                      </a:r>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60162781"/>
                  </a:ext>
                </a:extLst>
              </a:tr>
              <a:tr h="370840">
                <a:tc>
                  <a:txBody>
                    <a:bodyPr/>
                    <a:lstStyle/>
                    <a:p>
                      <a:r>
                        <a:rPr lang="en-US" dirty="0" err="1"/>
                        <a:t>DBMiner</a:t>
                      </a:r>
                      <a:r>
                        <a:rPr lang="en-US" dirty="0"/>
                        <a:t> (includes </a:t>
                      </a:r>
                      <a:r>
                        <a:rPr lang="en-US" dirty="0" err="1"/>
                        <a:t>GeoMiner</a:t>
                      </a:r>
                      <a:r>
                        <a:rPr lang="en-US" dirty="0"/>
                        <a:t>)</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r>
                        <a:rPr lang="en-US" sz="1800" b="1" i="0" u="none" strike="noStrike" kern="1200" dirty="0">
                          <a:solidFill>
                            <a:schemeClr val="dk1"/>
                          </a:solidFill>
                          <a:effectLst/>
                          <a:latin typeface="+mn-lt"/>
                          <a:ea typeface="+mn-ea"/>
                          <a:cs typeface="+mn-cs"/>
                        </a:rPr>
                        <a:t>✓</a:t>
                      </a:r>
                      <a:endParaRPr lang="en-US" dirty="0"/>
                    </a:p>
                  </a:txBody>
                  <a:tcPr/>
                </a:tc>
                <a:tc>
                  <a:txBody>
                    <a:bodyPr/>
                    <a:lstStyle/>
                    <a:p>
                      <a:r>
                        <a:rPr lang="en-US" sz="1800" b="1" i="0" u="none" strike="noStrike" kern="1200" dirty="0">
                          <a:solidFill>
                            <a:schemeClr val="dk1"/>
                          </a:solidFill>
                          <a:effectLst/>
                          <a:latin typeface="+mn-lt"/>
                          <a:ea typeface="+mn-ea"/>
                          <a:cs typeface="+mn-cs"/>
                        </a:rPr>
                        <a:t>✓</a:t>
                      </a:r>
                      <a:endParaRPr lang="en-US" dirty="0"/>
                    </a:p>
                  </a:txBody>
                  <a:tcPr/>
                </a:tc>
                <a:tc>
                  <a:txBody>
                    <a:bodyPr/>
                    <a:lstStyle/>
                    <a:p>
                      <a:r>
                        <a:rPr lang="en-US" sz="1800" b="1" i="0" u="none" strike="noStrike" kern="1200" dirty="0">
                          <a:solidFill>
                            <a:schemeClr val="dk1"/>
                          </a:solidFill>
                          <a:effectLst/>
                          <a:latin typeface="+mn-lt"/>
                          <a:ea typeface="+mn-ea"/>
                          <a:cs typeface="+mn-cs"/>
                        </a:rPr>
                        <a:t>✓</a:t>
                      </a:r>
                      <a:endParaRPr lang="en-US" dirty="0"/>
                    </a:p>
                  </a:txBody>
                  <a:tcPr/>
                </a:tc>
                <a:tc>
                  <a:txBody>
                    <a:bodyPr/>
                    <a:lstStyle/>
                    <a:p>
                      <a:r>
                        <a:rPr lang="en-US" sz="1800" b="1" i="0" u="none" strike="noStrike" kern="1200" dirty="0">
                          <a:solidFill>
                            <a:schemeClr val="dk1"/>
                          </a:solidFill>
                          <a:effectLst/>
                          <a:latin typeface="+mn-lt"/>
                          <a:ea typeface="+mn-ea"/>
                          <a:cs typeface="+mn-cs"/>
                        </a:rPr>
                        <a:t>✓</a:t>
                      </a:r>
                      <a:endParaRPr lang="en-US" dirty="0"/>
                    </a:p>
                  </a:txBody>
                  <a:tcPr/>
                </a:tc>
                <a:extLst>
                  <a:ext uri="{0D108BD9-81ED-4DB2-BD59-A6C34878D82A}">
                    <a16:rowId xmlns:a16="http://schemas.microsoft.com/office/drawing/2014/main" val="4258268920"/>
                  </a:ext>
                </a:extLst>
              </a:tr>
              <a:tr h="370840">
                <a:tc>
                  <a:txBody>
                    <a:bodyPr/>
                    <a:lstStyle/>
                    <a:p>
                      <a:r>
                        <a:rPr lang="en-US" dirty="0"/>
                        <a:t>IDIS</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588244580"/>
                  </a:ext>
                </a:extLst>
              </a:tr>
              <a:tr h="370840">
                <a:tc>
                  <a:txBody>
                    <a:bodyPr/>
                    <a:lstStyle/>
                    <a:p>
                      <a:r>
                        <a:rPr lang="en-US" dirty="0" err="1"/>
                        <a:t>Mobal</a:t>
                      </a:r>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201875208"/>
                  </a:ext>
                </a:extLst>
              </a:tr>
              <a:tr h="370840">
                <a:tc>
                  <a:txBody>
                    <a:bodyPr/>
                    <a:lstStyle/>
                    <a:p>
                      <a:r>
                        <a:rPr lang="en-US" dirty="0" err="1"/>
                        <a:t>DataSurveyor</a:t>
                      </a:r>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778430400"/>
                  </a:ext>
                </a:extLst>
              </a:tr>
              <a:tr h="370840">
                <a:tc>
                  <a:txBody>
                    <a:bodyPr/>
                    <a:lstStyle/>
                    <a:p>
                      <a:r>
                        <a:rPr lang="en-US" dirty="0"/>
                        <a:t>Emerald</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105783084"/>
                  </a:ext>
                </a:extLst>
              </a:tr>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396183096"/>
                  </a:ext>
                </a:extLst>
              </a:tr>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4008967479"/>
                  </a:ext>
                </a:extLst>
              </a:tr>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457779266"/>
                  </a:ext>
                </a:extLst>
              </a:tr>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4270032315"/>
                  </a:ext>
                </a:extLst>
              </a:tr>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299489096"/>
                  </a:ext>
                </a:extLst>
              </a:tr>
            </a:tbl>
          </a:graphicData>
        </a:graphic>
      </p:graphicFrame>
      <p:sp>
        <p:nvSpPr>
          <p:cNvPr id="5" name="Oval 4">
            <a:extLst>
              <a:ext uri="{FF2B5EF4-FFF2-40B4-BE49-F238E27FC236}">
                <a16:creationId xmlns:a16="http://schemas.microsoft.com/office/drawing/2014/main" id="{4EFC933F-2B98-8443-9BB7-51B748EE5225}"/>
              </a:ext>
            </a:extLst>
          </p:cNvPr>
          <p:cNvSpPr/>
          <p:nvPr/>
        </p:nvSpPr>
        <p:spPr>
          <a:xfrm>
            <a:off x="6257925" y="1899378"/>
            <a:ext cx="5000625" cy="1325563"/>
          </a:xfrm>
          <a:prstGeom prst="ellipse">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265711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AEA020-082E-C049-A417-928DD557A988}"/>
              </a:ext>
            </a:extLst>
          </p:cNvPr>
          <p:cNvSpPr>
            <a:spLocks noGrp="1"/>
          </p:cNvSpPr>
          <p:nvPr>
            <p:ph type="title"/>
          </p:nvPr>
        </p:nvSpPr>
        <p:spPr/>
        <p:txBody>
          <a:bodyPr/>
          <a:lstStyle/>
          <a:p>
            <a:r>
              <a:rPr lang="en-US" dirty="0"/>
              <a:t>Existing systems: systems considerations</a:t>
            </a:r>
          </a:p>
        </p:txBody>
      </p:sp>
      <p:sp>
        <p:nvSpPr>
          <p:cNvPr id="3" name="Content Placeholder 2">
            <a:extLst>
              <a:ext uri="{FF2B5EF4-FFF2-40B4-BE49-F238E27FC236}">
                <a16:creationId xmlns:a16="http://schemas.microsoft.com/office/drawing/2014/main" id="{FE34122E-4F94-AA41-8C44-1B33DBC6B839}"/>
              </a:ext>
            </a:extLst>
          </p:cNvPr>
          <p:cNvSpPr>
            <a:spLocks noGrp="1"/>
          </p:cNvSpPr>
          <p:nvPr>
            <p:ph idx="1"/>
          </p:nvPr>
        </p:nvSpPr>
        <p:spPr/>
        <p:txBody>
          <a:bodyPr/>
          <a:lstStyle/>
          <a:p>
            <a:endParaRPr lang="en-US" dirty="0"/>
          </a:p>
        </p:txBody>
      </p:sp>
      <p:graphicFrame>
        <p:nvGraphicFramePr>
          <p:cNvPr id="4" name="Table 4">
            <a:extLst>
              <a:ext uri="{FF2B5EF4-FFF2-40B4-BE49-F238E27FC236}">
                <a16:creationId xmlns:a16="http://schemas.microsoft.com/office/drawing/2014/main" id="{556D9FCC-E951-BA44-8856-F1C8163FA527}"/>
              </a:ext>
            </a:extLst>
          </p:cNvPr>
          <p:cNvGraphicFramePr>
            <a:graphicFrameLocks/>
          </p:cNvGraphicFramePr>
          <p:nvPr>
            <p:extLst>
              <p:ext uri="{D42A27DB-BD31-4B8C-83A1-F6EECF244321}">
                <p14:modId xmlns:p14="http://schemas.microsoft.com/office/powerpoint/2010/main" val="93716853"/>
              </p:ext>
            </p:extLst>
          </p:nvPr>
        </p:nvGraphicFramePr>
        <p:xfrm>
          <a:off x="573088" y="2292350"/>
          <a:ext cx="10515596" cy="6471920"/>
        </p:xfrm>
        <a:graphic>
          <a:graphicData uri="http://schemas.openxmlformats.org/drawingml/2006/table">
            <a:tbl>
              <a:tblPr firstRow="1" bandRow="1">
                <a:tableStyleId>{5C22544A-7EE6-4342-B048-85BDC9FD1C3A}</a:tableStyleId>
              </a:tblPr>
              <a:tblGrid>
                <a:gridCol w="1970087">
                  <a:extLst>
                    <a:ext uri="{9D8B030D-6E8A-4147-A177-3AD203B41FA5}">
                      <a16:colId xmlns:a16="http://schemas.microsoft.com/office/drawing/2014/main" val="2052698038"/>
                    </a:ext>
                  </a:extLst>
                </a:gridCol>
                <a:gridCol w="1385888">
                  <a:extLst>
                    <a:ext uri="{9D8B030D-6E8A-4147-A177-3AD203B41FA5}">
                      <a16:colId xmlns:a16="http://schemas.microsoft.com/office/drawing/2014/main" val="1508517483"/>
                    </a:ext>
                  </a:extLst>
                </a:gridCol>
                <a:gridCol w="1543050">
                  <a:extLst>
                    <a:ext uri="{9D8B030D-6E8A-4147-A177-3AD203B41FA5}">
                      <a16:colId xmlns:a16="http://schemas.microsoft.com/office/drawing/2014/main" val="4014127451"/>
                    </a:ext>
                  </a:extLst>
                </a:gridCol>
                <a:gridCol w="1285875">
                  <a:extLst>
                    <a:ext uri="{9D8B030D-6E8A-4147-A177-3AD203B41FA5}">
                      <a16:colId xmlns:a16="http://schemas.microsoft.com/office/drawing/2014/main" val="900625831"/>
                    </a:ext>
                  </a:extLst>
                </a:gridCol>
                <a:gridCol w="1243012">
                  <a:extLst>
                    <a:ext uri="{9D8B030D-6E8A-4147-A177-3AD203B41FA5}">
                      <a16:colId xmlns:a16="http://schemas.microsoft.com/office/drawing/2014/main" val="385783622"/>
                    </a:ext>
                  </a:extLst>
                </a:gridCol>
                <a:gridCol w="1728788">
                  <a:extLst>
                    <a:ext uri="{9D8B030D-6E8A-4147-A177-3AD203B41FA5}">
                      <a16:colId xmlns:a16="http://schemas.microsoft.com/office/drawing/2014/main" val="2466310416"/>
                    </a:ext>
                  </a:extLst>
                </a:gridCol>
                <a:gridCol w="1358896">
                  <a:extLst>
                    <a:ext uri="{9D8B030D-6E8A-4147-A177-3AD203B41FA5}">
                      <a16:colId xmlns:a16="http://schemas.microsoft.com/office/drawing/2014/main" val="1042922155"/>
                    </a:ext>
                  </a:extLst>
                </a:gridCol>
              </a:tblGrid>
              <a:tr h="370840">
                <a:tc>
                  <a:txBody>
                    <a:bodyPr/>
                    <a:lstStyle/>
                    <a:p>
                      <a:r>
                        <a:rPr lang="en-US" dirty="0"/>
                        <a:t>System</a:t>
                      </a:r>
                    </a:p>
                  </a:txBody>
                  <a:tcPr/>
                </a:tc>
                <a:tc>
                  <a:txBody>
                    <a:bodyPr/>
                    <a:lstStyle/>
                    <a:p>
                      <a:r>
                        <a:rPr lang="en-US" dirty="0"/>
                        <a:t>Het. HW/OS</a:t>
                      </a:r>
                    </a:p>
                  </a:txBody>
                  <a:tcPr/>
                </a:tc>
                <a:tc>
                  <a:txBody>
                    <a:bodyPr/>
                    <a:lstStyle/>
                    <a:p>
                      <a:r>
                        <a:rPr lang="en-US" dirty="0"/>
                        <a:t>Parallelization/Efficiency</a:t>
                      </a:r>
                    </a:p>
                  </a:txBody>
                  <a:tcPr/>
                </a:tc>
                <a:tc>
                  <a:txBody>
                    <a:bodyPr/>
                    <a:lstStyle/>
                    <a:p>
                      <a:r>
                        <a:rPr lang="en-US" dirty="0"/>
                        <a:t>Modularity</a:t>
                      </a:r>
                    </a:p>
                  </a:txBody>
                  <a:tcPr/>
                </a:tc>
                <a:tc>
                  <a:txBody>
                    <a:bodyPr/>
                    <a:lstStyle/>
                    <a:p>
                      <a:r>
                        <a:rPr lang="en-US" dirty="0"/>
                        <a:t>API/DX Interop</a:t>
                      </a:r>
                    </a:p>
                  </a:txBody>
                  <a:tcPr/>
                </a:tc>
                <a:tc>
                  <a:txBody>
                    <a:bodyPr/>
                    <a:lstStyle/>
                    <a:p>
                      <a:r>
                        <a:rPr lang="en-US" dirty="0"/>
                        <a:t>Code Generation</a:t>
                      </a:r>
                    </a:p>
                  </a:txBody>
                  <a:tcPr/>
                </a:tc>
                <a:tc>
                  <a:txBody>
                    <a:bodyPr/>
                    <a:lstStyle/>
                    <a:p>
                      <a:r>
                        <a:rPr lang="en-US" dirty="0"/>
                        <a:t>Easy Iteration</a:t>
                      </a:r>
                    </a:p>
                  </a:txBody>
                  <a:tcPr/>
                </a:tc>
                <a:extLst>
                  <a:ext uri="{0D108BD9-81ED-4DB2-BD59-A6C34878D82A}">
                    <a16:rowId xmlns:a16="http://schemas.microsoft.com/office/drawing/2014/main" val="2901489840"/>
                  </a:ext>
                </a:extLst>
              </a:tr>
              <a:tr h="370840">
                <a:tc>
                  <a:txBody>
                    <a:bodyPr/>
                    <a:lstStyle/>
                    <a:p>
                      <a:r>
                        <a:rPr lang="en-US" dirty="0"/>
                        <a:t>Intelligent Miner</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kern="1200" dirty="0">
                          <a:solidFill>
                            <a:schemeClr val="dk1"/>
                          </a:solidFill>
                          <a:effectLst/>
                          <a:latin typeface="+mn-lt"/>
                          <a:ea typeface="+mn-ea"/>
                          <a:cs typeface="+mn-cs"/>
                        </a:rPr>
                        <a:t>✗</a:t>
                      </a:r>
                    </a:p>
                  </a:txBody>
                  <a:tcPr/>
                </a:tc>
                <a:tc>
                  <a:txBody>
                    <a:bodyPr/>
                    <a:lstStyle/>
                    <a:p>
                      <a:endParaRPr lang="en-US" dirty="0"/>
                    </a:p>
                  </a:txBody>
                  <a:tcPr/>
                </a:tc>
                <a:tc>
                  <a:txBody>
                    <a:bodyPr/>
                    <a:lstStyle/>
                    <a:p>
                      <a:endParaRPr lang="en-US" dirty="0"/>
                    </a:p>
                  </a:txBody>
                  <a:tcPr/>
                </a:tc>
                <a:tc>
                  <a:txBody>
                    <a:bodyPr/>
                    <a:lstStyle/>
                    <a:p>
                      <a:r>
                        <a:rPr lang="en-US" sz="1800" b="1" i="0" u="none" strike="noStrike" kern="1200" dirty="0">
                          <a:solidFill>
                            <a:schemeClr val="dk1"/>
                          </a:solidFill>
                          <a:effectLst/>
                          <a:latin typeface="+mn-lt"/>
                          <a:ea typeface="+mn-ea"/>
                          <a:cs typeface="+mn-cs"/>
                        </a:rPr>
                        <a:t>✓</a:t>
                      </a:r>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913942690"/>
                  </a:ext>
                </a:extLst>
              </a:tr>
              <a:tr h="370840">
                <a:tc>
                  <a:txBody>
                    <a:bodyPr/>
                    <a:lstStyle/>
                    <a:p>
                      <a:r>
                        <a:rPr lang="en-US" dirty="0" err="1"/>
                        <a:t>MineSet</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kern="1200" dirty="0">
                          <a:solidFill>
                            <a:schemeClr val="dk1"/>
                          </a:solidFill>
                          <a:effectLst/>
                          <a:latin typeface="+mn-lt"/>
                          <a:ea typeface="+mn-ea"/>
                          <a:cs typeface="+mn-cs"/>
                        </a:rPr>
                        <a:t>✗</a:t>
                      </a:r>
                    </a:p>
                  </a:txBody>
                  <a:tcPr/>
                </a:tc>
                <a:tc>
                  <a:txBody>
                    <a:bodyPr/>
                    <a:lstStyle/>
                    <a:p>
                      <a:endParaRPr lang="en-US" dirty="0"/>
                    </a:p>
                  </a:txBody>
                  <a:tcPr/>
                </a:tc>
                <a:tc>
                  <a:txBody>
                    <a:bodyPr/>
                    <a:lstStyle/>
                    <a:p>
                      <a:r>
                        <a:rPr lang="en-US" sz="1800" b="1" i="0" u="none" strike="noStrike" kern="1200" dirty="0">
                          <a:solidFill>
                            <a:schemeClr val="dk1"/>
                          </a:solidFill>
                          <a:effectLst/>
                          <a:latin typeface="+mn-lt"/>
                          <a:ea typeface="+mn-ea"/>
                          <a:cs typeface="+mn-cs"/>
                        </a:rPr>
                        <a:t>✓</a:t>
                      </a:r>
                      <a:endParaRPr lang="en-US" dirty="0"/>
                    </a:p>
                  </a:txBody>
                  <a:tcPr/>
                </a:tc>
                <a:tc>
                  <a:txBody>
                    <a:bodyPr/>
                    <a:lstStyle/>
                    <a:p>
                      <a:r>
                        <a:rPr lang="en-US" sz="1800" b="1" i="0" u="none" strike="noStrike" kern="1200" dirty="0">
                          <a:solidFill>
                            <a:schemeClr val="dk1"/>
                          </a:solidFill>
                          <a:effectLst/>
                          <a:latin typeface="+mn-lt"/>
                          <a:ea typeface="+mn-ea"/>
                          <a:cs typeface="+mn-cs"/>
                        </a:rPr>
                        <a:t>✓</a:t>
                      </a:r>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428974894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MLC++</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r>
                        <a:rPr lang="en-US" sz="1800" b="1" i="0" u="none" strike="noStrike" kern="1200" dirty="0">
                          <a:solidFill>
                            <a:schemeClr val="dk1"/>
                          </a:solidFill>
                          <a:effectLst/>
                          <a:latin typeface="+mn-lt"/>
                          <a:ea typeface="+mn-ea"/>
                          <a:cs typeface="+mn-cs"/>
                        </a:rPr>
                        <a:t>✓</a:t>
                      </a:r>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619678686"/>
                  </a:ext>
                </a:extLst>
              </a:tr>
              <a:tr h="370840">
                <a:tc>
                  <a:txBody>
                    <a:bodyPr/>
                    <a:lstStyle/>
                    <a:p>
                      <a:r>
                        <a:rPr lang="en-US" dirty="0"/>
                        <a:t>Clementine</a:t>
                      </a:r>
                    </a:p>
                  </a:txBody>
                  <a:tcPr/>
                </a:tc>
                <a:tc>
                  <a:txBody>
                    <a:bodyPr/>
                    <a:lstStyle/>
                    <a:p>
                      <a:r>
                        <a:rPr lang="en-US" sz="1800" b="1" i="0" u="none" strike="noStrike" kern="1200" dirty="0">
                          <a:solidFill>
                            <a:schemeClr val="dk1"/>
                          </a:solidFill>
                          <a:effectLst/>
                          <a:latin typeface="+mn-lt"/>
                          <a:ea typeface="+mn-ea"/>
                          <a:cs typeface="+mn-cs"/>
                        </a:rPr>
                        <a:t>✓</a:t>
                      </a:r>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r>
                        <a:rPr lang="en-US" sz="1800" b="1" i="0" u="none" strike="noStrike" kern="1200" dirty="0">
                          <a:solidFill>
                            <a:schemeClr val="dk1"/>
                          </a:solidFill>
                          <a:effectLst/>
                          <a:latin typeface="+mn-lt"/>
                          <a:ea typeface="+mn-ea"/>
                          <a:cs typeface="+mn-cs"/>
                        </a:rPr>
                        <a:t>✓</a:t>
                      </a:r>
                      <a:endParaRPr lang="en-US" dirty="0"/>
                    </a:p>
                  </a:txBody>
                  <a:tcPr/>
                </a:tc>
                <a:tc>
                  <a:txBody>
                    <a:bodyPr/>
                    <a:lstStyle/>
                    <a:p>
                      <a:r>
                        <a:rPr lang="en-US" sz="1800" b="1" i="0" u="none" strike="noStrike" kern="1200" dirty="0">
                          <a:solidFill>
                            <a:schemeClr val="dk1"/>
                          </a:solidFill>
                          <a:effectLst/>
                          <a:latin typeface="+mn-lt"/>
                          <a:ea typeface="+mn-ea"/>
                          <a:cs typeface="+mn-cs"/>
                        </a:rPr>
                        <a:t>✓</a:t>
                      </a:r>
                      <a:endParaRPr lang="en-US" dirty="0"/>
                    </a:p>
                  </a:txBody>
                  <a:tcPr/>
                </a:tc>
                <a:extLst>
                  <a:ext uri="{0D108BD9-81ED-4DB2-BD59-A6C34878D82A}">
                    <a16:rowId xmlns:a16="http://schemas.microsoft.com/office/drawing/2014/main" val="1060162781"/>
                  </a:ext>
                </a:extLst>
              </a:tr>
              <a:tr h="370840">
                <a:tc>
                  <a:txBody>
                    <a:bodyPr/>
                    <a:lstStyle/>
                    <a:p>
                      <a:r>
                        <a:rPr lang="en-US" dirty="0" err="1"/>
                        <a:t>DBMiner</a:t>
                      </a:r>
                      <a:r>
                        <a:rPr lang="en-US" dirty="0"/>
                        <a:t> (includes </a:t>
                      </a:r>
                      <a:r>
                        <a:rPr lang="en-US" dirty="0" err="1"/>
                        <a:t>GeoMiner</a:t>
                      </a:r>
                      <a:r>
                        <a:rPr lang="en-US" dirty="0"/>
                        <a:t>)</a:t>
                      </a:r>
                    </a:p>
                  </a:txBody>
                  <a:tcPr/>
                </a:tc>
                <a:tc>
                  <a:txBody>
                    <a:bodyPr/>
                    <a:lstStyle/>
                    <a:p>
                      <a:r>
                        <a:rPr lang="en-US" sz="1800" b="1" i="0" u="none" strike="noStrike" kern="1200" dirty="0">
                          <a:solidFill>
                            <a:schemeClr val="dk1"/>
                          </a:solidFill>
                          <a:effectLst/>
                          <a:latin typeface="+mn-lt"/>
                          <a:ea typeface="+mn-ea"/>
                          <a:cs typeface="+mn-cs"/>
                        </a:rPr>
                        <a:t>✓</a:t>
                      </a:r>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r>
                        <a:rPr lang="en-US" sz="1800" b="1" i="0" u="none" strike="noStrike" kern="1200" dirty="0">
                          <a:solidFill>
                            <a:schemeClr val="dk1"/>
                          </a:solidFill>
                          <a:effectLst/>
                          <a:latin typeface="+mn-lt"/>
                          <a:ea typeface="+mn-ea"/>
                          <a:cs typeface="+mn-cs"/>
                        </a:rPr>
                        <a:t>✓</a:t>
                      </a:r>
                      <a:endParaRPr lang="en-US" dirty="0"/>
                    </a:p>
                  </a:txBody>
                  <a:tcPr/>
                </a:tc>
                <a:extLst>
                  <a:ext uri="{0D108BD9-81ED-4DB2-BD59-A6C34878D82A}">
                    <a16:rowId xmlns:a16="http://schemas.microsoft.com/office/drawing/2014/main" val="4258268920"/>
                  </a:ext>
                </a:extLst>
              </a:tr>
              <a:tr h="370840">
                <a:tc>
                  <a:txBody>
                    <a:bodyPr/>
                    <a:lstStyle/>
                    <a:p>
                      <a:r>
                        <a:rPr lang="en-US" dirty="0"/>
                        <a:t>IDIS</a:t>
                      </a:r>
                    </a:p>
                  </a:txBody>
                  <a:tcPr/>
                </a:tc>
                <a:tc>
                  <a:txBody>
                    <a:bodyPr/>
                    <a:lstStyle/>
                    <a:p>
                      <a:r>
                        <a:rPr lang="en-US" sz="1800" b="1" i="0" u="none" strike="noStrike" kern="1200" dirty="0">
                          <a:solidFill>
                            <a:schemeClr val="dk1"/>
                          </a:solidFill>
                          <a:effectLst/>
                          <a:latin typeface="+mn-lt"/>
                          <a:ea typeface="+mn-ea"/>
                          <a:cs typeface="+mn-cs"/>
                        </a:rPr>
                        <a:t>✓</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i="0" u="none" strike="noStrike" kern="1200" dirty="0">
                          <a:solidFill>
                            <a:schemeClr val="dk1"/>
                          </a:solidFill>
                          <a:effectLst/>
                          <a:latin typeface="+mn-lt"/>
                          <a:ea typeface="+mn-ea"/>
                          <a:cs typeface="+mn-cs"/>
                        </a:rPr>
                        <a:t>✓</a:t>
                      </a:r>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588244580"/>
                  </a:ext>
                </a:extLst>
              </a:tr>
              <a:tr h="370840">
                <a:tc>
                  <a:txBody>
                    <a:bodyPr/>
                    <a:lstStyle/>
                    <a:p>
                      <a:r>
                        <a:rPr lang="en-US" dirty="0" err="1"/>
                        <a:t>Mobal</a:t>
                      </a:r>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r>
                        <a:rPr lang="en-US" sz="1800" b="1" i="0" u="none" strike="noStrike" kern="1200" dirty="0">
                          <a:solidFill>
                            <a:schemeClr val="dk1"/>
                          </a:solidFill>
                          <a:effectLst/>
                          <a:latin typeface="+mn-lt"/>
                          <a:ea typeface="+mn-ea"/>
                          <a:cs typeface="+mn-cs"/>
                        </a:rPr>
                        <a:t>✓</a:t>
                      </a:r>
                      <a:endParaRPr lang="en-US" dirty="0"/>
                    </a:p>
                  </a:txBody>
                  <a:tcPr/>
                </a:tc>
                <a:tc>
                  <a:txBody>
                    <a:bodyPr/>
                    <a:lstStyle/>
                    <a:p>
                      <a:endParaRPr lang="en-US" dirty="0"/>
                    </a:p>
                  </a:txBody>
                  <a:tcPr/>
                </a:tc>
                <a:tc>
                  <a:txBody>
                    <a:bodyPr/>
                    <a:lstStyle/>
                    <a:p>
                      <a:r>
                        <a:rPr lang="en-US" sz="1800" b="1" i="0" u="none" strike="noStrike" kern="1200" dirty="0">
                          <a:solidFill>
                            <a:schemeClr val="dk1"/>
                          </a:solidFill>
                          <a:effectLst/>
                          <a:latin typeface="+mn-lt"/>
                          <a:ea typeface="+mn-ea"/>
                          <a:cs typeface="+mn-cs"/>
                        </a:rPr>
                        <a:t>✓</a:t>
                      </a:r>
                      <a:endParaRPr lang="en-US" dirty="0"/>
                    </a:p>
                  </a:txBody>
                  <a:tcPr/>
                </a:tc>
                <a:extLst>
                  <a:ext uri="{0D108BD9-81ED-4DB2-BD59-A6C34878D82A}">
                    <a16:rowId xmlns:a16="http://schemas.microsoft.com/office/drawing/2014/main" val="1201875208"/>
                  </a:ext>
                </a:extLst>
              </a:tr>
              <a:tr h="370840">
                <a:tc>
                  <a:txBody>
                    <a:bodyPr/>
                    <a:lstStyle/>
                    <a:p>
                      <a:r>
                        <a:rPr lang="en-US" dirty="0" err="1"/>
                        <a:t>DataSurveyor</a:t>
                      </a:r>
                      <a:endParaRPr lang="en-US" dirty="0"/>
                    </a:p>
                  </a:txBody>
                  <a:tcPr/>
                </a:tc>
                <a:tc>
                  <a:txBody>
                    <a:bodyPr/>
                    <a:lstStyle/>
                    <a:p>
                      <a:endParaRPr lang="en-US" dirty="0"/>
                    </a:p>
                  </a:txBody>
                  <a:tcPr/>
                </a:tc>
                <a:tc>
                  <a:txBody>
                    <a:bodyPr/>
                    <a:lstStyle/>
                    <a:p>
                      <a:r>
                        <a:rPr lang="en-US" sz="1800" b="1" i="0" u="none" strike="noStrike" kern="1200" dirty="0">
                          <a:solidFill>
                            <a:schemeClr val="dk1"/>
                          </a:solidFill>
                          <a:effectLst/>
                          <a:latin typeface="+mn-lt"/>
                          <a:ea typeface="+mn-ea"/>
                          <a:cs typeface="+mn-cs"/>
                        </a:rPr>
                        <a:t>✓</a:t>
                      </a:r>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205772981"/>
                  </a:ext>
                </a:extLst>
              </a:tr>
              <a:tr h="370840">
                <a:tc>
                  <a:txBody>
                    <a:bodyPr/>
                    <a:lstStyle/>
                    <a:p>
                      <a:r>
                        <a:rPr lang="en-US" dirty="0"/>
                        <a:t>Emerald</a:t>
                      </a:r>
                    </a:p>
                  </a:txBody>
                  <a:tcPr/>
                </a:tc>
                <a:tc>
                  <a:txBody>
                    <a:bodyPr/>
                    <a:lstStyle/>
                    <a:p>
                      <a:endParaRPr lang="en-US" dirty="0"/>
                    </a:p>
                  </a:txBody>
                  <a:tcPr/>
                </a:tc>
                <a:tc>
                  <a:txBody>
                    <a:bodyPr/>
                    <a:lstStyle/>
                    <a:p>
                      <a:endParaRPr lang="en-US" dirty="0"/>
                    </a:p>
                  </a:txBody>
                  <a:tcPr/>
                </a:tc>
                <a:tc>
                  <a:txBody>
                    <a:bodyPr/>
                    <a:lstStyle/>
                    <a:p>
                      <a:r>
                        <a:rPr lang="en-US" sz="1800" b="1" i="0" u="none" strike="noStrike" kern="1200" dirty="0">
                          <a:solidFill>
                            <a:schemeClr val="dk1"/>
                          </a:solidFill>
                          <a:effectLst/>
                          <a:latin typeface="+mn-lt"/>
                          <a:ea typeface="+mn-ea"/>
                          <a:cs typeface="+mn-cs"/>
                        </a:rPr>
                        <a:t>✓</a:t>
                      </a:r>
                      <a:endParaRPr lang="en-US" dirty="0"/>
                    </a:p>
                  </a:txBody>
                  <a:tcPr/>
                </a:tc>
                <a:tc>
                  <a:txBody>
                    <a:bodyPr/>
                    <a:lstStyle/>
                    <a:p>
                      <a:endParaRPr lang="en-US" dirty="0"/>
                    </a:p>
                  </a:txBody>
                  <a:tcPr/>
                </a:tc>
                <a:tc>
                  <a:txBody>
                    <a:bodyPr/>
                    <a:lstStyle/>
                    <a:p>
                      <a:endParaRPr lang="en-US" dirty="0"/>
                    </a:p>
                  </a:txBody>
                  <a:tcPr/>
                </a:tc>
                <a:tc>
                  <a:txBody>
                    <a:bodyPr/>
                    <a:lstStyle/>
                    <a:p>
                      <a:r>
                        <a:rPr lang="en-US" sz="1800" b="1" i="0" u="none" strike="noStrike" kern="1200" dirty="0">
                          <a:solidFill>
                            <a:schemeClr val="dk1"/>
                          </a:solidFill>
                          <a:effectLst/>
                          <a:latin typeface="+mn-lt"/>
                          <a:ea typeface="+mn-ea"/>
                          <a:cs typeface="+mn-cs"/>
                        </a:rPr>
                        <a:t>✓</a:t>
                      </a:r>
                      <a:endParaRPr lang="en-US" dirty="0"/>
                    </a:p>
                  </a:txBody>
                  <a:tcPr/>
                </a:tc>
                <a:extLst>
                  <a:ext uri="{0D108BD9-81ED-4DB2-BD59-A6C34878D82A}">
                    <a16:rowId xmlns:a16="http://schemas.microsoft.com/office/drawing/2014/main" val="2874982707"/>
                  </a:ext>
                </a:extLst>
              </a:tr>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516191571"/>
                  </a:ext>
                </a:extLst>
              </a:tr>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549707297"/>
                  </a:ext>
                </a:extLst>
              </a:tr>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445260198"/>
                  </a:ext>
                </a:extLst>
              </a:tr>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4060033190"/>
                  </a:ext>
                </a:extLst>
              </a:tr>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773353239"/>
                  </a:ext>
                </a:extLst>
              </a:tr>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527138042"/>
                  </a:ext>
                </a:extLst>
              </a:tr>
            </a:tbl>
          </a:graphicData>
        </a:graphic>
      </p:graphicFrame>
      <p:sp>
        <p:nvSpPr>
          <p:cNvPr id="5" name="Oval 4">
            <a:extLst>
              <a:ext uri="{FF2B5EF4-FFF2-40B4-BE49-F238E27FC236}">
                <a16:creationId xmlns:a16="http://schemas.microsoft.com/office/drawing/2014/main" id="{0D688A2C-9E8E-EC4E-AC59-1CECE824A996}"/>
              </a:ext>
            </a:extLst>
          </p:cNvPr>
          <p:cNvSpPr/>
          <p:nvPr/>
        </p:nvSpPr>
        <p:spPr>
          <a:xfrm>
            <a:off x="2357439" y="2157032"/>
            <a:ext cx="1671638" cy="686660"/>
          </a:xfrm>
          <a:prstGeom prst="ellipse">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2336826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AEA020-082E-C049-A417-928DD557A988}"/>
              </a:ext>
            </a:extLst>
          </p:cNvPr>
          <p:cNvSpPr>
            <a:spLocks noGrp="1"/>
          </p:cNvSpPr>
          <p:nvPr>
            <p:ph type="title"/>
          </p:nvPr>
        </p:nvSpPr>
        <p:spPr/>
        <p:txBody>
          <a:bodyPr/>
          <a:lstStyle/>
          <a:p>
            <a:r>
              <a:rPr lang="en-US" dirty="0"/>
              <a:t>Existing systems: systems considerations</a:t>
            </a:r>
          </a:p>
        </p:txBody>
      </p:sp>
      <p:sp>
        <p:nvSpPr>
          <p:cNvPr id="3" name="Content Placeholder 2">
            <a:extLst>
              <a:ext uri="{FF2B5EF4-FFF2-40B4-BE49-F238E27FC236}">
                <a16:creationId xmlns:a16="http://schemas.microsoft.com/office/drawing/2014/main" id="{FE34122E-4F94-AA41-8C44-1B33DBC6B839}"/>
              </a:ext>
            </a:extLst>
          </p:cNvPr>
          <p:cNvSpPr>
            <a:spLocks noGrp="1"/>
          </p:cNvSpPr>
          <p:nvPr>
            <p:ph idx="1"/>
          </p:nvPr>
        </p:nvSpPr>
        <p:spPr/>
        <p:txBody>
          <a:bodyPr/>
          <a:lstStyle/>
          <a:p>
            <a:endParaRPr lang="en-US" dirty="0"/>
          </a:p>
        </p:txBody>
      </p:sp>
      <p:graphicFrame>
        <p:nvGraphicFramePr>
          <p:cNvPr id="4" name="Table 4">
            <a:extLst>
              <a:ext uri="{FF2B5EF4-FFF2-40B4-BE49-F238E27FC236}">
                <a16:creationId xmlns:a16="http://schemas.microsoft.com/office/drawing/2014/main" id="{556D9FCC-E951-BA44-8856-F1C8163FA527}"/>
              </a:ext>
            </a:extLst>
          </p:cNvPr>
          <p:cNvGraphicFramePr>
            <a:graphicFrameLocks/>
          </p:cNvGraphicFramePr>
          <p:nvPr/>
        </p:nvGraphicFramePr>
        <p:xfrm>
          <a:off x="573088" y="2292350"/>
          <a:ext cx="10515596" cy="6471920"/>
        </p:xfrm>
        <a:graphic>
          <a:graphicData uri="http://schemas.openxmlformats.org/drawingml/2006/table">
            <a:tbl>
              <a:tblPr firstRow="1" bandRow="1">
                <a:tableStyleId>{5C22544A-7EE6-4342-B048-85BDC9FD1C3A}</a:tableStyleId>
              </a:tblPr>
              <a:tblGrid>
                <a:gridCol w="1970087">
                  <a:extLst>
                    <a:ext uri="{9D8B030D-6E8A-4147-A177-3AD203B41FA5}">
                      <a16:colId xmlns:a16="http://schemas.microsoft.com/office/drawing/2014/main" val="2052698038"/>
                    </a:ext>
                  </a:extLst>
                </a:gridCol>
                <a:gridCol w="1385888">
                  <a:extLst>
                    <a:ext uri="{9D8B030D-6E8A-4147-A177-3AD203B41FA5}">
                      <a16:colId xmlns:a16="http://schemas.microsoft.com/office/drawing/2014/main" val="1508517483"/>
                    </a:ext>
                  </a:extLst>
                </a:gridCol>
                <a:gridCol w="1543050">
                  <a:extLst>
                    <a:ext uri="{9D8B030D-6E8A-4147-A177-3AD203B41FA5}">
                      <a16:colId xmlns:a16="http://schemas.microsoft.com/office/drawing/2014/main" val="4014127451"/>
                    </a:ext>
                  </a:extLst>
                </a:gridCol>
                <a:gridCol w="1285875">
                  <a:extLst>
                    <a:ext uri="{9D8B030D-6E8A-4147-A177-3AD203B41FA5}">
                      <a16:colId xmlns:a16="http://schemas.microsoft.com/office/drawing/2014/main" val="900625831"/>
                    </a:ext>
                  </a:extLst>
                </a:gridCol>
                <a:gridCol w="1243012">
                  <a:extLst>
                    <a:ext uri="{9D8B030D-6E8A-4147-A177-3AD203B41FA5}">
                      <a16:colId xmlns:a16="http://schemas.microsoft.com/office/drawing/2014/main" val="385783622"/>
                    </a:ext>
                  </a:extLst>
                </a:gridCol>
                <a:gridCol w="1728788">
                  <a:extLst>
                    <a:ext uri="{9D8B030D-6E8A-4147-A177-3AD203B41FA5}">
                      <a16:colId xmlns:a16="http://schemas.microsoft.com/office/drawing/2014/main" val="2466310416"/>
                    </a:ext>
                  </a:extLst>
                </a:gridCol>
                <a:gridCol w="1358896">
                  <a:extLst>
                    <a:ext uri="{9D8B030D-6E8A-4147-A177-3AD203B41FA5}">
                      <a16:colId xmlns:a16="http://schemas.microsoft.com/office/drawing/2014/main" val="1042922155"/>
                    </a:ext>
                  </a:extLst>
                </a:gridCol>
              </a:tblGrid>
              <a:tr h="370840">
                <a:tc>
                  <a:txBody>
                    <a:bodyPr/>
                    <a:lstStyle/>
                    <a:p>
                      <a:r>
                        <a:rPr lang="en-US" dirty="0"/>
                        <a:t>System</a:t>
                      </a:r>
                    </a:p>
                  </a:txBody>
                  <a:tcPr/>
                </a:tc>
                <a:tc>
                  <a:txBody>
                    <a:bodyPr/>
                    <a:lstStyle/>
                    <a:p>
                      <a:r>
                        <a:rPr lang="en-US" dirty="0"/>
                        <a:t>Het. HW/OS</a:t>
                      </a:r>
                    </a:p>
                  </a:txBody>
                  <a:tcPr/>
                </a:tc>
                <a:tc>
                  <a:txBody>
                    <a:bodyPr/>
                    <a:lstStyle/>
                    <a:p>
                      <a:r>
                        <a:rPr lang="en-US" dirty="0"/>
                        <a:t>Parallelization/Efficiency</a:t>
                      </a:r>
                    </a:p>
                  </a:txBody>
                  <a:tcPr/>
                </a:tc>
                <a:tc>
                  <a:txBody>
                    <a:bodyPr/>
                    <a:lstStyle/>
                    <a:p>
                      <a:r>
                        <a:rPr lang="en-US" dirty="0"/>
                        <a:t>Modularity</a:t>
                      </a:r>
                    </a:p>
                  </a:txBody>
                  <a:tcPr/>
                </a:tc>
                <a:tc>
                  <a:txBody>
                    <a:bodyPr/>
                    <a:lstStyle/>
                    <a:p>
                      <a:r>
                        <a:rPr lang="en-US" dirty="0"/>
                        <a:t>API/DX Interop</a:t>
                      </a:r>
                    </a:p>
                  </a:txBody>
                  <a:tcPr/>
                </a:tc>
                <a:tc>
                  <a:txBody>
                    <a:bodyPr/>
                    <a:lstStyle/>
                    <a:p>
                      <a:r>
                        <a:rPr lang="en-US" dirty="0"/>
                        <a:t>Code Generation</a:t>
                      </a:r>
                    </a:p>
                  </a:txBody>
                  <a:tcPr/>
                </a:tc>
                <a:tc>
                  <a:txBody>
                    <a:bodyPr/>
                    <a:lstStyle/>
                    <a:p>
                      <a:r>
                        <a:rPr lang="en-US" dirty="0"/>
                        <a:t>Easy Iteration</a:t>
                      </a:r>
                    </a:p>
                  </a:txBody>
                  <a:tcPr/>
                </a:tc>
                <a:extLst>
                  <a:ext uri="{0D108BD9-81ED-4DB2-BD59-A6C34878D82A}">
                    <a16:rowId xmlns:a16="http://schemas.microsoft.com/office/drawing/2014/main" val="2901489840"/>
                  </a:ext>
                </a:extLst>
              </a:tr>
              <a:tr h="370840">
                <a:tc>
                  <a:txBody>
                    <a:bodyPr/>
                    <a:lstStyle/>
                    <a:p>
                      <a:r>
                        <a:rPr lang="en-US" dirty="0"/>
                        <a:t>Intelligent Miner</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kern="1200" dirty="0">
                          <a:solidFill>
                            <a:schemeClr val="dk1"/>
                          </a:solidFill>
                          <a:effectLst/>
                          <a:latin typeface="+mn-lt"/>
                          <a:ea typeface="+mn-ea"/>
                          <a:cs typeface="+mn-cs"/>
                        </a:rPr>
                        <a:t>✗</a:t>
                      </a:r>
                    </a:p>
                  </a:txBody>
                  <a:tcPr/>
                </a:tc>
                <a:tc>
                  <a:txBody>
                    <a:bodyPr/>
                    <a:lstStyle/>
                    <a:p>
                      <a:endParaRPr lang="en-US" dirty="0"/>
                    </a:p>
                  </a:txBody>
                  <a:tcPr/>
                </a:tc>
                <a:tc>
                  <a:txBody>
                    <a:bodyPr/>
                    <a:lstStyle/>
                    <a:p>
                      <a:endParaRPr lang="en-US" dirty="0"/>
                    </a:p>
                  </a:txBody>
                  <a:tcPr/>
                </a:tc>
                <a:tc>
                  <a:txBody>
                    <a:bodyPr/>
                    <a:lstStyle/>
                    <a:p>
                      <a:r>
                        <a:rPr lang="en-US" sz="1800" b="1" i="0" u="none" strike="noStrike" kern="1200" dirty="0">
                          <a:solidFill>
                            <a:schemeClr val="dk1"/>
                          </a:solidFill>
                          <a:effectLst/>
                          <a:latin typeface="+mn-lt"/>
                          <a:ea typeface="+mn-ea"/>
                          <a:cs typeface="+mn-cs"/>
                        </a:rPr>
                        <a:t>✓</a:t>
                      </a:r>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913942690"/>
                  </a:ext>
                </a:extLst>
              </a:tr>
              <a:tr h="370840">
                <a:tc>
                  <a:txBody>
                    <a:bodyPr/>
                    <a:lstStyle/>
                    <a:p>
                      <a:r>
                        <a:rPr lang="en-US" dirty="0" err="1"/>
                        <a:t>MineSet</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kern="1200" dirty="0">
                          <a:solidFill>
                            <a:schemeClr val="dk1"/>
                          </a:solidFill>
                          <a:effectLst/>
                          <a:latin typeface="+mn-lt"/>
                          <a:ea typeface="+mn-ea"/>
                          <a:cs typeface="+mn-cs"/>
                        </a:rPr>
                        <a:t>✗</a:t>
                      </a:r>
                    </a:p>
                  </a:txBody>
                  <a:tcPr/>
                </a:tc>
                <a:tc>
                  <a:txBody>
                    <a:bodyPr/>
                    <a:lstStyle/>
                    <a:p>
                      <a:endParaRPr lang="en-US" dirty="0"/>
                    </a:p>
                  </a:txBody>
                  <a:tcPr/>
                </a:tc>
                <a:tc>
                  <a:txBody>
                    <a:bodyPr/>
                    <a:lstStyle/>
                    <a:p>
                      <a:r>
                        <a:rPr lang="en-US" sz="1800" b="1" i="0" u="none" strike="noStrike" kern="1200" dirty="0">
                          <a:solidFill>
                            <a:schemeClr val="dk1"/>
                          </a:solidFill>
                          <a:effectLst/>
                          <a:latin typeface="+mn-lt"/>
                          <a:ea typeface="+mn-ea"/>
                          <a:cs typeface="+mn-cs"/>
                        </a:rPr>
                        <a:t>✓</a:t>
                      </a:r>
                      <a:endParaRPr lang="en-US" dirty="0"/>
                    </a:p>
                  </a:txBody>
                  <a:tcPr/>
                </a:tc>
                <a:tc>
                  <a:txBody>
                    <a:bodyPr/>
                    <a:lstStyle/>
                    <a:p>
                      <a:r>
                        <a:rPr lang="en-US" sz="1800" b="1" i="0" u="none" strike="noStrike" kern="1200" dirty="0">
                          <a:solidFill>
                            <a:schemeClr val="dk1"/>
                          </a:solidFill>
                          <a:effectLst/>
                          <a:latin typeface="+mn-lt"/>
                          <a:ea typeface="+mn-ea"/>
                          <a:cs typeface="+mn-cs"/>
                        </a:rPr>
                        <a:t>✓</a:t>
                      </a:r>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428974894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MLC++</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r>
                        <a:rPr lang="en-US" sz="1800" b="1" i="0" u="none" strike="noStrike" kern="1200" dirty="0">
                          <a:solidFill>
                            <a:schemeClr val="dk1"/>
                          </a:solidFill>
                          <a:effectLst/>
                          <a:latin typeface="+mn-lt"/>
                          <a:ea typeface="+mn-ea"/>
                          <a:cs typeface="+mn-cs"/>
                        </a:rPr>
                        <a:t>✓</a:t>
                      </a:r>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619678686"/>
                  </a:ext>
                </a:extLst>
              </a:tr>
              <a:tr h="370840">
                <a:tc>
                  <a:txBody>
                    <a:bodyPr/>
                    <a:lstStyle/>
                    <a:p>
                      <a:r>
                        <a:rPr lang="en-US" dirty="0"/>
                        <a:t>Clementine</a:t>
                      </a:r>
                    </a:p>
                  </a:txBody>
                  <a:tcPr/>
                </a:tc>
                <a:tc>
                  <a:txBody>
                    <a:bodyPr/>
                    <a:lstStyle/>
                    <a:p>
                      <a:r>
                        <a:rPr lang="en-US" sz="1800" b="1" i="0" u="none" strike="noStrike" kern="1200" dirty="0">
                          <a:solidFill>
                            <a:schemeClr val="dk1"/>
                          </a:solidFill>
                          <a:effectLst/>
                          <a:latin typeface="+mn-lt"/>
                          <a:ea typeface="+mn-ea"/>
                          <a:cs typeface="+mn-cs"/>
                        </a:rPr>
                        <a:t>✓</a:t>
                      </a:r>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r>
                        <a:rPr lang="en-US" sz="1800" b="1" i="0" u="none" strike="noStrike" kern="1200" dirty="0">
                          <a:solidFill>
                            <a:schemeClr val="dk1"/>
                          </a:solidFill>
                          <a:effectLst/>
                          <a:latin typeface="+mn-lt"/>
                          <a:ea typeface="+mn-ea"/>
                          <a:cs typeface="+mn-cs"/>
                        </a:rPr>
                        <a:t>✓</a:t>
                      </a:r>
                      <a:endParaRPr lang="en-US" dirty="0"/>
                    </a:p>
                  </a:txBody>
                  <a:tcPr/>
                </a:tc>
                <a:tc>
                  <a:txBody>
                    <a:bodyPr/>
                    <a:lstStyle/>
                    <a:p>
                      <a:r>
                        <a:rPr lang="en-US" sz="1800" b="1" i="0" u="none" strike="noStrike" kern="1200" dirty="0">
                          <a:solidFill>
                            <a:schemeClr val="dk1"/>
                          </a:solidFill>
                          <a:effectLst/>
                          <a:latin typeface="+mn-lt"/>
                          <a:ea typeface="+mn-ea"/>
                          <a:cs typeface="+mn-cs"/>
                        </a:rPr>
                        <a:t>✓</a:t>
                      </a:r>
                      <a:endParaRPr lang="en-US" dirty="0"/>
                    </a:p>
                  </a:txBody>
                  <a:tcPr/>
                </a:tc>
                <a:extLst>
                  <a:ext uri="{0D108BD9-81ED-4DB2-BD59-A6C34878D82A}">
                    <a16:rowId xmlns:a16="http://schemas.microsoft.com/office/drawing/2014/main" val="1060162781"/>
                  </a:ext>
                </a:extLst>
              </a:tr>
              <a:tr h="370840">
                <a:tc>
                  <a:txBody>
                    <a:bodyPr/>
                    <a:lstStyle/>
                    <a:p>
                      <a:r>
                        <a:rPr lang="en-US" dirty="0" err="1"/>
                        <a:t>DBMiner</a:t>
                      </a:r>
                      <a:r>
                        <a:rPr lang="en-US" dirty="0"/>
                        <a:t> (includes </a:t>
                      </a:r>
                      <a:r>
                        <a:rPr lang="en-US" dirty="0" err="1"/>
                        <a:t>GeoMiner</a:t>
                      </a:r>
                      <a:r>
                        <a:rPr lang="en-US" dirty="0"/>
                        <a:t>)</a:t>
                      </a:r>
                    </a:p>
                  </a:txBody>
                  <a:tcPr/>
                </a:tc>
                <a:tc>
                  <a:txBody>
                    <a:bodyPr/>
                    <a:lstStyle/>
                    <a:p>
                      <a:r>
                        <a:rPr lang="en-US" sz="1800" b="1" i="0" u="none" strike="noStrike" kern="1200" dirty="0">
                          <a:solidFill>
                            <a:schemeClr val="dk1"/>
                          </a:solidFill>
                          <a:effectLst/>
                          <a:latin typeface="+mn-lt"/>
                          <a:ea typeface="+mn-ea"/>
                          <a:cs typeface="+mn-cs"/>
                        </a:rPr>
                        <a:t>✓</a:t>
                      </a:r>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r>
                        <a:rPr lang="en-US" sz="1800" b="1" i="0" u="none" strike="noStrike" kern="1200" dirty="0">
                          <a:solidFill>
                            <a:schemeClr val="dk1"/>
                          </a:solidFill>
                          <a:effectLst/>
                          <a:latin typeface="+mn-lt"/>
                          <a:ea typeface="+mn-ea"/>
                          <a:cs typeface="+mn-cs"/>
                        </a:rPr>
                        <a:t>✓</a:t>
                      </a:r>
                      <a:endParaRPr lang="en-US" dirty="0"/>
                    </a:p>
                  </a:txBody>
                  <a:tcPr/>
                </a:tc>
                <a:extLst>
                  <a:ext uri="{0D108BD9-81ED-4DB2-BD59-A6C34878D82A}">
                    <a16:rowId xmlns:a16="http://schemas.microsoft.com/office/drawing/2014/main" val="4258268920"/>
                  </a:ext>
                </a:extLst>
              </a:tr>
              <a:tr h="370840">
                <a:tc>
                  <a:txBody>
                    <a:bodyPr/>
                    <a:lstStyle/>
                    <a:p>
                      <a:r>
                        <a:rPr lang="en-US" dirty="0"/>
                        <a:t>IDIS</a:t>
                      </a:r>
                    </a:p>
                  </a:txBody>
                  <a:tcPr/>
                </a:tc>
                <a:tc>
                  <a:txBody>
                    <a:bodyPr/>
                    <a:lstStyle/>
                    <a:p>
                      <a:r>
                        <a:rPr lang="en-US" sz="1800" b="1" i="0" u="none" strike="noStrike" kern="1200" dirty="0">
                          <a:solidFill>
                            <a:schemeClr val="dk1"/>
                          </a:solidFill>
                          <a:effectLst/>
                          <a:latin typeface="+mn-lt"/>
                          <a:ea typeface="+mn-ea"/>
                          <a:cs typeface="+mn-cs"/>
                        </a:rPr>
                        <a:t>✓</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i="0" u="none" strike="noStrike" kern="1200" dirty="0">
                          <a:solidFill>
                            <a:schemeClr val="dk1"/>
                          </a:solidFill>
                          <a:effectLst/>
                          <a:latin typeface="+mn-lt"/>
                          <a:ea typeface="+mn-ea"/>
                          <a:cs typeface="+mn-cs"/>
                        </a:rPr>
                        <a:t>✓</a:t>
                      </a:r>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588244580"/>
                  </a:ext>
                </a:extLst>
              </a:tr>
              <a:tr h="370840">
                <a:tc>
                  <a:txBody>
                    <a:bodyPr/>
                    <a:lstStyle/>
                    <a:p>
                      <a:r>
                        <a:rPr lang="en-US" dirty="0" err="1"/>
                        <a:t>Mobal</a:t>
                      </a:r>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r>
                        <a:rPr lang="en-US" sz="1800" b="1" i="0" u="none" strike="noStrike" kern="1200" dirty="0">
                          <a:solidFill>
                            <a:schemeClr val="dk1"/>
                          </a:solidFill>
                          <a:effectLst/>
                          <a:latin typeface="+mn-lt"/>
                          <a:ea typeface="+mn-ea"/>
                          <a:cs typeface="+mn-cs"/>
                        </a:rPr>
                        <a:t>✓</a:t>
                      </a:r>
                      <a:endParaRPr lang="en-US" dirty="0"/>
                    </a:p>
                  </a:txBody>
                  <a:tcPr/>
                </a:tc>
                <a:tc>
                  <a:txBody>
                    <a:bodyPr/>
                    <a:lstStyle/>
                    <a:p>
                      <a:endParaRPr lang="en-US" dirty="0"/>
                    </a:p>
                  </a:txBody>
                  <a:tcPr/>
                </a:tc>
                <a:tc>
                  <a:txBody>
                    <a:bodyPr/>
                    <a:lstStyle/>
                    <a:p>
                      <a:r>
                        <a:rPr lang="en-US" sz="1800" b="1" i="0" u="none" strike="noStrike" kern="1200" dirty="0">
                          <a:solidFill>
                            <a:schemeClr val="dk1"/>
                          </a:solidFill>
                          <a:effectLst/>
                          <a:latin typeface="+mn-lt"/>
                          <a:ea typeface="+mn-ea"/>
                          <a:cs typeface="+mn-cs"/>
                        </a:rPr>
                        <a:t>✓</a:t>
                      </a:r>
                      <a:endParaRPr lang="en-US" dirty="0"/>
                    </a:p>
                  </a:txBody>
                  <a:tcPr/>
                </a:tc>
                <a:extLst>
                  <a:ext uri="{0D108BD9-81ED-4DB2-BD59-A6C34878D82A}">
                    <a16:rowId xmlns:a16="http://schemas.microsoft.com/office/drawing/2014/main" val="1201875208"/>
                  </a:ext>
                </a:extLst>
              </a:tr>
              <a:tr h="370840">
                <a:tc>
                  <a:txBody>
                    <a:bodyPr/>
                    <a:lstStyle/>
                    <a:p>
                      <a:r>
                        <a:rPr lang="en-US" dirty="0" err="1"/>
                        <a:t>DataSurveyor</a:t>
                      </a:r>
                      <a:endParaRPr lang="en-US" dirty="0"/>
                    </a:p>
                  </a:txBody>
                  <a:tcPr/>
                </a:tc>
                <a:tc>
                  <a:txBody>
                    <a:bodyPr/>
                    <a:lstStyle/>
                    <a:p>
                      <a:endParaRPr lang="en-US" dirty="0"/>
                    </a:p>
                  </a:txBody>
                  <a:tcPr/>
                </a:tc>
                <a:tc>
                  <a:txBody>
                    <a:bodyPr/>
                    <a:lstStyle/>
                    <a:p>
                      <a:r>
                        <a:rPr lang="en-US" sz="1800" b="1" i="0" u="none" strike="noStrike" kern="1200" dirty="0">
                          <a:solidFill>
                            <a:schemeClr val="dk1"/>
                          </a:solidFill>
                          <a:effectLst/>
                          <a:latin typeface="+mn-lt"/>
                          <a:ea typeface="+mn-ea"/>
                          <a:cs typeface="+mn-cs"/>
                        </a:rPr>
                        <a:t>✓</a:t>
                      </a:r>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205772981"/>
                  </a:ext>
                </a:extLst>
              </a:tr>
              <a:tr h="370840">
                <a:tc>
                  <a:txBody>
                    <a:bodyPr/>
                    <a:lstStyle/>
                    <a:p>
                      <a:r>
                        <a:rPr lang="en-US" dirty="0"/>
                        <a:t>Emerald</a:t>
                      </a:r>
                    </a:p>
                  </a:txBody>
                  <a:tcPr/>
                </a:tc>
                <a:tc>
                  <a:txBody>
                    <a:bodyPr/>
                    <a:lstStyle/>
                    <a:p>
                      <a:endParaRPr lang="en-US" dirty="0"/>
                    </a:p>
                  </a:txBody>
                  <a:tcPr/>
                </a:tc>
                <a:tc>
                  <a:txBody>
                    <a:bodyPr/>
                    <a:lstStyle/>
                    <a:p>
                      <a:endParaRPr lang="en-US" dirty="0"/>
                    </a:p>
                  </a:txBody>
                  <a:tcPr/>
                </a:tc>
                <a:tc>
                  <a:txBody>
                    <a:bodyPr/>
                    <a:lstStyle/>
                    <a:p>
                      <a:r>
                        <a:rPr lang="en-US" sz="1800" b="1" i="0" u="none" strike="noStrike" kern="1200" dirty="0">
                          <a:solidFill>
                            <a:schemeClr val="dk1"/>
                          </a:solidFill>
                          <a:effectLst/>
                          <a:latin typeface="+mn-lt"/>
                          <a:ea typeface="+mn-ea"/>
                          <a:cs typeface="+mn-cs"/>
                        </a:rPr>
                        <a:t>✓</a:t>
                      </a:r>
                      <a:endParaRPr lang="en-US" dirty="0"/>
                    </a:p>
                  </a:txBody>
                  <a:tcPr/>
                </a:tc>
                <a:tc>
                  <a:txBody>
                    <a:bodyPr/>
                    <a:lstStyle/>
                    <a:p>
                      <a:endParaRPr lang="en-US" dirty="0"/>
                    </a:p>
                  </a:txBody>
                  <a:tcPr/>
                </a:tc>
                <a:tc>
                  <a:txBody>
                    <a:bodyPr/>
                    <a:lstStyle/>
                    <a:p>
                      <a:endParaRPr lang="en-US" dirty="0"/>
                    </a:p>
                  </a:txBody>
                  <a:tcPr/>
                </a:tc>
                <a:tc>
                  <a:txBody>
                    <a:bodyPr/>
                    <a:lstStyle/>
                    <a:p>
                      <a:r>
                        <a:rPr lang="en-US" sz="1800" b="1" i="0" u="none" strike="noStrike" kern="1200" dirty="0">
                          <a:solidFill>
                            <a:schemeClr val="dk1"/>
                          </a:solidFill>
                          <a:effectLst/>
                          <a:latin typeface="+mn-lt"/>
                          <a:ea typeface="+mn-ea"/>
                          <a:cs typeface="+mn-cs"/>
                        </a:rPr>
                        <a:t>✓</a:t>
                      </a:r>
                      <a:endParaRPr lang="en-US" dirty="0"/>
                    </a:p>
                  </a:txBody>
                  <a:tcPr/>
                </a:tc>
                <a:extLst>
                  <a:ext uri="{0D108BD9-81ED-4DB2-BD59-A6C34878D82A}">
                    <a16:rowId xmlns:a16="http://schemas.microsoft.com/office/drawing/2014/main" val="2874982707"/>
                  </a:ext>
                </a:extLst>
              </a:tr>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516191571"/>
                  </a:ext>
                </a:extLst>
              </a:tr>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549707297"/>
                  </a:ext>
                </a:extLst>
              </a:tr>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445260198"/>
                  </a:ext>
                </a:extLst>
              </a:tr>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4060033190"/>
                  </a:ext>
                </a:extLst>
              </a:tr>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773353239"/>
                  </a:ext>
                </a:extLst>
              </a:tr>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527138042"/>
                  </a:ext>
                </a:extLst>
              </a:tr>
            </a:tbl>
          </a:graphicData>
        </a:graphic>
      </p:graphicFrame>
      <p:sp>
        <p:nvSpPr>
          <p:cNvPr id="5" name="Oval 4">
            <a:extLst>
              <a:ext uri="{FF2B5EF4-FFF2-40B4-BE49-F238E27FC236}">
                <a16:creationId xmlns:a16="http://schemas.microsoft.com/office/drawing/2014/main" id="{0D688A2C-9E8E-EC4E-AC59-1CECE824A996}"/>
              </a:ext>
            </a:extLst>
          </p:cNvPr>
          <p:cNvSpPr/>
          <p:nvPr/>
        </p:nvSpPr>
        <p:spPr>
          <a:xfrm>
            <a:off x="3771901" y="2187523"/>
            <a:ext cx="1700212" cy="827140"/>
          </a:xfrm>
          <a:prstGeom prst="ellipse">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4849021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AEA020-082E-C049-A417-928DD557A988}"/>
              </a:ext>
            </a:extLst>
          </p:cNvPr>
          <p:cNvSpPr>
            <a:spLocks noGrp="1"/>
          </p:cNvSpPr>
          <p:nvPr>
            <p:ph type="title"/>
          </p:nvPr>
        </p:nvSpPr>
        <p:spPr/>
        <p:txBody>
          <a:bodyPr/>
          <a:lstStyle/>
          <a:p>
            <a:r>
              <a:rPr lang="en-US" dirty="0"/>
              <a:t>Existing systems: systems considerations</a:t>
            </a:r>
          </a:p>
        </p:txBody>
      </p:sp>
      <p:sp>
        <p:nvSpPr>
          <p:cNvPr id="3" name="Content Placeholder 2">
            <a:extLst>
              <a:ext uri="{FF2B5EF4-FFF2-40B4-BE49-F238E27FC236}">
                <a16:creationId xmlns:a16="http://schemas.microsoft.com/office/drawing/2014/main" id="{FE34122E-4F94-AA41-8C44-1B33DBC6B839}"/>
              </a:ext>
            </a:extLst>
          </p:cNvPr>
          <p:cNvSpPr>
            <a:spLocks noGrp="1"/>
          </p:cNvSpPr>
          <p:nvPr>
            <p:ph idx="1"/>
          </p:nvPr>
        </p:nvSpPr>
        <p:spPr/>
        <p:txBody>
          <a:bodyPr/>
          <a:lstStyle/>
          <a:p>
            <a:endParaRPr lang="en-US" dirty="0"/>
          </a:p>
        </p:txBody>
      </p:sp>
      <p:graphicFrame>
        <p:nvGraphicFramePr>
          <p:cNvPr id="4" name="Table 4">
            <a:extLst>
              <a:ext uri="{FF2B5EF4-FFF2-40B4-BE49-F238E27FC236}">
                <a16:creationId xmlns:a16="http://schemas.microsoft.com/office/drawing/2014/main" id="{556D9FCC-E951-BA44-8856-F1C8163FA527}"/>
              </a:ext>
            </a:extLst>
          </p:cNvPr>
          <p:cNvGraphicFramePr>
            <a:graphicFrameLocks/>
          </p:cNvGraphicFramePr>
          <p:nvPr/>
        </p:nvGraphicFramePr>
        <p:xfrm>
          <a:off x="573088" y="2292350"/>
          <a:ext cx="10515596" cy="6471920"/>
        </p:xfrm>
        <a:graphic>
          <a:graphicData uri="http://schemas.openxmlformats.org/drawingml/2006/table">
            <a:tbl>
              <a:tblPr firstRow="1" bandRow="1">
                <a:tableStyleId>{5C22544A-7EE6-4342-B048-85BDC9FD1C3A}</a:tableStyleId>
              </a:tblPr>
              <a:tblGrid>
                <a:gridCol w="1970087">
                  <a:extLst>
                    <a:ext uri="{9D8B030D-6E8A-4147-A177-3AD203B41FA5}">
                      <a16:colId xmlns:a16="http://schemas.microsoft.com/office/drawing/2014/main" val="2052698038"/>
                    </a:ext>
                  </a:extLst>
                </a:gridCol>
                <a:gridCol w="1385888">
                  <a:extLst>
                    <a:ext uri="{9D8B030D-6E8A-4147-A177-3AD203B41FA5}">
                      <a16:colId xmlns:a16="http://schemas.microsoft.com/office/drawing/2014/main" val="1508517483"/>
                    </a:ext>
                  </a:extLst>
                </a:gridCol>
                <a:gridCol w="1543050">
                  <a:extLst>
                    <a:ext uri="{9D8B030D-6E8A-4147-A177-3AD203B41FA5}">
                      <a16:colId xmlns:a16="http://schemas.microsoft.com/office/drawing/2014/main" val="4014127451"/>
                    </a:ext>
                  </a:extLst>
                </a:gridCol>
                <a:gridCol w="1285875">
                  <a:extLst>
                    <a:ext uri="{9D8B030D-6E8A-4147-A177-3AD203B41FA5}">
                      <a16:colId xmlns:a16="http://schemas.microsoft.com/office/drawing/2014/main" val="900625831"/>
                    </a:ext>
                  </a:extLst>
                </a:gridCol>
                <a:gridCol w="1243012">
                  <a:extLst>
                    <a:ext uri="{9D8B030D-6E8A-4147-A177-3AD203B41FA5}">
                      <a16:colId xmlns:a16="http://schemas.microsoft.com/office/drawing/2014/main" val="385783622"/>
                    </a:ext>
                  </a:extLst>
                </a:gridCol>
                <a:gridCol w="1728788">
                  <a:extLst>
                    <a:ext uri="{9D8B030D-6E8A-4147-A177-3AD203B41FA5}">
                      <a16:colId xmlns:a16="http://schemas.microsoft.com/office/drawing/2014/main" val="2466310416"/>
                    </a:ext>
                  </a:extLst>
                </a:gridCol>
                <a:gridCol w="1358896">
                  <a:extLst>
                    <a:ext uri="{9D8B030D-6E8A-4147-A177-3AD203B41FA5}">
                      <a16:colId xmlns:a16="http://schemas.microsoft.com/office/drawing/2014/main" val="1042922155"/>
                    </a:ext>
                  </a:extLst>
                </a:gridCol>
              </a:tblGrid>
              <a:tr h="370840">
                <a:tc>
                  <a:txBody>
                    <a:bodyPr/>
                    <a:lstStyle/>
                    <a:p>
                      <a:r>
                        <a:rPr lang="en-US" dirty="0"/>
                        <a:t>System</a:t>
                      </a:r>
                    </a:p>
                  </a:txBody>
                  <a:tcPr/>
                </a:tc>
                <a:tc>
                  <a:txBody>
                    <a:bodyPr/>
                    <a:lstStyle/>
                    <a:p>
                      <a:r>
                        <a:rPr lang="en-US" dirty="0"/>
                        <a:t>Het. HW/OS</a:t>
                      </a:r>
                    </a:p>
                  </a:txBody>
                  <a:tcPr/>
                </a:tc>
                <a:tc>
                  <a:txBody>
                    <a:bodyPr/>
                    <a:lstStyle/>
                    <a:p>
                      <a:r>
                        <a:rPr lang="en-US" dirty="0"/>
                        <a:t>Parallelization/Efficiency</a:t>
                      </a:r>
                    </a:p>
                  </a:txBody>
                  <a:tcPr/>
                </a:tc>
                <a:tc>
                  <a:txBody>
                    <a:bodyPr/>
                    <a:lstStyle/>
                    <a:p>
                      <a:r>
                        <a:rPr lang="en-US" dirty="0"/>
                        <a:t>Modularity</a:t>
                      </a:r>
                    </a:p>
                  </a:txBody>
                  <a:tcPr/>
                </a:tc>
                <a:tc>
                  <a:txBody>
                    <a:bodyPr/>
                    <a:lstStyle/>
                    <a:p>
                      <a:r>
                        <a:rPr lang="en-US" dirty="0"/>
                        <a:t>API/DX Interop</a:t>
                      </a:r>
                    </a:p>
                  </a:txBody>
                  <a:tcPr/>
                </a:tc>
                <a:tc>
                  <a:txBody>
                    <a:bodyPr/>
                    <a:lstStyle/>
                    <a:p>
                      <a:r>
                        <a:rPr lang="en-US" dirty="0"/>
                        <a:t>Code Generation</a:t>
                      </a:r>
                    </a:p>
                  </a:txBody>
                  <a:tcPr/>
                </a:tc>
                <a:tc>
                  <a:txBody>
                    <a:bodyPr/>
                    <a:lstStyle/>
                    <a:p>
                      <a:r>
                        <a:rPr lang="en-US" dirty="0"/>
                        <a:t>Easy Iteration</a:t>
                      </a:r>
                    </a:p>
                  </a:txBody>
                  <a:tcPr/>
                </a:tc>
                <a:extLst>
                  <a:ext uri="{0D108BD9-81ED-4DB2-BD59-A6C34878D82A}">
                    <a16:rowId xmlns:a16="http://schemas.microsoft.com/office/drawing/2014/main" val="2901489840"/>
                  </a:ext>
                </a:extLst>
              </a:tr>
              <a:tr h="370840">
                <a:tc>
                  <a:txBody>
                    <a:bodyPr/>
                    <a:lstStyle/>
                    <a:p>
                      <a:r>
                        <a:rPr lang="en-US" dirty="0"/>
                        <a:t>Intelligent Miner</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kern="1200" dirty="0">
                          <a:solidFill>
                            <a:schemeClr val="dk1"/>
                          </a:solidFill>
                          <a:effectLst/>
                          <a:latin typeface="+mn-lt"/>
                          <a:ea typeface="+mn-ea"/>
                          <a:cs typeface="+mn-cs"/>
                        </a:rPr>
                        <a:t>✗</a:t>
                      </a:r>
                    </a:p>
                  </a:txBody>
                  <a:tcPr/>
                </a:tc>
                <a:tc>
                  <a:txBody>
                    <a:bodyPr/>
                    <a:lstStyle/>
                    <a:p>
                      <a:endParaRPr lang="en-US" dirty="0"/>
                    </a:p>
                  </a:txBody>
                  <a:tcPr/>
                </a:tc>
                <a:tc>
                  <a:txBody>
                    <a:bodyPr/>
                    <a:lstStyle/>
                    <a:p>
                      <a:endParaRPr lang="en-US" dirty="0"/>
                    </a:p>
                  </a:txBody>
                  <a:tcPr/>
                </a:tc>
                <a:tc>
                  <a:txBody>
                    <a:bodyPr/>
                    <a:lstStyle/>
                    <a:p>
                      <a:r>
                        <a:rPr lang="en-US" sz="1800" b="1" i="0" u="none" strike="noStrike" kern="1200" dirty="0">
                          <a:solidFill>
                            <a:schemeClr val="dk1"/>
                          </a:solidFill>
                          <a:effectLst/>
                          <a:latin typeface="+mn-lt"/>
                          <a:ea typeface="+mn-ea"/>
                          <a:cs typeface="+mn-cs"/>
                        </a:rPr>
                        <a:t>✓</a:t>
                      </a:r>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913942690"/>
                  </a:ext>
                </a:extLst>
              </a:tr>
              <a:tr h="370840">
                <a:tc>
                  <a:txBody>
                    <a:bodyPr/>
                    <a:lstStyle/>
                    <a:p>
                      <a:r>
                        <a:rPr lang="en-US" dirty="0" err="1"/>
                        <a:t>MineSet</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kern="1200" dirty="0">
                          <a:solidFill>
                            <a:schemeClr val="dk1"/>
                          </a:solidFill>
                          <a:effectLst/>
                          <a:latin typeface="+mn-lt"/>
                          <a:ea typeface="+mn-ea"/>
                          <a:cs typeface="+mn-cs"/>
                        </a:rPr>
                        <a:t>✗</a:t>
                      </a:r>
                    </a:p>
                  </a:txBody>
                  <a:tcPr/>
                </a:tc>
                <a:tc>
                  <a:txBody>
                    <a:bodyPr/>
                    <a:lstStyle/>
                    <a:p>
                      <a:endParaRPr lang="en-US" dirty="0"/>
                    </a:p>
                  </a:txBody>
                  <a:tcPr/>
                </a:tc>
                <a:tc>
                  <a:txBody>
                    <a:bodyPr/>
                    <a:lstStyle/>
                    <a:p>
                      <a:r>
                        <a:rPr lang="en-US" sz="1800" b="1" i="0" u="none" strike="noStrike" kern="1200" dirty="0">
                          <a:solidFill>
                            <a:schemeClr val="dk1"/>
                          </a:solidFill>
                          <a:effectLst/>
                          <a:latin typeface="+mn-lt"/>
                          <a:ea typeface="+mn-ea"/>
                          <a:cs typeface="+mn-cs"/>
                        </a:rPr>
                        <a:t>✓</a:t>
                      </a:r>
                      <a:endParaRPr lang="en-US" dirty="0"/>
                    </a:p>
                  </a:txBody>
                  <a:tcPr/>
                </a:tc>
                <a:tc>
                  <a:txBody>
                    <a:bodyPr/>
                    <a:lstStyle/>
                    <a:p>
                      <a:r>
                        <a:rPr lang="en-US" sz="1800" b="1" i="0" u="none" strike="noStrike" kern="1200" dirty="0">
                          <a:solidFill>
                            <a:schemeClr val="dk1"/>
                          </a:solidFill>
                          <a:effectLst/>
                          <a:latin typeface="+mn-lt"/>
                          <a:ea typeface="+mn-ea"/>
                          <a:cs typeface="+mn-cs"/>
                        </a:rPr>
                        <a:t>✓</a:t>
                      </a:r>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428974894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MLC++</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r>
                        <a:rPr lang="en-US" sz="1800" b="1" i="0" u="none" strike="noStrike" kern="1200" dirty="0">
                          <a:solidFill>
                            <a:schemeClr val="dk1"/>
                          </a:solidFill>
                          <a:effectLst/>
                          <a:latin typeface="+mn-lt"/>
                          <a:ea typeface="+mn-ea"/>
                          <a:cs typeface="+mn-cs"/>
                        </a:rPr>
                        <a:t>✓</a:t>
                      </a:r>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619678686"/>
                  </a:ext>
                </a:extLst>
              </a:tr>
              <a:tr h="370840">
                <a:tc>
                  <a:txBody>
                    <a:bodyPr/>
                    <a:lstStyle/>
                    <a:p>
                      <a:r>
                        <a:rPr lang="en-US" dirty="0"/>
                        <a:t>Clementine</a:t>
                      </a:r>
                    </a:p>
                  </a:txBody>
                  <a:tcPr/>
                </a:tc>
                <a:tc>
                  <a:txBody>
                    <a:bodyPr/>
                    <a:lstStyle/>
                    <a:p>
                      <a:r>
                        <a:rPr lang="en-US" sz="1800" b="1" i="0" u="none" strike="noStrike" kern="1200" dirty="0">
                          <a:solidFill>
                            <a:schemeClr val="dk1"/>
                          </a:solidFill>
                          <a:effectLst/>
                          <a:latin typeface="+mn-lt"/>
                          <a:ea typeface="+mn-ea"/>
                          <a:cs typeface="+mn-cs"/>
                        </a:rPr>
                        <a:t>✓</a:t>
                      </a:r>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r>
                        <a:rPr lang="en-US" sz="1800" b="1" i="0" u="none" strike="noStrike" kern="1200" dirty="0">
                          <a:solidFill>
                            <a:schemeClr val="dk1"/>
                          </a:solidFill>
                          <a:effectLst/>
                          <a:latin typeface="+mn-lt"/>
                          <a:ea typeface="+mn-ea"/>
                          <a:cs typeface="+mn-cs"/>
                        </a:rPr>
                        <a:t>✓</a:t>
                      </a:r>
                      <a:endParaRPr lang="en-US" dirty="0"/>
                    </a:p>
                  </a:txBody>
                  <a:tcPr/>
                </a:tc>
                <a:tc>
                  <a:txBody>
                    <a:bodyPr/>
                    <a:lstStyle/>
                    <a:p>
                      <a:r>
                        <a:rPr lang="en-US" sz="1800" b="1" i="0" u="none" strike="noStrike" kern="1200" dirty="0">
                          <a:solidFill>
                            <a:schemeClr val="dk1"/>
                          </a:solidFill>
                          <a:effectLst/>
                          <a:latin typeface="+mn-lt"/>
                          <a:ea typeface="+mn-ea"/>
                          <a:cs typeface="+mn-cs"/>
                        </a:rPr>
                        <a:t>✓</a:t>
                      </a:r>
                      <a:endParaRPr lang="en-US" dirty="0"/>
                    </a:p>
                  </a:txBody>
                  <a:tcPr/>
                </a:tc>
                <a:extLst>
                  <a:ext uri="{0D108BD9-81ED-4DB2-BD59-A6C34878D82A}">
                    <a16:rowId xmlns:a16="http://schemas.microsoft.com/office/drawing/2014/main" val="1060162781"/>
                  </a:ext>
                </a:extLst>
              </a:tr>
              <a:tr h="370840">
                <a:tc>
                  <a:txBody>
                    <a:bodyPr/>
                    <a:lstStyle/>
                    <a:p>
                      <a:r>
                        <a:rPr lang="en-US" dirty="0" err="1"/>
                        <a:t>DBMiner</a:t>
                      </a:r>
                      <a:r>
                        <a:rPr lang="en-US" dirty="0"/>
                        <a:t> (includes </a:t>
                      </a:r>
                      <a:r>
                        <a:rPr lang="en-US" dirty="0" err="1"/>
                        <a:t>GeoMiner</a:t>
                      </a:r>
                      <a:r>
                        <a:rPr lang="en-US" dirty="0"/>
                        <a:t>)</a:t>
                      </a:r>
                    </a:p>
                  </a:txBody>
                  <a:tcPr/>
                </a:tc>
                <a:tc>
                  <a:txBody>
                    <a:bodyPr/>
                    <a:lstStyle/>
                    <a:p>
                      <a:r>
                        <a:rPr lang="en-US" sz="1800" b="1" i="0" u="none" strike="noStrike" kern="1200" dirty="0">
                          <a:solidFill>
                            <a:schemeClr val="dk1"/>
                          </a:solidFill>
                          <a:effectLst/>
                          <a:latin typeface="+mn-lt"/>
                          <a:ea typeface="+mn-ea"/>
                          <a:cs typeface="+mn-cs"/>
                        </a:rPr>
                        <a:t>✓</a:t>
                      </a:r>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r>
                        <a:rPr lang="en-US" sz="1800" b="1" i="0" u="none" strike="noStrike" kern="1200" dirty="0">
                          <a:solidFill>
                            <a:schemeClr val="dk1"/>
                          </a:solidFill>
                          <a:effectLst/>
                          <a:latin typeface="+mn-lt"/>
                          <a:ea typeface="+mn-ea"/>
                          <a:cs typeface="+mn-cs"/>
                        </a:rPr>
                        <a:t>✓</a:t>
                      </a:r>
                      <a:endParaRPr lang="en-US" dirty="0"/>
                    </a:p>
                  </a:txBody>
                  <a:tcPr/>
                </a:tc>
                <a:extLst>
                  <a:ext uri="{0D108BD9-81ED-4DB2-BD59-A6C34878D82A}">
                    <a16:rowId xmlns:a16="http://schemas.microsoft.com/office/drawing/2014/main" val="4258268920"/>
                  </a:ext>
                </a:extLst>
              </a:tr>
              <a:tr h="370840">
                <a:tc>
                  <a:txBody>
                    <a:bodyPr/>
                    <a:lstStyle/>
                    <a:p>
                      <a:r>
                        <a:rPr lang="en-US" dirty="0"/>
                        <a:t>IDIS</a:t>
                      </a:r>
                    </a:p>
                  </a:txBody>
                  <a:tcPr/>
                </a:tc>
                <a:tc>
                  <a:txBody>
                    <a:bodyPr/>
                    <a:lstStyle/>
                    <a:p>
                      <a:r>
                        <a:rPr lang="en-US" sz="1800" b="1" i="0" u="none" strike="noStrike" kern="1200" dirty="0">
                          <a:solidFill>
                            <a:schemeClr val="dk1"/>
                          </a:solidFill>
                          <a:effectLst/>
                          <a:latin typeface="+mn-lt"/>
                          <a:ea typeface="+mn-ea"/>
                          <a:cs typeface="+mn-cs"/>
                        </a:rPr>
                        <a:t>✓</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i="0" u="none" strike="noStrike" kern="1200" dirty="0">
                          <a:solidFill>
                            <a:schemeClr val="dk1"/>
                          </a:solidFill>
                          <a:effectLst/>
                          <a:latin typeface="+mn-lt"/>
                          <a:ea typeface="+mn-ea"/>
                          <a:cs typeface="+mn-cs"/>
                        </a:rPr>
                        <a:t>✓</a:t>
                      </a:r>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588244580"/>
                  </a:ext>
                </a:extLst>
              </a:tr>
              <a:tr h="370840">
                <a:tc>
                  <a:txBody>
                    <a:bodyPr/>
                    <a:lstStyle/>
                    <a:p>
                      <a:r>
                        <a:rPr lang="en-US" dirty="0" err="1"/>
                        <a:t>Mobal</a:t>
                      </a:r>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r>
                        <a:rPr lang="en-US" sz="1800" b="1" i="0" u="none" strike="noStrike" kern="1200" dirty="0">
                          <a:solidFill>
                            <a:schemeClr val="dk1"/>
                          </a:solidFill>
                          <a:effectLst/>
                          <a:latin typeface="+mn-lt"/>
                          <a:ea typeface="+mn-ea"/>
                          <a:cs typeface="+mn-cs"/>
                        </a:rPr>
                        <a:t>✓</a:t>
                      </a:r>
                      <a:endParaRPr lang="en-US" dirty="0"/>
                    </a:p>
                  </a:txBody>
                  <a:tcPr/>
                </a:tc>
                <a:tc>
                  <a:txBody>
                    <a:bodyPr/>
                    <a:lstStyle/>
                    <a:p>
                      <a:endParaRPr lang="en-US" dirty="0"/>
                    </a:p>
                  </a:txBody>
                  <a:tcPr/>
                </a:tc>
                <a:tc>
                  <a:txBody>
                    <a:bodyPr/>
                    <a:lstStyle/>
                    <a:p>
                      <a:r>
                        <a:rPr lang="en-US" sz="1800" b="1" i="0" u="none" strike="noStrike" kern="1200" dirty="0">
                          <a:solidFill>
                            <a:schemeClr val="dk1"/>
                          </a:solidFill>
                          <a:effectLst/>
                          <a:latin typeface="+mn-lt"/>
                          <a:ea typeface="+mn-ea"/>
                          <a:cs typeface="+mn-cs"/>
                        </a:rPr>
                        <a:t>✓</a:t>
                      </a:r>
                      <a:endParaRPr lang="en-US" dirty="0"/>
                    </a:p>
                  </a:txBody>
                  <a:tcPr/>
                </a:tc>
                <a:extLst>
                  <a:ext uri="{0D108BD9-81ED-4DB2-BD59-A6C34878D82A}">
                    <a16:rowId xmlns:a16="http://schemas.microsoft.com/office/drawing/2014/main" val="1201875208"/>
                  </a:ext>
                </a:extLst>
              </a:tr>
              <a:tr h="370840">
                <a:tc>
                  <a:txBody>
                    <a:bodyPr/>
                    <a:lstStyle/>
                    <a:p>
                      <a:r>
                        <a:rPr lang="en-US" dirty="0" err="1"/>
                        <a:t>DataSurveyor</a:t>
                      </a:r>
                      <a:endParaRPr lang="en-US" dirty="0"/>
                    </a:p>
                  </a:txBody>
                  <a:tcPr/>
                </a:tc>
                <a:tc>
                  <a:txBody>
                    <a:bodyPr/>
                    <a:lstStyle/>
                    <a:p>
                      <a:endParaRPr lang="en-US" dirty="0"/>
                    </a:p>
                  </a:txBody>
                  <a:tcPr/>
                </a:tc>
                <a:tc>
                  <a:txBody>
                    <a:bodyPr/>
                    <a:lstStyle/>
                    <a:p>
                      <a:r>
                        <a:rPr lang="en-US" sz="1800" b="1" i="0" u="none" strike="noStrike" kern="1200" dirty="0">
                          <a:solidFill>
                            <a:schemeClr val="dk1"/>
                          </a:solidFill>
                          <a:effectLst/>
                          <a:latin typeface="+mn-lt"/>
                          <a:ea typeface="+mn-ea"/>
                          <a:cs typeface="+mn-cs"/>
                        </a:rPr>
                        <a:t>✓</a:t>
                      </a:r>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205772981"/>
                  </a:ext>
                </a:extLst>
              </a:tr>
              <a:tr h="370840">
                <a:tc>
                  <a:txBody>
                    <a:bodyPr/>
                    <a:lstStyle/>
                    <a:p>
                      <a:r>
                        <a:rPr lang="en-US" dirty="0"/>
                        <a:t>Emerald</a:t>
                      </a:r>
                    </a:p>
                  </a:txBody>
                  <a:tcPr/>
                </a:tc>
                <a:tc>
                  <a:txBody>
                    <a:bodyPr/>
                    <a:lstStyle/>
                    <a:p>
                      <a:endParaRPr lang="en-US" dirty="0"/>
                    </a:p>
                  </a:txBody>
                  <a:tcPr/>
                </a:tc>
                <a:tc>
                  <a:txBody>
                    <a:bodyPr/>
                    <a:lstStyle/>
                    <a:p>
                      <a:endParaRPr lang="en-US" dirty="0"/>
                    </a:p>
                  </a:txBody>
                  <a:tcPr/>
                </a:tc>
                <a:tc>
                  <a:txBody>
                    <a:bodyPr/>
                    <a:lstStyle/>
                    <a:p>
                      <a:r>
                        <a:rPr lang="en-US" sz="1800" b="1" i="0" u="none" strike="noStrike" kern="1200" dirty="0">
                          <a:solidFill>
                            <a:schemeClr val="dk1"/>
                          </a:solidFill>
                          <a:effectLst/>
                          <a:latin typeface="+mn-lt"/>
                          <a:ea typeface="+mn-ea"/>
                          <a:cs typeface="+mn-cs"/>
                        </a:rPr>
                        <a:t>✓</a:t>
                      </a:r>
                      <a:endParaRPr lang="en-US" dirty="0"/>
                    </a:p>
                  </a:txBody>
                  <a:tcPr/>
                </a:tc>
                <a:tc>
                  <a:txBody>
                    <a:bodyPr/>
                    <a:lstStyle/>
                    <a:p>
                      <a:endParaRPr lang="en-US" dirty="0"/>
                    </a:p>
                  </a:txBody>
                  <a:tcPr/>
                </a:tc>
                <a:tc>
                  <a:txBody>
                    <a:bodyPr/>
                    <a:lstStyle/>
                    <a:p>
                      <a:endParaRPr lang="en-US" dirty="0"/>
                    </a:p>
                  </a:txBody>
                  <a:tcPr/>
                </a:tc>
                <a:tc>
                  <a:txBody>
                    <a:bodyPr/>
                    <a:lstStyle/>
                    <a:p>
                      <a:r>
                        <a:rPr lang="en-US" sz="1800" b="1" i="0" u="none" strike="noStrike" kern="1200" dirty="0">
                          <a:solidFill>
                            <a:schemeClr val="dk1"/>
                          </a:solidFill>
                          <a:effectLst/>
                          <a:latin typeface="+mn-lt"/>
                          <a:ea typeface="+mn-ea"/>
                          <a:cs typeface="+mn-cs"/>
                        </a:rPr>
                        <a:t>✓</a:t>
                      </a:r>
                      <a:endParaRPr lang="en-US" dirty="0"/>
                    </a:p>
                  </a:txBody>
                  <a:tcPr/>
                </a:tc>
                <a:extLst>
                  <a:ext uri="{0D108BD9-81ED-4DB2-BD59-A6C34878D82A}">
                    <a16:rowId xmlns:a16="http://schemas.microsoft.com/office/drawing/2014/main" val="2874982707"/>
                  </a:ext>
                </a:extLst>
              </a:tr>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516191571"/>
                  </a:ext>
                </a:extLst>
              </a:tr>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549707297"/>
                  </a:ext>
                </a:extLst>
              </a:tr>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445260198"/>
                  </a:ext>
                </a:extLst>
              </a:tr>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4060033190"/>
                  </a:ext>
                </a:extLst>
              </a:tr>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773353239"/>
                  </a:ext>
                </a:extLst>
              </a:tr>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527138042"/>
                  </a:ext>
                </a:extLst>
              </a:tr>
            </a:tbl>
          </a:graphicData>
        </a:graphic>
      </p:graphicFrame>
      <p:sp>
        <p:nvSpPr>
          <p:cNvPr id="5" name="Oval 4">
            <a:extLst>
              <a:ext uri="{FF2B5EF4-FFF2-40B4-BE49-F238E27FC236}">
                <a16:creationId xmlns:a16="http://schemas.microsoft.com/office/drawing/2014/main" id="{0D688A2C-9E8E-EC4E-AC59-1CECE824A996}"/>
              </a:ext>
            </a:extLst>
          </p:cNvPr>
          <p:cNvSpPr/>
          <p:nvPr/>
        </p:nvSpPr>
        <p:spPr>
          <a:xfrm>
            <a:off x="3771901" y="2187523"/>
            <a:ext cx="1700212" cy="827140"/>
          </a:xfrm>
          <a:prstGeom prst="ellipse">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2807489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AEA020-082E-C049-A417-928DD557A988}"/>
              </a:ext>
            </a:extLst>
          </p:cNvPr>
          <p:cNvSpPr>
            <a:spLocks noGrp="1"/>
          </p:cNvSpPr>
          <p:nvPr>
            <p:ph type="title"/>
          </p:nvPr>
        </p:nvSpPr>
        <p:spPr/>
        <p:txBody>
          <a:bodyPr/>
          <a:lstStyle/>
          <a:p>
            <a:r>
              <a:rPr lang="en-US" dirty="0"/>
              <a:t>Existing systems: systems considerations</a:t>
            </a:r>
          </a:p>
        </p:txBody>
      </p:sp>
      <p:sp>
        <p:nvSpPr>
          <p:cNvPr id="3" name="Content Placeholder 2">
            <a:extLst>
              <a:ext uri="{FF2B5EF4-FFF2-40B4-BE49-F238E27FC236}">
                <a16:creationId xmlns:a16="http://schemas.microsoft.com/office/drawing/2014/main" id="{FE34122E-4F94-AA41-8C44-1B33DBC6B839}"/>
              </a:ext>
            </a:extLst>
          </p:cNvPr>
          <p:cNvSpPr>
            <a:spLocks noGrp="1"/>
          </p:cNvSpPr>
          <p:nvPr>
            <p:ph idx="1"/>
          </p:nvPr>
        </p:nvSpPr>
        <p:spPr/>
        <p:txBody>
          <a:bodyPr/>
          <a:lstStyle/>
          <a:p>
            <a:endParaRPr lang="en-US" dirty="0"/>
          </a:p>
        </p:txBody>
      </p:sp>
      <p:graphicFrame>
        <p:nvGraphicFramePr>
          <p:cNvPr id="4" name="Table 4">
            <a:extLst>
              <a:ext uri="{FF2B5EF4-FFF2-40B4-BE49-F238E27FC236}">
                <a16:creationId xmlns:a16="http://schemas.microsoft.com/office/drawing/2014/main" id="{556D9FCC-E951-BA44-8856-F1C8163FA527}"/>
              </a:ext>
            </a:extLst>
          </p:cNvPr>
          <p:cNvGraphicFramePr>
            <a:graphicFrameLocks/>
          </p:cNvGraphicFramePr>
          <p:nvPr/>
        </p:nvGraphicFramePr>
        <p:xfrm>
          <a:off x="573088" y="2292350"/>
          <a:ext cx="10515596" cy="6471920"/>
        </p:xfrm>
        <a:graphic>
          <a:graphicData uri="http://schemas.openxmlformats.org/drawingml/2006/table">
            <a:tbl>
              <a:tblPr firstRow="1" bandRow="1">
                <a:tableStyleId>{5C22544A-7EE6-4342-B048-85BDC9FD1C3A}</a:tableStyleId>
              </a:tblPr>
              <a:tblGrid>
                <a:gridCol w="1970087">
                  <a:extLst>
                    <a:ext uri="{9D8B030D-6E8A-4147-A177-3AD203B41FA5}">
                      <a16:colId xmlns:a16="http://schemas.microsoft.com/office/drawing/2014/main" val="2052698038"/>
                    </a:ext>
                  </a:extLst>
                </a:gridCol>
                <a:gridCol w="1385888">
                  <a:extLst>
                    <a:ext uri="{9D8B030D-6E8A-4147-A177-3AD203B41FA5}">
                      <a16:colId xmlns:a16="http://schemas.microsoft.com/office/drawing/2014/main" val="1508517483"/>
                    </a:ext>
                  </a:extLst>
                </a:gridCol>
                <a:gridCol w="1543050">
                  <a:extLst>
                    <a:ext uri="{9D8B030D-6E8A-4147-A177-3AD203B41FA5}">
                      <a16:colId xmlns:a16="http://schemas.microsoft.com/office/drawing/2014/main" val="4014127451"/>
                    </a:ext>
                  </a:extLst>
                </a:gridCol>
                <a:gridCol w="1285875">
                  <a:extLst>
                    <a:ext uri="{9D8B030D-6E8A-4147-A177-3AD203B41FA5}">
                      <a16:colId xmlns:a16="http://schemas.microsoft.com/office/drawing/2014/main" val="900625831"/>
                    </a:ext>
                  </a:extLst>
                </a:gridCol>
                <a:gridCol w="1243012">
                  <a:extLst>
                    <a:ext uri="{9D8B030D-6E8A-4147-A177-3AD203B41FA5}">
                      <a16:colId xmlns:a16="http://schemas.microsoft.com/office/drawing/2014/main" val="385783622"/>
                    </a:ext>
                  </a:extLst>
                </a:gridCol>
                <a:gridCol w="1728788">
                  <a:extLst>
                    <a:ext uri="{9D8B030D-6E8A-4147-A177-3AD203B41FA5}">
                      <a16:colId xmlns:a16="http://schemas.microsoft.com/office/drawing/2014/main" val="2466310416"/>
                    </a:ext>
                  </a:extLst>
                </a:gridCol>
                <a:gridCol w="1358896">
                  <a:extLst>
                    <a:ext uri="{9D8B030D-6E8A-4147-A177-3AD203B41FA5}">
                      <a16:colId xmlns:a16="http://schemas.microsoft.com/office/drawing/2014/main" val="1042922155"/>
                    </a:ext>
                  </a:extLst>
                </a:gridCol>
              </a:tblGrid>
              <a:tr h="370840">
                <a:tc>
                  <a:txBody>
                    <a:bodyPr/>
                    <a:lstStyle/>
                    <a:p>
                      <a:r>
                        <a:rPr lang="en-US" dirty="0"/>
                        <a:t>System</a:t>
                      </a:r>
                    </a:p>
                  </a:txBody>
                  <a:tcPr/>
                </a:tc>
                <a:tc>
                  <a:txBody>
                    <a:bodyPr/>
                    <a:lstStyle/>
                    <a:p>
                      <a:r>
                        <a:rPr lang="en-US" dirty="0"/>
                        <a:t>Het. HW/OS</a:t>
                      </a:r>
                    </a:p>
                  </a:txBody>
                  <a:tcPr/>
                </a:tc>
                <a:tc>
                  <a:txBody>
                    <a:bodyPr/>
                    <a:lstStyle/>
                    <a:p>
                      <a:r>
                        <a:rPr lang="en-US" dirty="0"/>
                        <a:t>Parallelization/Efficiency</a:t>
                      </a:r>
                    </a:p>
                  </a:txBody>
                  <a:tcPr/>
                </a:tc>
                <a:tc>
                  <a:txBody>
                    <a:bodyPr/>
                    <a:lstStyle/>
                    <a:p>
                      <a:r>
                        <a:rPr lang="en-US" dirty="0"/>
                        <a:t>Modularity</a:t>
                      </a:r>
                    </a:p>
                  </a:txBody>
                  <a:tcPr/>
                </a:tc>
                <a:tc>
                  <a:txBody>
                    <a:bodyPr/>
                    <a:lstStyle/>
                    <a:p>
                      <a:r>
                        <a:rPr lang="en-US" dirty="0"/>
                        <a:t>API/DX Interop</a:t>
                      </a:r>
                    </a:p>
                  </a:txBody>
                  <a:tcPr/>
                </a:tc>
                <a:tc>
                  <a:txBody>
                    <a:bodyPr/>
                    <a:lstStyle/>
                    <a:p>
                      <a:r>
                        <a:rPr lang="en-US" dirty="0"/>
                        <a:t>Code Generation</a:t>
                      </a:r>
                    </a:p>
                  </a:txBody>
                  <a:tcPr/>
                </a:tc>
                <a:tc>
                  <a:txBody>
                    <a:bodyPr/>
                    <a:lstStyle/>
                    <a:p>
                      <a:r>
                        <a:rPr lang="en-US" dirty="0"/>
                        <a:t>Easy Iteration</a:t>
                      </a:r>
                    </a:p>
                  </a:txBody>
                  <a:tcPr/>
                </a:tc>
                <a:extLst>
                  <a:ext uri="{0D108BD9-81ED-4DB2-BD59-A6C34878D82A}">
                    <a16:rowId xmlns:a16="http://schemas.microsoft.com/office/drawing/2014/main" val="2901489840"/>
                  </a:ext>
                </a:extLst>
              </a:tr>
              <a:tr h="370840">
                <a:tc>
                  <a:txBody>
                    <a:bodyPr/>
                    <a:lstStyle/>
                    <a:p>
                      <a:r>
                        <a:rPr lang="en-US" dirty="0"/>
                        <a:t>Intelligent Miner</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kern="1200" dirty="0">
                          <a:solidFill>
                            <a:schemeClr val="dk1"/>
                          </a:solidFill>
                          <a:effectLst/>
                          <a:latin typeface="+mn-lt"/>
                          <a:ea typeface="+mn-ea"/>
                          <a:cs typeface="+mn-cs"/>
                        </a:rPr>
                        <a:t>✗</a:t>
                      </a:r>
                    </a:p>
                  </a:txBody>
                  <a:tcPr/>
                </a:tc>
                <a:tc>
                  <a:txBody>
                    <a:bodyPr/>
                    <a:lstStyle/>
                    <a:p>
                      <a:endParaRPr lang="en-US" dirty="0"/>
                    </a:p>
                  </a:txBody>
                  <a:tcPr/>
                </a:tc>
                <a:tc>
                  <a:txBody>
                    <a:bodyPr/>
                    <a:lstStyle/>
                    <a:p>
                      <a:endParaRPr lang="en-US" dirty="0"/>
                    </a:p>
                  </a:txBody>
                  <a:tcPr/>
                </a:tc>
                <a:tc>
                  <a:txBody>
                    <a:bodyPr/>
                    <a:lstStyle/>
                    <a:p>
                      <a:r>
                        <a:rPr lang="en-US" sz="1800" b="1" i="0" u="none" strike="noStrike" kern="1200" dirty="0">
                          <a:solidFill>
                            <a:schemeClr val="dk1"/>
                          </a:solidFill>
                          <a:effectLst/>
                          <a:latin typeface="+mn-lt"/>
                          <a:ea typeface="+mn-ea"/>
                          <a:cs typeface="+mn-cs"/>
                        </a:rPr>
                        <a:t>✓</a:t>
                      </a:r>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913942690"/>
                  </a:ext>
                </a:extLst>
              </a:tr>
              <a:tr h="370840">
                <a:tc>
                  <a:txBody>
                    <a:bodyPr/>
                    <a:lstStyle/>
                    <a:p>
                      <a:r>
                        <a:rPr lang="en-US" dirty="0" err="1"/>
                        <a:t>MineSet</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kern="1200" dirty="0">
                          <a:solidFill>
                            <a:schemeClr val="dk1"/>
                          </a:solidFill>
                          <a:effectLst/>
                          <a:latin typeface="+mn-lt"/>
                          <a:ea typeface="+mn-ea"/>
                          <a:cs typeface="+mn-cs"/>
                        </a:rPr>
                        <a:t>✗</a:t>
                      </a:r>
                    </a:p>
                  </a:txBody>
                  <a:tcPr/>
                </a:tc>
                <a:tc>
                  <a:txBody>
                    <a:bodyPr/>
                    <a:lstStyle/>
                    <a:p>
                      <a:endParaRPr lang="en-US" dirty="0"/>
                    </a:p>
                  </a:txBody>
                  <a:tcPr/>
                </a:tc>
                <a:tc>
                  <a:txBody>
                    <a:bodyPr/>
                    <a:lstStyle/>
                    <a:p>
                      <a:r>
                        <a:rPr lang="en-US" sz="1800" b="1" i="0" u="none" strike="noStrike" kern="1200" dirty="0">
                          <a:solidFill>
                            <a:schemeClr val="dk1"/>
                          </a:solidFill>
                          <a:effectLst/>
                          <a:latin typeface="+mn-lt"/>
                          <a:ea typeface="+mn-ea"/>
                          <a:cs typeface="+mn-cs"/>
                        </a:rPr>
                        <a:t>✓</a:t>
                      </a:r>
                      <a:endParaRPr lang="en-US" dirty="0"/>
                    </a:p>
                  </a:txBody>
                  <a:tcPr/>
                </a:tc>
                <a:tc>
                  <a:txBody>
                    <a:bodyPr/>
                    <a:lstStyle/>
                    <a:p>
                      <a:r>
                        <a:rPr lang="en-US" sz="1800" b="1" i="0" u="none" strike="noStrike" kern="1200" dirty="0">
                          <a:solidFill>
                            <a:schemeClr val="dk1"/>
                          </a:solidFill>
                          <a:effectLst/>
                          <a:latin typeface="+mn-lt"/>
                          <a:ea typeface="+mn-ea"/>
                          <a:cs typeface="+mn-cs"/>
                        </a:rPr>
                        <a:t>✓</a:t>
                      </a:r>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428974894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MLC++</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r>
                        <a:rPr lang="en-US" sz="1800" b="1" i="0" u="none" strike="noStrike" kern="1200" dirty="0">
                          <a:solidFill>
                            <a:schemeClr val="dk1"/>
                          </a:solidFill>
                          <a:effectLst/>
                          <a:latin typeface="+mn-lt"/>
                          <a:ea typeface="+mn-ea"/>
                          <a:cs typeface="+mn-cs"/>
                        </a:rPr>
                        <a:t>✓</a:t>
                      </a:r>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619678686"/>
                  </a:ext>
                </a:extLst>
              </a:tr>
              <a:tr h="370840">
                <a:tc>
                  <a:txBody>
                    <a:bodyPr/>
                    <a:lstStyle/>
                    <a:p>
                      <a:r>
                        <a:rPr lang="en-US" dirty="0"/>
                        <a:t>Clementine</a:t>
                      </a:r>
                    </a:p>
                  </a:txBody>
                  <a:tcPr/>
                </a:tc>
                <a:tc>
                  <a:txBody>
                    <a:bodyPr/>
                    <a:lstStyle/>
                    <a:p>
                      <a:r>
                        <a:rPr lang="en-US" sz="1800" b="1" i="0" u="none" strike="noStrike" kern="1200" dirty="0">
                          <a:solidFill>
                            <a:schemeClr val="dk1"/>
                          </a:solidFill>
                          <a:effectLst/>
                          <a:latin typeface="+mn-lt"/>
                          <a:ea typeface="+mn-ea"/>
                          <a:cs typeface="+mn-cs"/>
                        </a:rPr>
                        <a:t>✓</a:t>
                      </a:r>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r>
                        <a:rPr lang="en-US" sz="1800" b="1" i="0" u="none" strike="noStrike" kern="1200" dirty="0">
                          <a:solidFill>
                            <a:schemeClr val="dk1"/>
                          </a:solidFill>
                          <a:effectLst/>
                          <a:latin typeface="+mn-lt"/>
                          <a:ea typeface="+mn-ea"/>
                          <a:cs typeface="+mn-cs"/>
                        </a:rPr>
                        <a:t>✓</a:t>
                      </a:r>
                      <a:endParaRPr lang="en-US" dirty="0"/>
                    </a:p>
                  </a:txBody>
                  <a:tcPr/>
                </a:tc>
                <a:tc>
                  <a:txBody>
                    <a:bodyPr/>
                    <a:lstStyle/>
                    <a:p>
                      <a:r>
                        <a:rPr lang="en-US" sz="1800" b="1" i="0" u="none" strike="noStrike" kern="1200" dirty="0">
                          <a:solidFill>
                            <a:schemeClr val="dk1"/>
                          </a:solidFill>
                          <a:effectLst/>
                          <a:latin typeface="+mn-lt"/>
                          <a:ea typeface="+mn-ea"/>
                          <a:cs typeface="+mn-cs"/>
                        </a:rPr>
                        <a:t>✓</a:t>
                      </a:r>
                      <a:endParaRPr lang="en-US" dirty="0"/>
                    </a:p>
                  </a:txBody>
                  <a:tcPr/>
                </a:tc>
                <a:extLst>
                  <a:ext uri="{0D108BD9-81ED-4DB2-BD59-A6C34878D82A}">
                    <a16:rowId xmlns:a16="http://schemas.microsoft.com/office/drawing/2014/main" val="1060162781"/>
                  </a:ext>
                </a:extLst>
              </a:tr>
              <a:tr h="370840">
                <a:tc>
                  <a:txBody>
                    <a:bodyPr/>
                    <a:lstStyle/>
                    <a:p>
                      <a:r>
                        <a:rPr lang="en-US" dirty="0" err="1"/>
                        <a:t>DBMiner</a:t>
                      </a:r>
                      <a:r>
                        <a:rPr lang="en-US" dirty="0"/>
                        <a:t> (includes </a:t>
                      </a:r>
                      <a:r>
                        <a:rPr lang="en-US" dirty="0" err="1"/>
                        <a:t>GeoMiner</a:t>
                      </a:r>
                      <a:r>
                        <a:rPr lang="en-US" dirty="0"/>
                        <a:t>)</a:t>
                      </a:r>
                    </a:p>
                  </a:txBody>
                  <a:tcPr/>
                </a:tc>
                <a:tc>
                  <a:txBody>
                    <a:bodyPr/>
                    <a:lstStyle/>
                    <a:p>
                      <a:r>
                        <a:rPr lang="en-US" sz="1800" b="1" i="0" u="none" strike="noStrike" kern="1200" dirty="0">
                          <a:solidFill>
                            <a:schemeClr val="dk1"/>
                          </a:solidFill>
                          <a:effectLst/>
                          <a:latin typeface="+mn-lt"/>
                          <a:ea typeface="+mn-ea"/>
                          <a:cs typeface="+mn-cs"/>
                        </a:rPr>
                        <a:t>✓</a:t>
                      </a:r>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r>
                        <a:rPr lang="en-US" sz="1800" b="1" i="0" u="none" strike="noStrike" kern="1200" dirty="0">
                          <a:solidFill>
                            <a:schemeClr val="dk1"/>
                          </a:solidFill>
                          <a:effectLst/>
                          <a:latin typeface="+mn-lt"/>
                          <a:ea typeface="+mn-ea"/>
                          <a:cs typeface="+mn-cs"/>
                        </a:rPr>
                        <a:t>✓</a:t>
                      </a:r>
                      <a:endParaRPr lang="en-US" dirty="0"/>
                    </a:p>
                  </a:txBody>
                  <a:tcPr/>
                </a:tc>
                <a:extLst>
                  <a:ext uri="{0D108BD9-81ED-4DB2-BD59-A6C34878D82A}">
                    <a16:rowId xmlns:a16="http://schemas.microsoft.com/office/drawing/2014/main" val="4258268920"/>
                  </a:ext>
                </a:extLst>
              </a:tr>
              <a:tr h="370840">
                <a:tc>
                  <a:txBody>
                    <a:bodyPr/>
                    <a:lstStyle/>
                    <a:p>
                      <a:r>
                        <a:rPr lang="en-US" dirty="0"/>
                        <a:t>IDIS</a:t>
                      </a:r>
                    </a:p>
                  </a:txBody>
                  <a:tcPr/>
                </a:tc>
                <a:tc>
                  <a:txBody>
                    <a:bodyPr/>
                    <a:lstStyle/>
                    <a:p>
                      <a:r>
                        <a:rPr lang="en-US" sz="1800" b="1" i="0" u="none" strike="noStrike" kern="1200" dirty="0">
                          <a:solidFill>
                            <a:schemeClr val="dk1"/>
                          </a:solidFill>
                          <a:effectLst/>
                          <a:latin typeface="+mn-lt"/>
                          <a:ea typeface="+mn-ea"/>
                          <a:cs typeface="+mn-cs"/>
                        </a:rPr>
                        <a:t>✓</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i="0" u="none" strike="noStrike" kern="1200" dirty="0">
                          <a:solidFill>
                            <a:schemeClr val="dk1"/>
                          </a:solidFill>
                          <a:effectLst/>
                          <a:latin typeface="+mn-lt"/>
                          <a:ea typeface="+mn-ea"/>
                          <a:cs typeface="+mn-cs"/>
                        </a:rPr>
                        <a:t>✓</a:t>
                      </a:r>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588244580"/>
                  </a:ext>
                </a:extLst>
              </a:tr>
              <a:tr h="370840">
                <a:tc>
                  <a:txBody>
                    <a:bodyPr/>
                    <a:lstStyle/>
                    <a:p>
                      <a:r>
                        <a:rPr lang="en-US" dirty="0" err="1"/>
                        <a:t>Mobal</a:t>
                      </a:r>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r>
                        <a:rPr lang="en-US" sz="1800" b="1" i="0" u="none" strike="noStrike" kern="1200" dirty="0">
                          <a:solidFill>
                            <a:schemeClr val="dk1"/>
                          </a:solidFill>
                          <a:effectLst/>
                          <a:latin typeface="+mn-lt"/>
                          <a:ea typeface="+mn-ea"/>
                          <a:cs typeface="+mn-cs"/>
                        </a:rPr>
                        <a:t>✓</a:t>
                      </a:r>
                      <a:endParaRPr lang="en-US" dirty="0"/>
                    </a:p>
                  </a:txBody>
                  <a:tcPr/>
                </a:tc>
                <a:tc>
                  <a:txBody>
                    <a:bodyPr/>
                    <a:lstStyle/>
                    <a:p>
                      <a:endParaRPr lang="en-US" dirty="0"/>
                    </a:p>
                  </a:txBody>
                  <a:tcPr/>
                </a:tc>
                <a:tc>
                  <a:txBody>
                    <a:bodyPr/>
                    <a:lstStyle/>
                    <a:p>
                      <a:r>
                        <a:rPr lang="en-US" sz="1800" b="1" i="0" u="none" strike="noStrike" kern="1200" dirty="0">
                          <a:solidFill>
                            <a:schemeClr val="dk1"/>
                          </a:solidFill>
                          <a:effectLst/>
                          <a:latin typeface="+mn-lt"/>
                          <a:ea typeface="+mn-ea"/>
                          <a:cs typeface="+mn-cs"/>
                        </a:rPr>
                        <a:t>✓</a:t>
                      </a:r>
                      <a:endParaRPr lang="en-US" dirty="0"/>
                    </a:p>
                  </a:txBody>
                  <a:tcPr/>
                </a:tc>
                <a:extLst>
                  <a:ext uri="{0D108BD9-81ED-4DB2-BD59-A6C34878D82A}">
                    <a16:rowId xmlns:a16="http://schemas.microsoft.com/office/drawing/2014/main" val="1201875208"/>
                  </a:ext>
                </a:extLst>
              </a:tr>
              <a:tr h="370840">
                <a:tc>
                  <a:txBody>
                    <a:bodyPr/>
                    <a:lstStyle/>
                    <a:p>
                      <a:r>
                        <a:rPr lang="en-US" dirty="0" err="1"/>
                        <a:t>DataSurveyor</a:t>
                      </a:r>
                      <a:endParaRPr lang="en-US" dirty="0"/>
                    </a:p>
                  </a:txBody>
                  <a:tcPr/>
                </a:tc>
                <a:tc>
                  <a:txBody>
                    <a:bodyPr/>
                    <a:lstStyle/>
                    <a:p>
                      <a:endParaRPr lang="en-US" dirty="0"/>
                    </a:p>
                  </a:txBody>
                  <a:tcPr/>
                </a:tc>
                <a:tc>
                  <a:txBody>
                    <a:bodyPr/>
                    <a:lstStyle/>
                    <a:p>
                      <a:r>
                        <a:rPr lang="en-US" sz="1800" b="1" i="0" u="none" strike="noStrike" kern="1200" dirty="0">
                          <a:solidFill>
                            <a:schemeClr val="dk1"/>
                          </a:solidFill>
                          <a:effectLst/>
                          <a:latin typeface="+mn-lt"/>
                          <a:ea typeface="+mn-ea"/>
                          <a:cs typeface="+mn-cs"/>
                        </a:rPr>
                        <a:t>✓</a:t>
                      </a:r>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205772981"/>
                  </a:ext>
                </a:extLst>
              </a:tr>
              <a:tr h="370840">
                <a:tc>
                  <a:txBody>
                    <a:bodyPr/>
                    <a:lstStyle/>
                    <a:p>
                      <a:r>
                        <a:rPr lang="en-US" dirty="0"/>
                        <a:t>Emerald</a:t>
                      </a:r>
                    </a:p>
                  </a:txBody>
                  <a:tcPr/>
                </a:tc>
                <a:tc>
                  <a:txBody>
                    <a:bodyPr/>
                    <a:lstStyle/>
                    <a:p>
                      <a:endParaRPr lang="en-US" dirty="0"/>
                    </a:p>
                  </a:txBody>
                  <a:tcPr/>
                </a:tc>
                <a:tc>
                  <a:txBody>
                    <a:bodyPr/>
                    <a:lstStyle/>
                    <a:p>
                      <a:endParaRPr lang="en-US" dirty="0"/>
                    </a:p>
                  </a:txBody>
                  <a:tcPr/>
                </a:tc>
                <a:tc>
                  <a:txBody>
                    <a:bodyPr/>
                    <a:lstStyle/>
                    <a:p>
                      <a:r>
                        <a:rPr lang="en-US" sz="1800" b="1" i="0" u="none" strike="noStrike" kern="1200" dirty="0">
                          <a:solidFill>
                            <a:schemeClr val="dk1"/>
                          </a:solidFill>
                          <a:effectLst/>
                          <a:latin typeface="+mn-lt"/>
                          <a:ea typeface="+mn-ea"/>
                          <a:cs typeface="+mn-cs"/>
                        </a:rPr>
                        <a:t>✓</a:t>
                      </a:r>
                      <a:endParaRPr lang="en-US" dirty="0"/>
                    </a:p>
                  </a:txBody>
                  <a:tcPr/>
                </a:tc>
                <a:tc>
                  <a:txBody>
                    <a:bodyPr/>
                    <a:lstStyle/>
                    <a:p>
                      <a:endParaRPr lang="en-US" dirty="0"/>
                    </a:p>
                  </a:txBody>
                  <a:tcPr/>
                </a:tc>
                <a:tc>
                  <a:txBody>
                    <a:bodyPr/>
                    <a:lstStyle/>
                    <a:p>
                      <a:endParaRPr lang="en-US" dirty="0"/>
                    </a:p>
                  </a:txBody>
                  <a:tcPr/>
                </a:tc>
                <a:tc>
                  <a:txBody>
                    <a:bodyPr/>
                    <a:lstStyle/>
                    <a:p>
                      <a:r>
                        <a:rPr lang="en-US" sz="1800" b="1" i="0" u="none" strike="noStrike" kern="1200" dirty="0">
                          <a:solidFill>
                            <a:schemeClr val="dk1"/>
                          </a:solidFill>
                          <a:effectLst/>
                          <a:latin typeface="+mn-lt"/>
                          <a:ea typeface="+mn-ea"/>
                          <a:cs typeface="+mn-cs"/>
                        </a:rPr>
                        <a:t>✓</a:t>
                      </a:r>
                      <a:endParaRPr lang="en-US" dirty="0"/>
                    </a:p>
                  </a:txBody>
                  <a:tcPr/>
                </a:tc>
                <a:extLst>
                  <a:ext uri="{0D108BD9-81ED-4DB2-BD59-A6C34878D82A}">
                    <a16:rowId xmlns:a16="http://schemas.microsoft.com/office/drawing/2014/main" val="2874982707"/>
                  </a:ext>
                </a:extLst>
              </a:tr>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516191571"/>
                  </a:ext>
                </a:extLst>
              </a:tr>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549707297"/>
                  </a:ext>
                </a:extLst>
              </a:tr>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445260198"/>
                  </a:ext>
                </a:extLst>
              </a:tr>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4060033190"/>
                  </a:ext>
                </a:extLst>
              </a:tr>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773353239"/>
                  </a:ext>
                </a:extLst>
              </a:tr>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527138042"/>
                  </a:ext>
                </a:extLst>
              </a:tr>
            </a:tbl>
          </a:graphicData>
        </a:graphic>
      </p:graphicFrame>
      <p:sp>
        <p:nvSpPr>
          <p:cNvPr id="5" name="Oval 4">
            <a:extLst>
              <a:ext uri="{FF2B5EF4-FFF2-40B4-BE49-F238E27FC236}">
                <a16:creationId xmlns:a16="http://schemas.microsoft.com/office/drawing/2014/main" id="{0D688A2C-9E8E-EC4E-AC59-1CECE824A996}"/>
              </a:ext>
            </a:extLst>
          </p:cNvPr>
          <p:cNvSpPr/>
          <p:nvPr/>
        </p:nvSpPr>
        <p:spPr>
          <a:xfrm>
            <a:off x="5414962" y="2099500"/>
            <a:ext cx="2600325" cy="843725"/>
          </a:xfrm>
          <a:prstGeom prst="ellipse">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6524851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AEA020-082E-C049-A417-928DD557A988}"/>
              </a:ext>
            </a:extLst>
          </p:cNvPr>
          <p:cNvSpPr>
            <a:spLocks noGrp="1"/>
          </p:cNvSpPr>
          <p:nvPr>
            <p:ph type="title"/>
          </p:nvPr>
        </p:nvSpPr>
        <p:spPr/>
        <p:txBody>
          <a:bodyPr/>
          <a:lstStyle/>
          <a:p>
            <a:r>
              <a:rPr lang="en-US" dirty="0"/>
              <a:t>Existing systems: systems considerations</a:t>
            </a:r>
          </a:p>
        </p:txBody>
      </p:sp>
      <p:sp>
        <p:nvSpPr>
          <p:cNvPr id="3" name="Content Placeholder 2">
            <a:extLst>
              <a:ext uri="{FF2B5EF4-FFF2-40B4-BE49-F238E27FC236}">
                <a16:creationId xmlns:a16="http://schemas.microsoft.com/office/drawing/2014/main" id="{FE34122E-4F94-AA41-8C44-1B33DBC6B839}"/>
              </a:ext>
            </a:extLst>
          </p:cNvPr>
          <p:cNvSpPr>
            <a:spLocks noGrp="1"/>
          </p:cNvSpPr>
          <p:nvPr>
            <p:ph idx="1"/>
          </p:nvPr>
        </p:nvSpPr>
        <p:spPr/>
        <p:txBody>
          <a:bodyPr/>
          <a:lstStyle/>
          <a:p>
            <a:endParaRPr lang="en-US" dirty="0"/>
          </a:p>
        </p:txBody>
      </p:sp>
      <p:graphicFrame>
        <p:nvGraphicFramePr>
          <p:cNvPr id="4" name="Table 4">
            <a:extLst>
              <a:ext uri="{FF2B5EF4-FFF2-40B4-BE49-F238E27FC236}">
                <a16:creationId xmlns:a16="http://schemas.microsoft.com/office/drawing/2014/main" id="{556D9FCC-E951-BA44-8856-F1C8163FA527}"/>
              </a:ext>
            </a:extLst>
          </p:cNvPr>
          <p:cNvGraphicFramePr>
            <a:graphicFrameLocks/>
          </p:cNvGraphicFramePr>
          <p:nvPr/>
        </p:nvGraphicFramePr>
        <p:xfrm>
          <a:off x="573088" y="2292350"/>
          <a:ext cx="10515596" cy="6471920"/>
        </p:xfrm>
        <a:graphic>
          <a:graphicData uri="http://schemas.openxmlformats.org/drawingml/2006/table">
            <a:tbl>
              <a:tblPr firstRow="1" bandRow="1">
                <a:tableStyleId>{5C22544A-7EE6-4342-B048-85BDC9FD1C3A}</a:tableStyleId>
              </a:tblPr>
              <a:tblGrid>
                <a:gridCol w="1970087">
                  <a:extLst>
                    <a:ext uri="{9D8B030D-6E8A-4147-A177-3AD203B41FA5}">
                      <a16:colId xmlns:a16="http://schemas.microsoft.com/office/drawing/2014/main" val="2052698038"/>
                    </a:ext>
                  </a:extLst>
                </a:gridCol>
                <a:gridCol w="1385888">
                  <a:extLst>
                    <a:ext uri="{9D8B030D-6E8A-4147-A177-3AD203B41FA5}">
                      <a16:colId xmlns:a16="http://schemas.microsoft.com/office/drawing/2014/main" val="1508517483"/>
                    </a:ext>
                  </a:extLst>
                </a:gridCol>
                <a:gridCol w="1543050">
                  <a:extLst>
                    <a:ext uri="{9D8B030D-6E8A-4147-A177-3AD203B41FA5}">
                      <a16:colId xmlns:a16="http://schemas.microsoft.com/office/drawing/2014/main" val="4014127451"/>
                    </a:ext>
                  </a:extLst>
                </a:gridCol>
                <a:gridCol w="1285875">
                  <a:extLst>
                    <a:ext uri="{9D8B030D-6E8A-4147-A177-3AD203B41FA5}">
                      <a16:colId xmlns:a16="http://schemas.microsoft.com/office/drawing/2014/main" val="900625831"/>
                    </a:ext>
                  </a:extLst>
                </a:gridCol>
                <a:gridCol w="1243012">
                  <a:extLst>
                    <a:ext uri="{9D8B030D-6E8A-4147-A177-3AD203B41FA5}">
                      <a16:colId xmlns:a16="http://schemas.microsoft.com/office/drawing/2014/main" val="385783622"/>
                    </a:ext>
                  </a:extLst>
                </a:gridCol>
                <a:gridCol w="1728788">
                  <a:extLst>
                    <a:ext uri="{9D8B030D-6E8A-4147-A177-3AD203B41FA5}">
                      <a16:colId xmlns:a16="http://schemas.microsoft.com/office/drawing/2014/main" val="2466310416"/>
                    </a:ext>
                  </a:extLst>
                </a:gridCol>
                <a:gridCol w="1358896">
                  <a:extLst>
                    <a:ext uri="{9D8B030D-6E8A-4147-A177-3AD203B41FA5}">
                      <a16:colId xmlns:a16="http://schemas.microsoft.com/office/drawing/2014/main" val="1042922155"/>
                    </a:ext>
                  </a:extLst>
                </a:gridCol>
              </a:tblGrid>
              <a:tr h="370840">
                <a:tc>
                  <a:txBody>
                    <a:bodyPr/>
                    <a:lstStyle/>
                    <a:p>
                      <a:r>
                        <a:rPr lang="en-US" dirty="0"/>
                        <a:t>System</a:t>
                      </a:r>
                    </a:p>
                  </a:txBody>
                  <a:tcPr/>
                </a:tc>
                <a:tc>
                  <a:txBody>
                    <a:bodyPr/>
                    <a:lstStyle/>
                    <a:p>
                      <a:r>
                        <a:rPr lang="en-US" dirty="0"/>
                        <a:t>Het. HW/OS</a:t>
                      </a:r>
                    </a:p>
                  </a:txBody>
                  <a:tcPr/>
                </a:tc>
                <a:tc>
                  <a:txBody>
                    <a:bodyPr/>
                    <a:lstStyle/>
                    <a:p>
                      <a:r>
                        <a:rPr lang="en-US" dirty="0"/>
                        <a:t>Parallelization/Efficiency</a:t>
                      </a:r>
                    </a:p>
                  </a:txBody>
                  <a:tcPr/>
                </a:tc>
                <a:tc>
                  <a:txBody>
                    <a:bodyPr/>
                    <a:lstStyle/>
                    <a:p>
                      <a:r>
                        <a:rPr lang="en-US" dirty="0"/>
                        <a:t>Modularity</a:t>
                      </a:r>
                    </a:p>
                  </a:txBody>
                  <a:tcPr/>
                </a:tc>
                <a:tc>
                  <a:txBody>
                    <a:bodyPr/>
                    <a:lstStyle/>
                    <a:p>
                      <a:r>
                        <a:rPr lang="en-US" dirty="0"/>
                        <a:t>API/DX Interop</a:t>
                      </a:r>
                    </a:p>
                  </a:txBody>
                  <a:tcPr/>
                </a:tc>
                <a:tc>
                  <a:txBody>
                    <a:bodyPr/>
                    <a:lstStyle/>
                    <a:p>
                      <a:r>
                        <a:rPr lang="en-US" dirty="0"/>
                        <a:t>Code Generation</a:t>
                      </a:r>
                    </a:p>
                  </a:txBody>
                  <a:tcPr/>
                </a:tc>
                <a:tc>
                  <a:txBody>
                    <a:bodyPr/>
                    <a:lstStyle/>
                    <a:p>
                      <a:r>
                        <a:rPr lang="en-US" dirty="0"/>
                        <a:t>Easy Iteration</a:t>
                      </a:r>
                    </a:p>
                  </a:txBody>
                  <a:tcPr/>
                </a:tc>
                <a:extLst>
                  <a:ext uri="{0D108BD9-81ED-4DB2-BD59-A6C34878D82A}">
                    <a16:rowId xmlns:a16="http://schemas.microsoft.com/office/drawing/2014/main" val="2901489840"/>
                  </a:ext>
                </a:extLst>
              </a:tr>
              <a:tr h="370840">
                <a:tc>
                  <a:txBody>
                    <a:bodyPr/>
                    <a:lstStyle/>
                    <a:p>
                      <a:r>
                        <a:rPr lang="en-US" dirty="0"/>
                        <a:t>Intelligent Miner</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kern="1200" dirty="0">
                          <a:solidFill>
                            <a:schemeClr val="dk1"/>
                          </a:solidFill>
                          <a:effectLst/>
                          <a:latin typeface="+mn-lt"/>
                          <a:ea typeface="+mn-ea"/>
                          <a:cs typeface="+mn-cs"/>
                        </a:rPr>
                        <a:t>✗</a:t>
                      </a:r>
                    </a:p>
                  </a:txBody>
                  <a:tcPr/>
                </a:tc>
                <a:tc>
                  <a:txBody>
                    <a:bodyPr/>
                    <a:lstStyle/>
                    <a:p>
                      <a:endParaRPr lang="en-US" dirty="0"/>
                    </a:p>
                  </a:txBody>
                  <a:tcPr/>
                </a:tc>
                <a:tc>
                  <a:txBody>
                    <a:bodyPr/>
                    <a:lstStyle/>
                    <a:p>
                      <a:endParaRPr lang="en-US" dirty="0"/>
                    </a:p>
                  </a:txBody>
                  <a:tcPr/>
                </a:tc>
                <a:tc>
                  <a:txBody>
                    <a:bodyPr/>
                    <a:lstStyle/>
                    <a:p>
                      <a:r>
                        <a:rPr lang="en-US" sz="1800" b="1" i="0" u="none" strike="noStrike" kern="1200" dirty="0">
                          <a:solidFill>
                            <a:schemeClr val="dk1"/>
                          </a:solidFill>
                          <a:effectLst/>
                          <a:latin typeface="+mn-lt"/>
                          <a:ea typeface="+mn-ea"/>
                          <a:cs typeface="+mn-cs"/>
                        </a:rPr>
                        <a:t>✓</a:t>
                      </a:r>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913942690"/>
                  </a:ext>
                </a:extLst>
              </a:tr>
              <a:tr h="370840">
                <a:tc>
                  <a:txBody>
                    <a:bodyPr/>
                    <a:lstStyle/>
                    <a:p>
                      <a:r>
                        <a:rPr lang="en-US" dirty="0" err="1"/>
                        <a:t>MineSet</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kern="1200" dirty="0">
                          <a:solidFill>
                            <a:schemeClr val="dk1"/>
                          </a:solidFill>
                          <a:effectLst/>
                          <a:latin typeface="+mn-lt"/>
                          <a:ea typeface="+mn-ea"/>
                          <a:cs typeface="+mn-cs"/>
                        </a:rPr>
                        <a:t>✗</a:t>
                      </a:r>
                    </a:p>
                  </a:txBody>
                  <a:tcPr/>
                </a:tc>
                <a:tc>
                  <a:txBody>
                    <a:bodyPr/>
                    <a:lstStyle/>
                    <a:p>
                      <a:endParaRPr lang="en-US" dirty="0"/>
                    </a:p>
                  </a:txBody>
                  <a:tcPr/>
                </a:tc>
                <a:tc>
                  <a:txBody>
                    <a:bodyPr/>
                    <a:lstStyle/>
                    <a:p>
                      <a:r>
                        <a:rPr lang="en-US" sz="1800" b="1" i="0" u="none" strike="noStrike" kern="1200" dirty="0">
                          <a:solidFill>
                            <a:schemeClr val="dk1"/>
                          </a:solidFill>
                          <a:effectLst/>
                          <a:latin typeface="+mn-lt"/>
                          <a:ea typeface="+mn-ea"/>
                          <a:cs typeface="+mn-cs"/>
                        </a:rPr>
                        <a:t>✓</a:t>
                      </a:r>
                      <a:endParaRPr lang="en-US" dirty="0"/>
                    </a:p>
                  </a:txBody>
                  <a:tcPr/>
                </a:tc>
                <a:tc>
                  <a:txBody>
                    <a:bodyPr/>
                    <a:lstStyle/>
                    <a:p>
                      <a:r>
                        <a:rPr lang="en-US" sz="1800" b="1" i="0" u="none" strike="noStrike" kern="1200" dirty="0">
                          <a:solidFill>
                            <a:schemeClr val="dk1"/>
                          </a:solidFill>
                          <a:effectLst/>
                          <a:latin typeface="+mn-lt"/>
                          <a:ea typeface="+mn-ea"/>
                          <a:cs typeface="+mn-cs"/>
                        </a:rPr>
                        <a:t>✓</a:t>
                      </a:r>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428974894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MLC++</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r>
                        <a:rPr lang="en-US" sz="1800" b="1" i="0" u="none" strike="noStrike" kern="1200" dirty="0">
                          <a:solidFill>
                            <a:schemeClr val="dk1"/>
                          </a:solidFill>
                          <a:effectLst/>
                          <a:latin typeface="+mn-lt"/>
                          <a:ea typeface="+mn-ea"/>
                          <a:cs typeface="+mn-cs"/>
                        </a:rPr>
                        <a:t>✓</a:t>
                      </a:r>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619678686"/>
                  </a:ext>
                </a:extLst>
              </a:tr>
              <a:tr h="370840">
                <a:tc>
                  <a:txBody>
                    <a:bodyPr/>
                    <a:lstStyle/>
                    <a:p>
                      <a:r>
                        <a:rPr lang="en-US" dirty="0"/>
                        <a:t>Clementine</a:t>
                      </a:r>
                    </a:p>
                  </a:txBody>
                  <a:tcPr/>
                </a:tc>
                <a:tc>
                  <a:txBody>
                    <a:bodyPr/>
                    <a:lstStyle/>
                    <a:p>
                      <a:r>
                        <a:rPr lang="en-US" sz="1800" b="1" i="0" u="none" strike="noStrike" kern="1200" dirty="0">
                          <a:solidFill>
                            <a:schemeClr val="dk1"/>
                          </a:solidFill>
                          <a:effectLst/>
                          <a:latin typeface="+mn-lt"/>
                          <a:ea typeface="+mn-ea"/>
                          <a:cs typeface="+mn-cs"/>
                        </a:rPr>
                        <a:t>✓</a:t>
                      </a:r>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r>
                        <a:rPr lang="en-US" sz="1800" b="1" i="0" u="none" strike="noStrike" kern="1200" dirty="0">
                          <a:solidFill>
                            <a:schemeClr val="dk1"/>
                          </a:solidFill>
                          <a:effectLst/>
                          <a:latin typeface="+mn-lt"/>
                          <a:ea typeface="+mn-ea"/>
                          <a:cs typeface="+mn-cs"/>
                        </a:rPr>
                        <a:t>✓</a:t>
                      </a:r>
                      <a:endParaRPr lang="en-US" dirty="0"/>
                    </a:p>
                  </a:txBody>
                  <a:tcPr/>
                </a:tc>
                <a:tc>
                  <a:txBody>
                    <a:bodyPr/>
                    <a:lstStyle/>
                    <a:p>
                      <a:r>
                        <a:rPr lang="en-US" sz="1800" b="1" i="0" u="none" strike="noStrike" kern="1200" dirty="0">
                          <a:solidFill>
                            <a:schemeClr val="dk1"/>
                          </a:solidFill>
                          <a:effectLst/>
                          <a:latin typeface="+mn-lt"/>
                          <a:ea typeface="+mn-ea"/>
                          <a:cs typeface="+mn-cs"/>
                        </a:rPr>
                        <a:t>✓</a:t>
                      </a:r>
                      <a:endParaRPr lang="en-US" dirty="0"/>
                    </a:p>
                  </a:txBody>
                  <a:tcPr/>
                </a:tc>
                <a:extLst>
                  <a:ext uri="{0D108BD9-81ED-4DB2-BD59-A6C34878D82A}">
                    <a16:rowId xmlns:a16="http://schemas.microsoft.com/office/drawing/2014/main" val="1060162781"/>
                  </a:ext>
                </a:extLst>
              </a:tr>
              <a:tr h="370840">
                <a:tc>
                  <a:txBody>
                    <a:bodyPr/>
                    <a:lstStyle/>
                    <a:p>
                      <a:r>
                        <a:rPr lang="en-US" dirty="0" err="1"/>
                        <a:t>DBMiner</a:t>
                      </a:r>
                      <a:r>
                        <a:rPr lang="en-US" dirty="0"/>
                        <a:t> (includes </a:t>
                      </a:r>
                      <a:r>
                        <a:rPr lang="en-US" dirty="0" err="1"/>
                        <a:t>GeoMiner</a:t>
                      </a:r>
                      <a:r>
                        <a:rPr lang="en-US" dirty="0"/>
                        <a:t>)</a:t>
                      </a:r>
                    </a:p>
                  </a:txBody>
                  <a:tcPr/>
                </a:tc>
                <a:tc>
                  <a:txBody>
                    <a:bodyPr/>
                    <a:lstStyle/>
                    <a:p>
                      <a:r>
                        <a:rPr lang="en-US" sz="1800" b="1" i="0" u="none" strike="noStrike" kern="1200" dirty="0">
                          <a:solidFill>
                            <a:schemeClr val="dk1"/>
                          </a:solidFill>
                          <a:effectLst/>
                          <a:latin typeface="+mn-lt"/>
                          <a:ea typeface="+mn-ea"/>
                          <a:cs typeface="+mn-cs"/>
                        </a:rPr>
                        <a:t>✓</a:t>
                      </a:r>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r>
                        <a:rPr lang="en-US" sz="1800" b="1" i="0" u="none" strike="noStrike" kern="1200" dirty="0">
                          <a:solidFill>
                            <a:schemeClr val="dk1"/>
                          </a:solidFill>
                          <a:effectLst/>
                          <a:latin typeface="+mn-lt"/>
                          <a:ea typeface="+mn-ea"/>
                          <a:cs typeface="+mn-cs"/>
                        </a:rPr>
                        <a:t>✓</a:t>
                      </a:r>
                      <a:endParaRPr lang="en-US" dirty="0"/>
                    </a:p>
                  </a:txBody>
                  <a:tcPr/>
                </a:tc>
                <a:extLst>
                  <a:ext uri="{0D108BD9-81ED-4DB2-BD59-A6C34878D82A}">
                    <a16:rowId xmlns:a16="http://schemas.microsoft.com/office/drawing/2014/main" val="4258268920"/>
                  </a:ext>
                </a:extLst>
              </a:tr>
              <a:tr h="370840">
                <a:tc>
                  <a:txBody>
                    <a:bodyPr/>
                    <a:lstStyle/>
                    <a:p>
                      <a:r>
                        <a:rPr lang="en-US" dirty="0"/>
                        <a:t>IDIS</a:t>
                      </a:r>
                    </a:p>
                  </a:txBody>
                  <a:tcPr/>
                </a:tc>
                <a:tc>
                  <a:txBody>
                    <a:bodyPr/>
                    <a:lstStyle/>
                    <a:p>
                      <a:r>
                        <a:rPr lang="en-US" sz="1800" b="1" i="0" u="none" strike="noStrike" kern="1200" dirty="0">
                          <a:solidFill>
                            <a:schemeClr val="dk1"/>
                          </a:solidFill>
                          <a:effectLst/>
                          <a:latin typeface="+mn-lt"/>
                          <a:ea typeface="+mn-ea"/>
                          <a:cs typeface="+mn-cs"/>
                        </a:rPr>
                        <a:t>✓</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i="0" u="none" strike="noStrike" kern="1200" dirty="0">
                          <a:solidFill>
                            <a:schemeClr val="dk1"/>
                          </a:solidFill>
                          <a:effectLst/>
                          <a:latin typeface="+mn-lt"/>
                          <a:ea typeface="+mn-ea"/>
                          <a:cs typeface="+mn-cs"/>
                        </a:rPr>
                        <a:t>✓</a:t>
                      </a:r>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588244580"/>
                  </a:ext>
                </a:extLst>
              </a:tr>
              <a:tr h="370840">
                <a:tc>
                  <a:txBody>
                    <a:bodyPr/>
                    <a:lstStyle/>
                    <a:p>
                      <a:r>
                        <a:rPr lang="en-US" dirty="0" err="1"/>
                        <a:t>Mobal</a:t>
                      </a:r>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r>
                        <a:rPr lang="en-US" sz="1800" b="1" i="0" u="none" strike="noStrike" kern="1200" dirty="0">
                          <a:solidFill>
                            <a:schemeClr val="dk1"/>
                          </a:solidFill>
                          <a:effectLst/>
                          <a:latin typeface="+mn-lt"/>
                          <a:ea typeface="+mn-ea"/>
                          <a:cs typeface="+mn-cs"/>
                        </a:rPr>
                        <a:t>✓</a:t>
                      </a:r>
                      <a:endParaRPr lang="en-US" dirty="0"/>
                    </a:p>
                  </a:txBody>
                  <a:tcPr/>
                </a:tc>
                <a:tc>
                  <a:txBody>
                    <a:bodyPr/>
                    <a:lstStyle/>
                    <a:p>
                      <a:endParaRPr lang="en-US" dirty="0"/>
                    </a:p>
                  </a:txBody>
                  <a:tcPr/>
                </a:tc>
                <a:tc>
                  <a:txBody>
                    <a:bodyPr/>
                    <a:lstStyle/>
                    <a:p>
                      <a:r>
                        <a:rPr lang="en-US" sz="1800" b="1" i="0" u="none" strike="noStrike" kern="1200" dirty="0">
                          <a:solidFill>
                            <a:schemeClr val="dk1"/>
                          </a:solidFill>
                          <a:effectLst/>
                          <a:latin typeface="+mn-lt"/>
                          <a:ea typeface="+mn-ea"/>
                          <a:cs typeface="+mn-cs"/>
                        </a:rPr>
                        <a:t>✓</a:t>
                      </a:r>
                      <a:endParaRPr lang="en-US" dirty="0"/>
                    </a:p>
                  </a:txBody>
                  <a:tcPr/>
                </a:tc>
                <a:extLst>
                  <a:ext uri="{0D108BD9-81ED-4DB2-BD59-A6C34878D82A}">
                    <a16:rowId xmlns:a16="http://schemas.microsoft.com/office/drawing/2014/main" val="1201875208"/>
                  </a:ext>
                </a:extLst>
              </a:tr>
              <a:tr h="370840">
                <a:tc>
                  <a:txBody>
                    <a:bodyPr/>
                    <a:lstStyle/>
                    <a:p>
                      <a:r>
                        <a:rPr lang="en-US" dirty="0" err="1"/>
                        <a:t>DataSurveyor</a:t>
                      </a:r>
                      <a:endParaRPr lang="en-US" dirty="0"/>
                    </a:p>
                  </a:txBody>
                  <a:tcPr/>
                </a:tc>
                <a:tc>
                  <a:txBody>
                    <a:bodyPr/>
                    <a:lstStyle/>
                    <a:p>
                      <a:endParaRPr lang="en-US" dirty="0"/>
                    </a:p>
                  </a:txBody>
                  <a:tcPr/>
                </a:tc>
                <a:tc>
                  <a:txBody>
                    <a:bodyPr/>
                    <a:lstStyle/>
                    <a:p>
                      <a:r>
                        <a:rPr lang="en-US" sz="1800" b="1" i="0" u="none" strike="noStrike" kern="1200" dirty="0">
                          <a:solidFill>
                            <a:schemeClr val="dk1"/>
                          </a:solidFill>
                          <a:effectLst/>
                          <a:latin typeface="+mn-lt"/>
                          <a:ea typeface="+mn-ea"/>
                          <a:cs typeface="+mn-cs"/>
                        </a:rPr>
                        <a:t>✓</a:t>
                      </a:r>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205772981"/>
                  </a:ext>
                </a:extLst>
              </a:tr>
              <a:tr h="370840">
                <a:tc>
                  <a:txBody>
                    <a:bodyPr/>
                    <a:lstStyle/>
                    <a:p>
                      <a:r>
                        <a:rPr lang="en-US" dirty="0"/>
                        <a:t>Emerald</a:t>
                      </a:r>
                    </a:p>
                  </a:txBody>
                  <a:tcPr/>
                </a:tc>
                <a:tc>
                  <a:txBody>
                    <a:bodyPr/>
                    <a:lstStyle/>
                    <a:p>
                      <a:endParaRPr lang="en-US" dirty="0"/>
                    </a:p>
                  </a:txBody>
                  <a:tcPr/>
                </a:tc>
                <a:tc>
                  <a:txBody>
                    <a:bodyPr/>
                    <a:lstStyle/>
                    <a:p>
                      <a:endParaRPr lang="en-US" dirty="0"/>
                    </a:p>
                  </a:txBody>
                  <a:tcPr/>
                </a:tc>
                <a:tc>
                  <a:txBody>
                    <a:bodyPr/>
                    <a:lstStyle/>
                    <a:p>
                      <a:r>
                        <a:rPr lang="en-US" sz="1800" b="1" i="0" u="none" strike="noStrike" kern="1200" dirty="0">
                          <a:solidFill>
                            <a:schemeClr val="dk1"/>
                          </a:solidFill>
                          <a:effectLst/>
                          <a:latin typeface="+mn-lt"/>
                          <a:ea typeface="+mn-ea"/>
                          <a:cs typeface="+mn-cs"/>
                        </a:rPr>
                        <a:t>✓</a:t>
                      </a:r>
                      <a:endParaRPr lang="en-US" dirty="0"/>
                    </a:p>
                  </a:txBody>
                  <a:tcPr/>
                </a:tc>
                <a:tc>
                  <a:txBody>
                    <a:bodyPr/>
                    <a:lstStyle/>
                    <a:p>
                      <a:endParaRPr lang="en-US" dirty="0"/>
                    </a:p>
                  </a:txBody>
                  <a:tcPr/>
                </a:tc>
                <a:tc>
                  <a:txBody>
                    <a:bodyPr/>
                    <a:lstStyle/>
                    <a:p>
                      <a:endParaRPr lang="en-US" dirty="0"/>
                    </a:p>
                  </a:txBody>
                  <a:tcPr/>
                </a:tc>
                <a:tc>
                  <a:txBody>
                    <a:bodyPr/>
                    <a:lstStyle/>
                    <a:p>
                      <a:r>
                        <a:rPr lang="en-US" sz="1800" b="1" i="0" u="none" strike="noStrike" kern="1200" dirty="0">
                          <a:solidFill>
                            <a:schemeClr val="dk1"/>
                          </a:solidFill>
                          <a:effectLst/>
                          <a:latin typeface="+mn-lt"/>
                          <a:ea typeface="+mn-ea"/>
                          <a:cs typeface="+mn-cs"/>
                        </a:rPr>
                        <a:t>✓</a:t>
                      </a:r>
                      <a:endParaRPr lang="en-US" dirty="0"/>
                    </a:p>
                  </a:txBody>
                  <a:tcPr/>
                </a:tc>
                <a:extLst>
                  <a:ext uri="{0D108BD9-81ED-4DB2-BD59-A6C34878D82A}">
                    <a16:rowId xmlns:a16="http://schemas.microsoft.com/office/drawing/2014/main" val="2874982707"/>
                  </a:ext>
                </a:extLst>
              </a:tr>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516191571"/>
                  </a:ext>
                </a:extLst>
              </a:tr>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549707297"/>
                  </a:ext>
                </a:extLst>
              </a:tr>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445260198"/>
                  </a:ext>
                </a:extLst>
              </a:tr>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4060033190"/>
                  </a:ext>
                </a:extLst>
              </a:tr>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773353239"/>
                  </a:ext>
                </a:extLst>
              </a:tr>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527138042"/>
                  </a:ext>
                </a:extLst>
              </a:tr>
            </a:tbl>
          </a:graphicData>
        </a:graphic>
      </p:graphicFrame>
      <p:sp>
        <p:nvSpPr>
          <p:cNvPr id="5" name="Oval 4">
            <a:extLst>
              <a:ext uri="{FF2B5EF4-FFF2-40B4-BE49-F238E27FC236}">
                <a16:creationId xmlns:a16="http://schemas.microsoft.com/office/drawing/2014/main" id="{0D688A2C-9E8E-EC4E-AC59-1CECE824A996}"/>
              </a:ext>
            </a:extLst>
          </p:cNvPr>
          <p:cNvSpPr/>
          <p:nvPr/>
        </p:nvSpPr>
        <p:spPr>
          <a:xfrm>
            <a:off x="7800974" y="2157032"/>
            <a:ext cx="1771651" cy="843725"/>
          </a:xfrm>
          <a:prstGeom prst="ellipse">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721700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AEA020-082E-C049-A417-928DD557A988}"/>
              </a:ext>
            </a:extLst>
          </p:cNvPr>
          <p:cNvSpPr>
            <a:spLocks noGrp="1"/>
          </p:cNvSpPr>
          <p:nvPr>
            <p:ph type="title"/>
          </p:nvPr>
        </p:nvSpPr>
        <p:spPr/>
        <p:txBody>
          <a:bodyPr/>
          <a:lstStyle/>
          <a:p>
            <a:r>
              <a:rPr lang="en-US" dirty="0"/>
              <a:t>Existing systems: systems considerations</a:t>
            </a:r>
          </a:p>
        </p:txBody>
      </p:sp>
      <p:sp>
        <p:nvSpPr>
          <p:cNvPr id="3" name="Content Placeholder 2">
            <a:extLst>
              <a:ext uri="{FF2B5EF4-FFF2-40B4-BE49-F238E27FC236}">
                <a16:creationId xmlns:a16="http://schemas.microsoft.com/office/drawing/2014/main" id="{FE34122E-4F94-AA41-8C44-1B33DBC6B839}"/>
              </a:ext>
            </a:extLst>
          </p:cNvPr>
          <p:cNvSpPr>
            <a:spLocks noGrp="1"/>
          </p:cNvSpPr>
          <p:nvPr>
            <p:ph idx="1"/>
          </p:nvPr>
        </p:nvSpPr>
        <p:spPr/>
        <p:txBody>
          <a:bodyPr/>
          <a:lstStyle/>
          <a:p>
            <a:endParaRPr lang="en-US" dirty="0"/>
          </a:p>
        </p:txBody>
      </p:sp>
      <p:graphicFrame>
        <p:nvGraphicFramePr>
          <p:cNvPr id="4" name="Table 4">
            <a:extLst>
              <a:ext uri="{FF2B5EF4-FFF2-40B4-BE49-F238E27FC236}">
                <a16:creationId xmlns:a16="http://schemas.microsoft.com/office/drawing/2014/main" id="{556D9FCC-E951-BA44-8856-F1C8163FA527}"/>
              </a:ext>
            </a:extLst>
          </p:cNvPr>
          <p:cNvGraphicFramePr>
            <a:graphicFrameLocks/>
          </p:cNvGraphicFramePr>
          <p:nvPr/>
        </p:nvGraphicFramePr>
        <p:xfrm>
          <a:off x="573088" y="2292350"/>
          <a:ext cx="10515596" cy="6471920"/>
        </p:xfrm>
        <a:graphic>
          <a:graphicData uri="http://schemas.openxmlformats.org/drawingml/2006/table">
            <a:tbl>
              <a:tblPr firstRow="1" bandRow="1">
                <a:tableStyleId>{5C22544A-7EE6-4342-B048-85BDC9FD1C3A}</a:tableStyleId>
              </a:tblPr>
              <a:tblGrid>
                <a:gridCol w="1970087">
                  <a:extLst>
                    <a:ext uri="{9D8B030D-6E8A-4147-A177-3AD203B41FA5}">
                      <a16:colId xmlns:a16="http://schemas.microsoft.com/office/drawing/2014/main" val="2052698038"/>
                    </a:ext>
                  </a:extLst>
                </a:gridCol>
                <a:gridCol w="1385888">
                  <a:extLst>
                    <a:ext uri="{9D8B030D-6E8A-4147-A177-3AD203B41FA5}">
                      <a16:colId xmlns:a16="http://schemas.microsoft.com/office/drawing/2014/main" val="1508517483"/>
                    </a:ext>
                  </a:extLst>
                </a:gridCol>
                <a:gridCol w="1543050">
                  <a:extLst>
                    <a:ext uri="{9D8B030D-6E8A-4147-A177-3AD203B41FA5}">
                      <a16:colId xmlns:a16="http://schemas.microsoft.com/office/drawing/2014/main" val="4014127451"/>
                    </a:ext>
                  </a:extLst>
                </a:gridCol>
                <a:gridCol w="1285875">
                  <a:extLst>
                    <a:ext uri="{9D8B030D-6E8A-4147-A177-3AD203B41FA5}">
                      <a16:colId xmlns:a16="http://schemas.microsoft.com/office/drawing/2014/main" val="900625831"/>
                    </a:ext>
                  </a:extLst>
                </a:gridCol>
                <a:gridCol w="1243012">
                  <a:extLst>
                    <a:ext uri="{9D8B030D-6E8A-4147-A177-3AD203B41FA5}">
                      <a16:colId xmlns:a16="http://schemas.microsoft.com/office/drawing/2014/main" val="385783622"/>
                    </a:ext>
                  </a:extLst>
                </a:gridCol>
                <a:gridCol w="1728788">
                  <a:extLst>
                    <a:ext uri="{9D8B030D-6E8A-4147-A177-3AD203B41FA5}">
                      <a16:colId xmlns:a16="http://schemas.microsoft.com/office/drawing/2014/main" val="2466310416"/>
                    </a:ext>
                  </a:extLst>
                </a:gridCol>
                <a:gridCol w="1358896">
                  <a:extLst>
                    <a:ext uri="{9D8B030D-6E8A-4147-A177-3AD203B41FA5}">
                      <a16:colId xmlns:a16="http://schemas.microsoft.com/office/drawing/2014/main" val="1042922155"/>
                    </a:ext>
                  </a:extLst>
                </a:gridCol>
              </a:tblGrid>
              <a:tr h="370840">
                <a:tc>
                  <a:txBody>
                    <a:bodyPr/>
                    <a:lstStyle/>
                    <a:p>
                      <a:r>
                        <a:rPr lang="en-US" dirty="0"/>
                        <a:t>System</a:t>
                      </a:r>
                    </a:p>
                  </a:txBody>
                  <a:tcPr/>
                </a:tc>
                <a:tc>
                  <a:txBody>
                    <a:bodyPr/>
                    <a:lstStyle/>
                    <a:p>
                      <a:r>
                        <a:rPr lang="en-US" dirty="0"/>
                        <a:t>Het. HW/OS</a:t>
                      </a:r>
                    </a:p>
                  </a:txBody>
                  <a:tcPr/>
                </a:tc>
                <a:tc>
                  <a:txBody>
                    <a:bodyPr/>
                    <a:lstStyle/>
                    <a:p>
                      <a:r>
                        <a:rPr lang="en-US" dirty="0"/>
                        <a:t>Parallelization/Efficiency</a:t>
                      </a:r>
                    </a:p>
                  </a:txBody>
                  <a:tcPr/>
                </a:tc>
                <a:tc>
                  <a:txBody>
                    <a:bodyPr/>
                    <a:lstStyle/>
                    <a:p>
                      <a:r>
                        <a:rPr lang="en-US" dirty="0"/>
                        <a:t>Modularity</a:t>
                      </a:r>
                    </a:p>
                  </a:txBody>
                  <a:tcPr/>
                </a:tc>
                <a:tc>
                  <a:txBody>
                    <a:bodyPr/>
                    <a:lstStyle/>
                    <a:p>
                      <a:r>
                        <a:rPr lang="en-US" dirty="0"/>
                        <a:t>API/DX Interop</a:t>
                      </a:r>
                    </a:p>
                  </a:txBody>
                  <a:tcPr/>
                </a:tc>
                <a:tc>
                  <a:txBody>
                    <a:bodyPr/>
                    <a:lstStyle/>
                    <a:p>
                      <a:r>
                        <a:rPr lang="en-US" dirty="0"/>
                        <a:t>Code Generation</a:t>
                      </a:r>
                    </a:p>
                  </a:txBody>
                  <a:tcPr/>
                </a:tc>
                <a:tc>
                  <a:txBody>
                    <a:bodyPr/>
                    <a:lstStyle/>
                    <a:p>
                      <a:r>
                        <a:rPr lang="en-US" dirty="0"/>
                        <a:t>Easy Iteration</a:t>
                      </a:r>
                    </a:p>
                  </a:txBody>
                  <a:tcPr/>
                </a:tc>
                <a:extLst>
                  <a:ext uri="{0D108BD9-81ED-4DB2-BD59-A6C34878D82A}">
                    <a16:rowId xmlns:a16="http://schemas.microsoft.com/office/drawing/2014/main" val="2901489840"/>
                  </a:ext>
                </a:extLst>
              </a:tr>
              <a:tr h="370840">
                <a:tc>
                  <a:txBody>
                    <a:bodyPr/>
                    <a:lstStyle/>
                    <a:p>
                      <a:r>
                        <a:rPr lang="en-US" dirty="0"/>
                        <a:t>Intelligent Miner</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kern="1200" dirty="0">
                          <a:solidFill>
                            <a:schemeClr val="dk1"/>
                          </a:solidFill>
                          <a:effectLst/>
                          <a:latin typeface="+mn-lt"/>
                          <a:ea typeface="+mn-ea"/>
                          <a:cs typeface="+mn-cs"/>
                        </a:rPr>
                        <a:t>✗</a:t>
                      </a:r>
                    </a:p>
                  </a:txBody>
                  <a:tcPr/>
                </a:tc>
                <a:tc>
                  <a:txBody>
                    <a:bodyPr/>
                    <a:lstStyle/>
                    <a:p>
                      <a:endParaRPr lang="en-US" dirty="0"/>
                    </a:p>
                  </a:txBody>
                  <a:tcPr/>
                </a:tc>
                <a:tc>
                  <a:txBody>
                    <a:bodyPr/>
                    <a:lstStyle/>
                    <a:p>
                      <a:endParaRPr lang="en-US" dirty="0"/>
                    </a:p>
                  </a:txBody>
                  <a:tcPr/>
                </a:tc>
                <a:tc>
                  <a:txBody>
                    <a:bodyPr/>
                    <a:lstStyle/>
                    <a:p>
                      <a:r>
                        <a:rPr lang="en-US" sz="1800" b="1" i="0" u="none" strike="noStrike" kern="1200" dirty="0">
                          <a:solidFill>
                            <a:schemeClr val="dk1"/>
                          </a:solidFill>
                          <a:effectLst/>
                          <a:latin typeface="+mn-lt"/>
                          <a:ea typeface="+mn-ea"/>
                          <a:cs typeface="+mn-cs"/>
                        </a:rPr>
                        <a:t>✓</a:t>
                      </a:r>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913942690"/>
                  </a:ext>
                </a:extLst>
              </a:tr>
              <a:tr h="370840">
                <a:tc>
                  <a:txBody>
                    <a:bodyPr/>
                    <a:lstStyle/>
                    <a:p>
                      <a:r>
                        <a:rPr lang="en-US" dirty="0" err="1"/>
                        <a:t>MineSet</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kern="1200" dirty="0">
                          <a:solidFill>
                            <a:schemeClr val="dk1"/>
                          </a:solidFill>
                          <a:effectLst/>
                          <a:latin typeface="+mn-lt"/>
                          <a:ea typeface="+mn-ea"/>
                          <a:cs typeface="+mn-cs"/>
                        </a:rPr>
                        <a:t>✗</a:t>
                      </a:r>
                    </a:p>
                  </a:txBody>
                  <a:tcPr/>
                </a:tc>
                <a:tc>
                  <a:txBody>
                    <a:bodyPr/>
                    <a:lstStyle/>
                    <a:p>
                      <a:endParaRPr lang="en-US" dirty="0"/>
                    </a:p>
                  </a:txBody>
                  <a:tcPr/>
                </a:tc>
                <a:tc>
                  <a:txBody>
                    <a:bodyPr/>
                    <a:lstStyle/>
                    <a:p>
                      <a:r>
                        <a:rPr lang="en-US" sz="1800" b="1" i="0" u="none" strike="noStrike" kern="1200" dirty="0">
                          <a:solidFill>
                            <a:schemeClr val="dk1"/>
                          </a:solidFill>
                          <a:effectLst/>
                          <a:latin typeface="+mn-lt"/>
                          <a:ea typeface="+mn-ea"/>
                          <a:cs typeface="+mn-cs"/>
                        </a:rPr>
                        <a:t>✓</a:t>
                      </a:r>
                      <a:endParaRPr lang="en-US" dirty="0"/>
                    </a:p>
                  </a:txBody>
                  <a:tcPr/>
                </a:tc>
                <a:tc>
                  <a:txBody>
                    <a:bodyPr/>
                    <a:lstStyle/>
                    <a:p>
                      <a:r>
                        <a:rPr lang="en-US" sz="1800" b="1" i="0" u="none" strike="noStrike" kern="1200" dirty="0">
                          <a:solidFill>
                            <a:schemeClr val="dk1"/>
                          </a:solidFill>
                          <a:effectLst/>
                          <a:latin typeface="+mn-lt"/>
                          <a:ea typeface="+mn-ea"/>
                          <a:cs typeface="+mn-cs"/>
                        </a:rPr>
                        <a:t>✓</a:t>
                      </a:r>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428974894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MLC++</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r>
                        <a:rPr lang="en-US" sz="1800" b="1" i="0" u="none" strike="noStrike" kern="1200" dirty="0">
                          <a:solidFill>
                            <a:schemeClr val="dk1"/>
                          </a:solidFill>
                          <a:effectLst/>
                          <a:latin typeface="+mn-lt"/>
                          <a:ea typeface="+mn-ea"/>
                          <a:cs typeface="+mn-cs"/>
                        </a:rPr>
                        <a:t>✓</a:t>
                      </a:r>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619678686"/>
                  </a:ext>
                </a:extLst>
              </a:tr>
              <a:tr h="370840">
                <a:tc>
                  <a:txBody>
                    <a:bodyPr/>
                    <a:lstStyle/>
                    <a:p>
                      <a:r>
                        <a:rPr lang="en-US" dirty="0"/>
                        <a:t>Clementine</a:t>
                      </a:r>
                    </a:p>
                  </a:txBody>
                  <a:tcPr/>
                </a:tc>
                <a:tc>
                  <a:txBody>
                    <a:bodyPr/>
                    <a:lstStyle/>
                    <a:p>
                      <a:r>
                        <a:rPr lang="en-US" sz="1800" b="1" i="0" u="none" strike="noStrike" kern="1200" dirty="0">
                          <a:solidFill>
                            <a:schemeClr val="dk1"/>
                          </a:solidFill>
                          <a:effectLst/>
                          <a:latin typeface="+mn-lt"/>
                          <a:ea typeface="+mn-ea"/>
                          <a:cs typeface="+mn-cs"/>
                        </a:rPr>
                        <a:t>✓</a:t>
                      </a:r>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r>
                        <a:rPr lang="en-US" sz="1800" b="1" i="0" u="none" strike="noStrike" kern="1200" dirty="0">
                          <a:solidFill>
                            <a:schemeClr val="dk1"/>
                          </a:solidFill>
                          <a:effectLst/>
                          <a:latin typeface="+mn-lt"/>
                          <a:ea typeface="+mn-ea"/>
                          <a:cs typeface="+mn-cs"/>
                        </a:rPr>
                        <a:t>✓</a:t>
                      </a:r>
                      <a:endParaRPr lang="en-US" dirty="0"/>
                    </a:p>
                  </a:txBody>
                  <a:tcPr/>
                </a:tc>
                <a:tc>
                  <a:txBody>
                    <a:bodyPr/>
                    <a:lstStyle/>
                    <a:p>
                      <a:r>
                        <a:rPr lang="en-US" sz="1800" b="1" i="0" u="none" strike="noStrike" kern="1200" dirty="0">
                          <a:solidFill>
                            <a:schemeClr val="dk1"/>
                          </a:solidFill>
                          <a:effectLst/>
                          <a:latin typeface="+mn-lt"/>
                          <a:ea typeface="+mn-ea"/>
                          <a:cs typeface="+mn-cs"/>
                        </a:rPr>
                        <a:t>✓</a:t>
                      </a:r>
                      <a:endParaRPr lang="en-US" dirty="0"/>
                    </a:p>
                  </a:txBody>
                  <a:tcPr/>
                </a:tc>
                <a:extLst>
                  <a:ext uri="{0D108BD9-81ED-4DB2-BD59-A6C34878D82A}">
                    <a16:rowId xmlns:a16="http://schemas.microsoft.com/office/drawing/2014/main" val="1060162781"/>
                  </a:ext>
                </a:extLst>
              </a:tr>
              <a:tr h="370840">
                <a:tc>
                  <a:txBody>
                    <a:bodyPr/>
                    <a:lstStyle/>
                    <a:p>
                      <a:r>
                        <a:rPr lang="en-US" dirty="0" err="1"/>
                        <a:t>DBMiner</a:t>
                      </a:r>
                      <a:r>
                        <a:rPr lang="en-US" dirty="0"/>
                        <a:t> (includes </a:t>
                      </a:r>
                      <a:r>
                        <a:rPr lang="en-US" dirty="0" err="1"/>
                        <a:t>GeoMiner</a:t>
                      </a:r>
                      <a:r>
                        <a:rPr lang="en-US" dirty="0"/>
                        <a:t>)</a:t>
                      </a:r>
                    </a:p>
                  </a:txBody>
                  <a:tcPr/>
                </a:tc>
                <a:tc>
                  <a:txBody>
                    <a:bodyPr/>
                    <a:lstStyle/>
                    <a:p>
                      <a:r>
                        <a:rPr lang="en-US" sz="1800" b="1" i="0" u="none" strike="noStrike" kern="1200" dirty="0">
                          <a:solidFill>
                            <a:schemeClr val="dk1"/>
                          </a:solidFill>
                          <a:effectLst/>
                          <a:latin typeface="+mn-lt"/>
                          <a:ea typeface="+mn-ea"/>
                          <a:cs typeface="+mn-cs"/>
                        </a:rPr>
                        <a:t>✓</a:t>
                      </a:r>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r>
                        <a:rPr lang="en-US" sz="1800" b="1" i="0" u="none" strike="noStrike" kern="1200" dirty="0">
                          <a:solidFill>
                            <a:schemeClr val="dk1"/>
                          </a:solidFill>
                          <a:effectLst/>
                          <a:latin typeface="+mn-lt"/>
                          <a:ea typeface="+mn-ea"/>
                          <a:cs typeface="+mn-cs"/>
                        </a:rPr>
                        <a:t>✓</a:t>
                      </a:r>
                      <a:endParaRPr lang="en-US" dirty="0"/>
                    </a:p>
                  </a:txBody>
                  <a:tcPr/>
                </a:tc>
                <a:extLst>
                  <a:ext uri="{0D108BD9-81ED-4DB2-BD59-A6C34878D82A}">
                    <a16:rowId xmlns:a16="http://schemas.microsoft.com/office/drawing/2014/main" val="4258268920"/>
                  </a:ext>
                </a:extLst>
              </a:tr>
              <a:tr h="370840">
                <a:tc>
                  <a:txBody>
                    <a:bodyPr/>
                    <a:lstStyle/>
                    <a:p>
                      <a:r>
                        <a:rPr lang="en-US" dirty="0"/>
                        <a:t>IDIS</a:t>
                      </a:r>
                    </a:p>
                  </a:txBody>
                  <a:tcPr/>
                </a:tc>
                <a:tc>
                  <a:txBody>
                    <a:bodyPr/>
                    <a:lstStyle/>
                    <a:p>
                      <a:r>
                        <a:rPr lang="en-US" sz="1800" b="1" i="0" u="none" strike="noStrike" kern="1200" dirty="0">
                          <a:solidFill>
                            <a:schemeClr val="dk1"/>
                          </a:solidFill>
                          <a:effectLst/>
                          <a:latin typeface="+mn-lt"/>
                          <a:ea typeface="+mn-ea"/>
                          <a:cs typeface="+mn-cs"/>
                        </a:rPr>
                        <a:t>✓</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i="0" u="none" strike="noStrike" kern="1200" dirty="0">
                          <a:solidFill>
                            <a:schemeClr val="dk1"/>
                          </a:solidFill>
                          <a:effectLst/>
                          <a:latin typeface="+mn-lt"/>
                          <a:ea typeface="+mn-ea"/>
                          <a:cs typeface="+mn-cs"/>
                        </a:rPr>
                        <a:t>✓</a:t>
                      </a:r>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588244580"/>
                  </a:ext>
                </a:extLst>
              </a:tr>
              <a:tr h="370840">
                <a:tc>
                  <a:txBody>
                    <a:bodyPr/>
                    <a:lstStyle/>
                    <a:p>
                      <a:r>
                        <a:rPr lang="en-US" dirty="0" err="1"/>
                        <a:t>Mobal</a:t>
                      </a:r>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r>
                        <a:rPr lang="en-US" sz="1800" b="1" i="0" u="none" strike="noStrike" kern="1200" dirty="0">
                          <a:solidFill>
                            <a:schemeClr val="dk1"/>
                          </a:solidFill>
                          <a:effectLst/>
                          <a:latin typeface="+mn-lt"/>
                          <a:ea typeface="+mn-ea"/>
                          <a:cs typeface="+mn-cs"/>
                        </a:rPr>
                        <a:t>✓</a:t>
                      </a:r>
                      <a:endParaRPr lang="en-US" dirty="0"/>
                    </a:p>
                  </a:txBody>
                  <a:tcPr/>
                </a:tc>
                <a:tc>
                  <a:txBody>
                    <a:bodyPr/>
                    <a:lstStyle/>
                    <a:p>
                      <a:endParaRPr lang="en-US" dirty="0"/>
                    </a:p>
                  </a:txBody>
                  <a:tcPr/>
                </a:tc>
                <a:tc>
                  <a:txBody>
                    <a:bodyPr/>
                    <a:lstStyle/>
                    <a:p>
                      <a:r>
                        <a:rPr lang="en-US" sz="1800" b="1" i="0" u="none" strike="noStrike" kern="1200" dirty="0">
                          <a:solidFill>
                            <a:schemeClr val="dk1"/>
                          </a:solidFill>
                          <a:effectLst/>
                          <a:latin typeface="+mn-lt"/>
                          <a:ea typeface="+mn-ea"/>
                          <a:cs typeface="+mn-cs"/>
                        </a:rPr>
                        <a:t>✓</a:t>
                      </a:r>
                      <a:endParaRPr lang="en-US" dirty="0"/>
                    </a:p>
                  </a:txBody>
                  <a:tcPr/>
                </a:tc>
                <a:extLst>
                  <a:ext uri="{0D108BD9-81ED-4DB2-BD59-A6C34878D82A}">
                    <a16:rowId xmlns:a16="http://schemas.microsoft.com/office/drawing/2014/main" val="1201875208"/>
                  </a:ext>
                </a:extLst>
              </a:tr>
              <a:tr h="370840">
                <a:tc>
                  <a:txBody>
                    <a:bodyPr/>
                    <a:lstStyle/>
                    <a:p>
                      <a:r>
                        <a:rPr lang="en-US" dirty="0" err="1"/>
                        <a:t>DataSurveyor</a:t>
                      </a:r>
                      <a:endParaRPr lang="en-US" dirty="0"/>
                    </a:p>
                  </a:txBody>
                  <a:tcPr/>
                </a:tc>
                <a:tc>
                  <a:txBody>
                    <a:bodyPr/>
                    <a:lstStyle/>
                    <a:p>
                      <a:endParaRPr lang="en-US" dirty="0"/>
                    </a:p>
                  </a:txBody>
                  <a:tcPr/>
                </a:tc>
                <a:tc>
                  <a:txBody>
                    <a:bodyPr/>
                    <a:lstStyle/>
                    <a:p>
                      <a:r>
                        <a:rPr lang="en-US" sz="1800" b="1" i="0" u="none" strike="noStrike" kern="1200" dirty="0">
                          <a:solidFill>
                            <a:schemeClr val="dk1"/>
                          </a:solidFill>
                          <a:effectLst/>
                          <a:latin typeface="+mn-lt"/>
                          <a:ea typeface="+mn-ea"/>
                          <a:cs typeface="+mn-cs"/>
                        </a:rPr>
                        <a:t>✓</a:t>
                      </a:r>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205772981"/>
                  </a:ext>
                </a:extLst>
              </a:tr>
              <a:tr h="370840">
                <a:tc>
                  <a:txBody>
                    <a:bodyPr/>
                    <a:lstStyle/>
                    <a:p>
                      <a:r>
                        <a:rPr lang="en-US" dirty="0"/>
                        <a:t>Emerald</a:t>
                      </a:r>
                    </a:p>
                  </a:txBody>
                  <a:tcPr/>
                </a:tc>
                <a:tc>
                  <a:txBody>
                    <a:bodyPr/>
                    <a:lstStyle/>
                    <a:p>
                      <a:endParaRPr lang="en-US" dirty="0"/>
                    </a:p>
                  </a:txBody>
                  <a:tcPr/>
                </a:tc>
                <a:tc>
                  <a:txBody>
                    <a:bodyPr/>
                    <a:lstStyle/>
                    <a:p>
                      <a:endParaRPr lang="en-US" dirty="0"/>
                    </a:p>
                  </a:txBody>
                  <a:tcPr/>
                </a:tc>
                <a:tc>
                  <a:txBody>
                    <a:bodyPr/>
                    <a:lstStyle/>
                    <a:p>
                      <a:r>
                        <a:rPr lang="en-US" sz="1800" b="1" i="0" u="none" strike="noStrike" kern="1200" dirty="0">
                          <a:solidFill>
                            <a:schemeClr val="dk1"/>
                          </a:solidFill>
                          <a:effectLst/>
                          <a:latin typeface="+mn-lt"/>
                          <a:ea typeface="+mn-ea"/>
                          <a:cs typeface="+mn-cs"/>
                        </a:rPr>
                        <a:t>✓</a:t>
                      </a:r>
                      <a:endParaRPr lang="en-US" dirty="0"/>
                    </a:p>
                  </a:txBody>
                  <a:tcPr/>
                </a:tc>
                <a:tc>
                  <a:txBody>
                    <a:bodyPr/>
                    <a:lstStyle/>
                    <a:p>
                      <a:endParaRPr lang="en-US" dirty="0"/>
                    </a:p>
                  </a:txBody>
                  <a:tcPr/>
                </a:tc>
                <a:tc>
                  <a:txBody>
                    <a:bodyPr/>
                    <a:lstStyle/>
                    <a:p>
                      <a:endParaRPr lang="en-US" dirty="0"/>
                    </a:p>
                  </a:txBody>
                  <a:tcPr/>
                </a:tc>
                <a:tc>
                  <a:txBody>
                    <a:bodyPr/>
                    <a:lstStyle/>
                    <a:p>
                      <a:r>
                        <a:rPr lang="en-US" sz="1800" b="1" i="0" u="none" strike="noStrike" kern="1200" dirty="0">
                          <a:solidFill>
                            <a:schemeClr val="dk1"/>
                          </a:solidFill>
                          <a:effectLst/>
                          <a:latin typeface="+mn-lt"/>
                          <a:ea typeface="+mn-ea"/>
                          <a:cs typeface="+mn-cs"/>
                        </a:rPr>
                        <a:t>✓</a:t>
                      </a:r>
                      <a:endParaRPr lang="en-US" dirty="0"/>
                    </a:p>
                  </a:txBody>
                  <a:tcPr/>
                </a:tc>
                <a:extLst>
                  <a:ext uri="{0D108BD9-81ED-4DB2-BD59-A6C34878D82A}">
                    <a16:rowId xmlns:a16="http://schemas.microsoft.com/office/drawing/2014/main" val="2874982707"/>
                  </a:ext>
                </a:extLst>
              </a:tr>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516191571"/>
                  </a:ext>
                </a:extLst>
              </a:tr>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549707297"/>
                  </a:ext>
                </a:extLst>
              </a:tr>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445260198"/>
                  </a:ext>
                </a:extLst>
              </a:tr>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4060033190"/>
                  </a:ext>
                </a:extLst>
              </a:tr>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773353239"/>
                  </a:ext>
                </a:extLst>
              </a:tr>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527138042"/>
                  </a:ext>
                </a:extLst>
              </a:tr>
            </a:tbl>
          </a:graphicData>
        </a:graphic>
      </p:graphicFrame>
      <p:sp>
        <p:nvSpPr>
          <p:cNvPr id="5" name="Oval 4">
            <a:extLst>
              <a:ext uri="{FF2B5EF4-FFF2-40B4-BE49-F238E27FC236}">
                <a16:creationId xmlns:a16="http://schemas.microsoft.com/office/drawing/2014/main" id="{0D688A2C-9E8E-EC4E-AC59-1CECE824A996}"/>
              </a:ext>
            </a:extLst>
          </p:cNvPr>
          <p:cNvSpPr/>
          <p:nvPr/>
        </p:nvSpPr>
        <p:spPr>
          <a:xfrm>
            <a:off x="9458319" y="2185608"/>
            <a:ext cx="1771651" cy="843725"/>
          </a:xfrm>
          <a:prstGeom prst="ellipse">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651956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DF3433-7DCC-ED44-BBA8-34D580EA0132}"/>
              </a:ext>
            </a:extLst>
          </p:cNvPr>
          <p:cNvSpPr>
            <a:spLocks noGrp="1"/>
          </p:cNvSpPr>
          <p:nvPr>
            <p:ph type="title"/>
          </p:nvPr>
        </p:nvSpPr>
        <p:spPr>
          <a:xfrm>
            <a:off x="838200" y="2431669"/>
            <a:ext cx="10515600" cy="1325563"/>
          </a:xfrm>
        </p:spPr>
        <p:txBody>
          <a:bodyPr/>
          <a:lstStyle/>
          <a:p>
            <a:r>
              <a:rPr lang="en-US" dirty="0"/>
              <a:t>Try to mix things up, visually.</a:t>
            </a:r>
          </a:p>
        </p:txBody>
      </p:sp>
      <p:pic>
        <p:nvPicPr>
          <p:cNvPr id="4" name="Picture 3" descr="Birds sitting on a branch&#10;&#10;Description automatically generated with medium confidence">
            <a:extLst>
              <a:ext uri="{FF2B5EF4-FFF2-40B4-BE49-F238E27FC236}">
                <a16:creationId xmlns:a16="http://schemas.microsoft.com/office/drawing/2014/main" id="{03D957E4-628D-BF43-8F0D-821D60FDD307}"/>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7005368" y="1543050"/>
            <a:ext cx="5186632" cy="3429000"/>
          </a:xfrm>
          <a:prstGeom prst="rect">
            <a:avLst/>
          </a:prstGeom>
        </p:spPr>
      </p:pic>
    </p:spTree>
    <p:custDataLst>
      <p:tags r:id="rId1"/>
    </p:custDataLst>
    <p:extLst>
      <p:ext uri="{BB962C8B-B14F-4D97-AF65-F5344CB8AC3E}">
        <p14:creationId xmlns:p14="http://schemas.microsoft.com/office/powerpoint/2010/main" val="1251402698"/>
      </p:ext>
    </p:extLst>
  </p:cSld>
  <p:clrMapOvr>
    <a:masterClrMapping/>
  </p:clrMapOvr>
  <mc:AlternateContent xmlns:mc="http://schemas.openxmlformats.org/markup-compatibility/2006" xmlns:p14="http://schemas.microsoft.com/office/powerpoint/2010/main">
    <mc:Choice Requires="p14">
      <p:transition spd="slow" p14:dur="2000" advTm="21200"/>
    </mc:Choice>
    <mc:Fallback xmlns="">
      <p:transition spd="slow" advTm="212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B2062F-D8D1-9249-BA2C-EBC35AB20C55}"/>
              </a:ext>
            </a:extLst>
          </p:cNvPr>
          <p:cNvSpPr>
            <a:spLocks noGrp="1"/>
          </p:cNvSpPr>
          <p:nvPr>
            <p:ph type="title"/>
          </p:nvPr>
        </p:nvSpPr>
        <p:spPr/>
        <p:txBody>
          <a:bodyPr/>
          <a:lstStyle/>
          <a:p>
            <a:r>
              <a:rPr lang="en-US" dirty="0"/>
              <a:t>Conclusions</a:t>
            </a:r>
          </a:p>
        </p:txBody>
      </p:sp>
      <p:sp>
        <p:nvSpPr>
          <p:cNvPr id="3" name="Content Placeholder 2">
            <a:extLst>
              <a:ext uri="{FF2B5EF4-FFF2-40B4-BE49-F238E27FC236}">
                <a16:creationId xmlns:a16="http://schemas.microsoft.com/office/drawing/2014/main" id="{22B7AC54-8AC6-C044-A34E-3F2321D11760}"/>
              </a:ext>
            </a:extLst>
          </p:cNvPr>
          <p:cNvSpPr>
            <a:spLocks noGrp="1"/>
          </p:cNvSpPr>
          <p:nvPr>
            <p:ph idx="1"/>
          </p:nvPr>
        </p:nvSpPr>
        <p:spPr/>
        <p:txBody>
          <a:bodyPr/>
          <a:lstStyle/>
          <a:p>
            <a:pPr marL="285750" indent="-285750">
              <a:buFont typeface="Arial" panose="020B0604020202020204" pitchFamily="34" charset="0"/>
              <a:buChar char="•"/>
            </a:pPr>
            <a:r>
              <a:rPr lang="en-US" dirty="0"/>
              <a:t>Building KDD systems is hard, but worthwhile</a:t>
            </a:r>
          </a:p>
          <a:p>
            <a:pPr marL="285750" indent="-285750">
              <a:buFont typeface="Arial" panose="020B0604020202020204" pitchFamily="34" charset="0"/>
              <a:buChar char="•"/>
            </a:pPr>
            <a:r>
              <a:rPr lang="en-US" dirty="0"/>
              <a:t>Existing systems (as of the 90s) supported a wide array of functionality</a:t>
            </a:r>
          </a:p>
          <a:p>
            <a:pPr marL="285750" indent="-285750">
              <a:buFont typeface="Arial" panose="020B0604020202020204" pitchFamily="34" charset="0"/>
              <a:buChar char="•"/>
            </a:pPr>
            <a:r>
              <a:rPr lang="en-US" dirty="0"/>
              <a:t>Iterative human-centered parts are the hardest</a:t>
            </a:r>
          </a:p>
        </p:txBody>
      </p:sp>
    </p:spTree>
    <p:extLst>
      <p:ext uri="{BB962C8B-B14F-4D97-AF65-F5344CB8AC3E}">
        <p14:creationId xmlns:p14="http://schemas.microsoft.com/office/powerpoint/2010/main" val="362019846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A Database Perspective on Knowledge Discovery</a:t>
            </a:r>
          </a:p>
        </p:txBody>
      </p:sp>
      <p:sp>
        <p:nvSpPr>
          <p:cNvPr id="6" name="Subtitle 5">
            <a:extLst>
              <a:ext uri="{FF2B5EF4-FFF2-40B4-BE49-F238E27FC236}">
                <a16:creationId xmlns:a16="http://schemas.microsoft.com/office/drawing/2014/main" id="{36CDC36C-4DFE-E04C-BE6D-13F282F7D096}"/>
              </a:ext>
            </a:extLst>
          </p:cNvPr>
          <p:cNvSpPr>
            <a:spLocks noGrp="1"/>
          </p:cNvSpPr>
          <p:nvPr>
            <p:ph type="subTitle" idx="1"/>
          </p:nvPr>
        </p:nvSpPr>
        <p:spPr>
          <a:xfrm>
            <a:off x="7329268" y="2637692"/>
            <a:ext cx="4726744" cy="1858337"/>
          </a:xfrm>
        </p:spPr>
        <p:txBody>
          <a:bodyPr/>
          <a:lstStyle/>
          <a:p>
            <a:r>
              <a:rPr lang="en-US" dirty="0"/>
              <a:t>Authors: </a:t>
            </a:r>
            <a:r>
              <a:rPr lang="en-US" dirty="0" err="1"/>
              <a:t>Imielinksi</a:t>
            </a:r>
            <a:r>
              <a:rPr lang="en-US" dirty="0"/>
              <a:t> and </a:t>
            </a:r>
            <a:r>
              <a:rPr lang="en-US" dirty="0" err="1"/>
              <a:t>Mannila</a:t>
            </a:r>
            <a:endParaRPr lang="en-US" dirty="0"/>
          </a:p>
          <a:p>
            <a:r>
              <a:rPr lang="en-US" dirty="0"/>
              <a:t>Presenter: Emma </a:t>
            </a:r>
            <a:r>
              <a:rPr lang="en-US" dirty="0" err="1"/>
              <a:t>Tosch</a:t>
            </a:r>
            <a:endParaRPr lang="en-US" dirty="0"/>
          </a:p>
        </p:txBody>
      </p:sp>
    </p:spTree>
    <p:extLst>
      <p:ext uri="{BB962C8B-B14F-4D97-AF65-F5344CB8AC3E}">
        <p14:creationId xmlns:p14="http://schemas.microsoft.com/office/powerpoint/2010/main" val="98788125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A0A295-159B-D541-929D-A06E6B7B623E}"/>
              </a:ext>
            </a:extLst>
          </p:cNvPr>
          <p:cNvSpPr>
            <a:spLocks noGrp="1"/>
          </p:cNvSpPr>
          <p:nvPr>
            <p:ph type="title"/>
          </p:nvPr>
        </p:nvSpPr>
        <p:spPr>
          <a:xfrm>
            <a:off x="573024" y="831469"/>
            <a:ext cx="10515600" cy="1325563"/>
          </a:xfrm>
        </p:spPr>
        <p:txBody>
          <a:bodyPr anchor="ctr">
            <a:normAutofit/>
          </a:bodyPr>
          <a:lstStyle/>
          <a:p>
            <a:r>
              <a:rPr lang="en-US" dirty="0"/>
              <a:t>Context</a:t>
            </a:r>
          </a:p>
        </p:txBody>
      </p:sp>
      <p:sp>
        <p:nvSpPr>
          <p:cNvPr id="3" name="Content Placeholder 2">
            <a:extLst>
              <a:ext uri="{FF2B5EF4-FFF2-40B4-BE49-F238E27FC236}">
                <a16:creationId xmlns:a16="http://schemas.microsoft.com/office/drawing/2014/main" id="{C1822ABD-3A30-2D47-A547-15E190BC85F0}"/>
              </a:ext>
            </a:extLst>
          </p:cNvPr>
          <p:cNvSpPr>
            <a:spLocks noGrp="1"/>
          </p:cNvSpPr>
          <p:nvPr>
            <p:ph idx="4294967295"/>
          </p:nvPr>
        </p:nvSpPr>
        <p:spPr>
          <a:xfrm>
            <a:off x="6096000" y="2291969"/>
            <a:ext cx="4992624" cy="4351338"/>
          </a:xfrm>
          <a:prstGeom prst="rect">
            <a:avLst/>
          </a:prstGeom>
        </p:spPr>
        <p:txBody>
          <a:bodyPr/>
          <a:lstStyle/>
          <a:p>
            <a:pPr marL="285750" indent="-285750">
              <a:buFont typeface="Arial" panose="020B0604020202020204" pitchFamily="34" charset="0"/>
              <a:buChar char="•"/>
            </a:pPr>
            <a:r>
              <a:rPr lang="en-US" dirty="0"/>
              <a:t>Not a research article </a:t>
            </a:r>
            <a:r>
              <a:rPr lang="en-US" i="1" dirty="0"/>
              <a:t>per se</a:t>
            </a:r>
          </a:p>
          <a:p>
            <a:pPr marL="285750" indent="-285750">
              <a:buFont typeface="Arial" panose="020B0604020202020204" pitchFamily="34" charset="0"/>
              <a:buChar char="•"/>
            </a:pPr>
            <a:r>
              <a:rPr lang="en-US" dirty="0"/>
              <a:t>Appeared in the Communications of the ACM (CACM) in November 1996</a:t>
            </a:r>
          </a:p>
          <a:p>
            <a:pPr marL="285750" indent="-285750">
              <a:buFont typeface="Arial" panose="020B0604020202020204" pitchFamily="34" charset="0"/>
              <a:buChar char="•"/>
            </a:pPr>
            <a:r>
              <a:rPr lang="en-US" dirty="0"/>
              <a:t>For a general CS audience</a:t>
            </a:r>
          </a:p>
        </p:txBody>
      </p:sp>
      <p:pic>
        <p:nvPicPr>
          <p:cNvPr id="1026" name="Picture 2">
            <a:extLst>
              <a:ext uri="{FF2B5EF4-FFF2-40B4-BE49-F238E27FC236}">
                <a16:creationId xmlns:a16="http://schemas.microsoft.com/office/drawing/2014/main" id="{C60A64E9-0068-494C-9959-7DCACB8510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21699"/>
          <a:stretch/>
        </p:blipFill>
        <p:spPr bwMode="auto">
          <a:xfrm>
            <a:off x="573024" y="2157032"/>
            <a:ext cx="4856226" cy="6254230"/>
          </a:xfrm>
          <a:prstGeom prst="rect">
            <a:avLst/>
          </a:prstGeom>
          <a:solidFill>
            <a:srgbClr val="FFFFFF"/>
          </a:solidFill>
        </p:spPr>
      </p:pic>
    </p:spTree>
    <p:extLst>
      <p:ext uri="{BB962C8B-B14F-4D97-AF65-F5344CB8AC3E}">
        <p14:creationId xmlns:p14="http://schemas.microsoft.com/office/powerpoint/2010/main" val="369358519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3BCB9E-B4AD-C548-9E27-603699ADB403}"/>
              </a:ext>
            </a:extLst>
          </p:cNvPr>
          <p:cNvSpPr>
            <a:spLocks noGrp="1"/>
          </p:cNvSpPr>
          <p:nvPr>
            <p:ph type="title"/>
          </p:nvPr>
        </p:nvSpPr>
        <p:spPr/>
        <p:txBody>
          <a:bodyPr/>
          <a:lstStyle/>
          <a:p>
            <a:r>
              <a:rPr lang="en-US" dirty="0"/>
              <a:t>What is SQL?</a:t>
            </a:r>
          </a:p>
        </p:txBody>
      </p:sp>
      <p:sp>
        <p:nvSpPr>
          <p:cNvPr id="3" name="Content Placeholder 2">
            <a:extLst>
              <a:ext uri="{FF2B5EF4-FFF2-40B4-BE49-F238E27FC236}">
                <a16:creationId xmlns:a16="http://schemas.microsoft.com/office/drawing/2014/main" id="{08AC25B7-339F-D64F-BBF2-16D84D7C26A2}"/>
              </a:ext>
            </a:extLst>
          </p:cNvPr>
          <p:cNvSpPr>
            <a:spLocks noGrp="1"/>
          </p:cNvSpPr>
          <p:nvPr>
            <p:ph idx="1"/>
          </p:nvPr>
        </p:nvSpPr>
        <p:spPr>
          <a:xfrm>
            <a:off x="5343525" y="1891919"/>
            <a:ext cx="6275451" cy="4351338"/>
          </a:xfrm>
        </p:spPr>
        <p:txBody>
          <a:bodyPr>
            <a:normAutofit/>
          </a:bodyPr>
          <a:lstStyle/>
          <a:p>
            <a:pPr marL="285750" indent="-285750">
              <a:buFont typeface="Arial" panose="020B0604020202020204" pitchFamily="34" charset="0"/>
              <a:buChar char="•"/>
            </a:pPr>
            <a:r>
              <a:rPr lang="en-US" dirty="0"/>
              <a:t>”Structured Query Language”</a:t>
            </a:r>
          </a:p>
          <a:p>
            <a:pPr marL="285750" indent="-285750">
              <a:buFont typeface="Arial" panose="020B0604020202020204" pitchFamily="34" charset="0"/>
              <a:buChar char="•"/>
            </a:pPr>
            <a:r>
              <a:rPr lang="en-US" dirty="0"/>
              <a:t>Small number of primitives</a:t>
            </a:r>
          </a:p>
          <a:p>
            <a:pPr marL="971550" lvl="1" indent="-285750">
              <a:buFont typeface="Arial" panose="020B0604020202020204" pitchFamily="34" charset="0"/>
              <a:buChar char="•"/>
            </a:pPr>
            <a:r>
              <a:rPr lang="en-US" dirty="0"/>
              <a:t>SELECT columns from tables</a:t>
            </a:r>
          </a:p>
          <a:p>
            <a:pPr marL="971550" lvl="1" indent="-285750">
              <a:buFont typeface="Arial" panose="020B0604020202020204" pitchFamily="34" charset="0"/>
              <a:buChar char="•"/>
            </a:pPr>
            <a:r>
              <a:rPr lang="en-US" dirty="0"/>
              <a:t>Filter data WHERE constraints are true</a:t>
            </a:r>
          </a:p>
          <a:p>
            <a:pPr marL="971550" lvl="1" indent="-285750">
              <a:buFont typeface="Arial" panose="020B0604020202020204" pitchFamily="34" charset="0"/>
              <a:buChar char="•"/>
            </a:pPr>
            <a:r>
              <a:rPr lang="en-US" dirty="0"/>
              <a:t>JOIN tables on columns (i.e., find rows that match content)</a:t>
            </a:r>
          </a:p>
          <a:p>
            <a:pPr marL="971550" lvl="1" indent="-285750">
              <a:buFont typeface="Arial" panose="020B0604020202020204" pitchFamily="34" charset="0"/>
              <a:buChar char="•"/>
            </a:pPr>
            <a:r>
              <a:rPr lang="en-US" dirty="0"/>
              <a:t>Compute aggregates (AVG, COUNT, VAR)</a:t>
            </a:r>
          </a:p>
          <a:p>
            <a:pPr marL="285750" indent="-285750">
              <a:buFont typeface="Arial" panose="020B0604020202020204" pitchFamily="34" charset="0"/>
              <a:buChar char="•"/>
            </a:pPr>
            <a:r>
              <a:rPr lang="en-US" dirty="0"/>
              <a:t>Returns data (as tuples) from a database</a:t>
            </a:r>
          </a:p>
          <a:p>
            <a:pPr marL="971550" lvl="1"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pic>
        <p:nvPicPr>
          <p:cNvPr id="5" name="Picture 4" descr="A picture containing text, clipart&#10;&#10;Description automatically generated">
            <a:extLst>
              <a:ext uri="{FF2B5EF4-FFF2-40B4-BE49-F238E27FC236}">
                <a16:creationId xmlns:a16="http://schemas.microsoft.com/office/drawing/2014/main" id="{4280CE99-6B29-B344-B420-F13EB7A696D1}"/>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357188" y="2289175"/>
            <a:ext cx="4762500" cy="2679700"/>
          </a:xfrm>
          <a:prstGeom prst="rect">
            <a:avLst/>
          </a:prstGeom>
        </p:spPr>
      </p:pic>
      <p:sp>
        <p:nvSpPr>
          <p:cNvPr id="6" name="TextBox 5">
            <a:extLst>
              <a:ext uri="{FF2B5EF4-FFF2-40B4-BE49-F238E27FC236}">
                <a16:creationId xmlns:a16="http://schemas.microsoft.com/office/drawing/2014/main" id="{177C6C5B-D2DE-F645-98B2-67A0898A0253}"/>
              </a:ext>
            </a:extLst>
          </p:cNvPr>
          <p:cNvSpPr txBox="1"/>
          <p:nvPr/>
        </p:nvSpPr>
        <p:spPr>
          <a:xfrm>
            <a:off x="357188" y="4968875"/>
            <a:ext cx="4762500" cy="230832"/>
          </a:xfrm>
          <a:prstGeom prst="rect">
            <a:avLst/>
          </a:prstGeom>
          <a:noFill/>
        </p:spPr>
        <p:txBody>
          <a:bodyPr wrap="square" rtlCol="0">
            <a:spAutoFit/>
          </a:bodyPr>
          <a:lstStyle/>
          <a:p>
            <a:r>
              <a:rPr lang="en-US" sz="900">
                <a:hlinkClick r:id="rId3" tooltip="http://www.groundreport.com/heres-excellent-guide-understanding-sql/"/>
              </a:rPr>
              <a:t>This Photo</a:t>
            </a:r>
            <a:r>
              <a:rPr lang="en-US" sz="900"/>
              <a:t> by Unknown Author is licensed under </a:t>
            </a:r>
            <a:r>
              <a:rPr lang="en-US" sz="900">
                <a:hlinkClick r:id="rId4" tooltip="https://creativecommons.org/licenses/by-nc/3.0/"/>
              </a:rPr>
              <a:t>CC BY-NC</a:t>
            </a:r>
            <a:endParaRPr lang="en-US" sz="900"/>
          </a:p>
        </p:txBody>
      </p:sp>
    </p:spTree>
    <p:extLst>
      <p:ext uri="{BB962C8B-B14F-4D97-AF65-F5344CB8AC3E}">
        <p14:creationId xmlns:p14="http://schemas.microsoft.com/office/powerpoint/2010/main" val="58022240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3BCB9E-B4AD-C548-9E27-603699ADB403}"/>
              </a:ext>
            </a:extLst>
          </p:cNvPr>
          <p:cNvSpPr>
            <a:spLocks noGrp="1"/>
          </p:cNvSpPr>
          <p:nvPr>
            <p:ph type="title"/>
          </p:nvPr>
        </p:nvSpPr>
        <p:spPr/>
        <p:txBody>
          <a:bodyPr/>
          <a:lstStyle/>
          <a:p>
            <a:r>
              <a:rPr lang="en-US" dirty="0"/>
              <a:t>What are </a:t>
            </a:r>
            <a:r>
              <a:rPr lang="en-US" i="1" dirty="0"/>
              <a:t>ad hoc </a:t>
            </a:r>
            <a:r>
              <a:rPr lang="en-US" dirty="0"/>
              <a:t>queries?</a:t>
            </a:r>
          </a:p>
        </p:txBody>
      </p:sp>
      <p:sp>
        <p:nvSpPr>
          <p:cNvPr id="3" name="Content Placeholder 2">
            <a:extLst>
              <a:ext uri="{FF2B5EF4-FFF2-40B4-BE49-F238E27FC236}">
                <a16:creationId xmlns:a16="http://schemas.microsoft.com/office/drawing/2014/main" id="{08AC25B7-339F-D64F-BBF2-16D84D7C26A2}"/>
              </a:ext>
            </a:extLst>
          </p:cNvPr>
          <p:cNvSpPr>
            <a:spLocks noGrp="1"/>
          </p:cNvSpPr>
          <p:nvPr>
            <p:ph idx="1"/>
          </p:nvPr>
        </p:nvSpPr>
        <p:spPr>
          <a:xfrm>
            <a:off x="573024" y="2291969"/>
            <a:ext cx="10515600" cy="4351338"/>
          </a:xfrm>
        </p:spPr>
        <p:txBody>
          <a:bodyPr>
            <a:normAutofit/>
          </a:bodyPr>
          <a:lstStyle/>
          <a:p>
            <a:pPr algn="ctr"/>
            <a:r>
              <a:rPr lang="en-US" sz="2400" dirty="0"/>
              <a:t>SELECT &lt;col+&gt; FROM &lt;tab+&gt; INNER JOIN &lt;constraint*&gt;</a:t>
            </a:r>
          </a:p>
          <a:p>
            <a:pPr algn="ctr"/>
            <a:r>
              <a:rPr lang="en-US" dirty="0"/>
              <a:t>(not the complete grammar)</a:t>
            </a:r>
          </a:p>
        </p:txBody>
      </p:sp>
      <p:sp>
        <p:nvSpPr>
          <p:cNvPr id="4" name="Explosion 2 3">
            <a:extLst>
              <a:ext uri="{FF2B5EF4-FFF2-40B4-BE49-F238E27FC236}">
                <a16:creationId xmlns:a16="http://schemas.microsoft.com/office/drawing/2014/main" id="{DF0FF2CB-6238-BD4B-8789-BFBB54CAF6E6}"/>
              </a:ext>
            </a:extLst>
          </p:cNvPr>
          <p:cNvSpPr/>
          <p:nvPr/>
        </p:nvSpPr>
        <p:spPr>
          <a:xfrm>
            <a:off x="573024" y="3429000"/>
            <a:ext cx="10856975" cy="3600450"/>
          </a:xfrm>
          <a:prstGeom prst="irregularSeal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Combinatorial grammar == endless possibilities</a:t>
            </a:r>
          </a:p>
          <a:p>
            <a:pPr algn="ctr"/>
            <a:r>
              <a:rPr lang="en-US" dirty="0"/>
              <a:t>(can’t optimize for specific tables or joins)</a:t>
            </a:r>
          </a:p>
        </p:txBody>
      </p:sp>
    </p:spTree>
    <p:extLst>
      <p:ext uri="{BB962C8B-B14F-4D97-AF65-F5344CB8AC3E}">
        <p14:creationId xmlns:p14="http://schemas.microsoft.com/office/powerpoint/2010/main" val="2002812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One glowing light bulb in sea of unlit bulbs">
            <a:extLst>
              <a:ext uri="{FF2B5EF4-FFF2-40B4-BE49-F238E27FC236}">
                <a16:creationId xmlns:a16="http://schemas.microsoft.com/office/drawing/2014/main" id="{C7C93AA7-7129-4B90-8A94-F9DFC583328F}"/>
              </a:ext>
            </a:extLst>
          </p:cNvPr>
          <p:cNvPicPr>
            <a:picLocks noChangeAspect="1"/>
          </p:cNvPicPr>
          <p:nvPr/>
        </p:nvPicPr>
        <p:blipFill rotWithShape="1">
          <a:blip r:embed="rId3"/>
          <a:srcRect l="18536" r="13762"/>
          <a:stretch/>
        </p:blipFill>
        <p:spPr>
          <a:xfrm>
            <a:off x="20" y="1"/>
            <a:ext cx="6190715" cy="6857999"/>
          </a:xfrm>
          <a:prstGeom prst="rect">
            <a:avLst/>
          </a:prstGeom>
          <a:noFill/>
        </p:spPr>
      </p:pic>
      <p:sp>
        <p:nvSpPr>
          <p:cNvPr id="2" name="Title 1">
            <a:extLst>
              <a:ext uri="{FF2B5EF4-FFF2-40B4-BE49-F238E27FC236}">
                <a16:creationId xmlns:a16="http://schemas.microsoft.com/office/drawing/2014/main" id="{42A0A295-159B-D541-929D-A06E6B7B623E}"/>
              </a:ext>
            </a:extLst>
          </p:cNvPr>
          <p:cNvSpPr>
            <a:spLocks noGrp="1"/>
          </p:cNvSpPr>
          <p:nvPr>
            <p:ph type="title"/>
          </p:nvPr>
        </p:nvSpPr>
        <p:spPr>
          <a:xfrm>
            <a:off x="6400799" y="831469"/>
            <a:ext cx="5239265" cy="1325563"/>
          </a:xfrm>
        </p:spPr>
        <p:txBody>
          <a:bodyPr anchor="ctr">
            <a:normAutofit/>
          </a:bodyPr>
          <a:lstStyle/>
          <a:p>
            <a:r>
              <a:rPr lang="en-US" dirty="0"/>
              <a:t>Big Questions</a:t>
            </a:r>
          </a:p>
        </p:txBody>
      </p:sp>
      <p:sp>
        <p:nvSpPr>
          <p:cNvPr id="3" name="Content Placeholder 2">
            <a:extLst>
              <a:ext uri="{FF2B5EF4-FFF2-40B4-BE49-F238E27FC236}">
                <a16:creationId xmlns:a16="http://schemas.microsoft.com/office/drawing/2014/main" id="{C1822ABD-3A30-2D47-A547-15E190BC85F0}"/>
              </a:ext>
            </a:extLst>
          </p:cNvPr>
          <p:cNvSpPr>
            <a:spLocks noGrp="1"/>
          </p:cNvSpPr>
          <p:nvPr>
            <p:ph idx="1"/>
          </p:nvPr>
        </p:nvSpPr>
        <p:spPr>
          <a:xfrm>
            <a:off x="6400798" y="2291969"/>
            <a:ext cx="5239266" cy="4351338"/>
          </a:xfrm>
        </p:spPr>
        <p:txBody>
          <a:bodyPr>
            <a:normAutofit/>
          </a:bodyPr>
          <a:lstStyle/>
          <a:p>
            <a:pPr marL="285750" indent="-285750">
              <a:buFont typeface="Arial" panose="020B0604020202020204" pitchFamily="34" charset="0"/>
              <a:buChar char="•"/>
            </a:pPr>
            <a:r>
              <a:rPr lang="en-US" dirty="0"/>
              <a:t>Performance: How do we make the KDD process faster?</a:t>
            </a:r>
          </a:p>
          <a:p>
            <a:pPr marL="285750" indent="-285750">
              <a:buFont typeface="Arial" panose="020B0604020202020204" pitchFamily="34" charset="0"/>
              <a:buChar char="•"/>
            </a:pPr>
            <a:r>
              <a:rPr lang="en-US" dirty="0"/>
              <a:t>Functionality: How do we do closure?</a:t>
            </a:r>
          </a:p>
          <a:p>
            <a:pPr marL="971550" lvl="1"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9" name="Content Placeholder 4">
            <a:extLst>
              <a:ext uri="{FF2B5EF4-FFF2-40B4-BE49-F238E27FC236}">
                <a16:creationId xmlns:a16="http://schemas.microsoft.com/office/drawing/2014/main" id="{41EC21B9-1CC2-495D-AAD7-9CB81B30DEFA}"/>
              </a:ext>
            </a:extLst>
          </p:cNvPr>
          <p:cNvSpPr>
            <a:spLocks noGrp="1"/>
          </p:cNvSpPr>
          <p:nvPr>
            <p:ph idx="11"/>
          </p:nvPr>
        </p:nvSpPr>
        <p:spPr>
          <a:xfrm>
            <a:off x="216243" y="5972941"/>
            <a:ext cx="5758248" cy="885059"/>
          </a:xfrm>
        </p:spPr>
        <p:txBody>
          <a:bodyPr/>
          <a:lstStyle/>
          <a:p>
            <a:endParaRPr lang="en-US"/>
          </a:p>
        </p:txBody>
      </p:sp>
    </p:spTree>
    <p:extLst>
      <p:ext uri="{BB962C8B-B14F-4D97-AF65-F5344CB8AC3E}">
        <p14:creationId xmlns:p14="http://schemas.microsoft.com/office/powerpoint/2010/main" val="147537981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Icon&#10;&#10;Description automatically generated">
            <a:extLst>
              <a:ext uri="{FF2B5EF4-FFF2-40B4-BE49-F238E27FC236}">
                <a16:creationId xmlns:a16="http://schemas.microsoft.com/office/drawing/2014/main" id="{1B78B164-52E3-1C44-89DF-28AD222BF3F8}"/>
              </a:ext>
            </a:extLst>
          </p:cNvPr>
          <p:cNvPicPr>
            <a:picLocks noGrp="1" noChangeAspect="1"/>
          </p:cNvPicPr>
          <p:nvPr>
            <p:ph type="pic" sz="quarter" idx="10"/>
          </p:nvPr>
        </p:nvPicPr>
        <p:blipFill rotWithShape="1">
          <a:blip r:embed="rId2">
            <a:extLst>
              <a:ext uri="{837473B0-CC2E-450A-ABE3-18F120FF3D39}">
                <a1611:picAttrSrcUrl xmlns:a1611="http://schemas.microsoft.com/office/drawing/2016/11/main" r:id="rId3"/>
              </a:ext>
            </a:extLst>
          </a:blip>
          <a:stretch/>
        </p:blipFill>
        <p:spPr>
          <a:xfrm>
            <a:off x="0" y="333632"/>
            <a:ext cx="6190735" cy="6190735"/>
          </a:xfrm>
          <a:noFill/>
        </p:spPr>
      </p:pic>
      <p:sp>
        <p:nvSpPr>
          <p:cNvPr id="3" name="Title 2">
            <a:extLst>
              <a:ext uri="{FF2B5EF4-FFF2-40B4-BE49-F238E27FC236}">
                <a16:creationId xmlns:a16="http://schemas.microsoft.com/office/drawing/2014/main" id="{8E2DB563-23C5-8842-90E5-BD20AA50C632}"/>
              </a:ext>
            </a:extLst>
          </p:cNvPr>
          <p:cNvSpPr>
            <a:spLocks noGrp="1"/>
          </p:cNvSpPr>
          <p:nvPr>
            <p:ph type="title"/>
          </p:nvPr>
        </p:nvSpPr>
        <p:spPr>
          <a:xfrm>
            <a:off x="6400800" y="831469"/>
            <a:ext cx="5066270" cy="1325563"/>
          </a:xfrm>
        </p:spPr>
        <p:txBody>
          <a:bodyPr anchor="ctr">
            <a:normAutofit/>
          </a:bodyPr>
          <a:lstStyle/>
          <a:p>
            <a:r>
              <a:rPr lang="en-US" dirty="0"/>
              <a:t>Performance</a:t>
            </a:r>
          </a:p>
        </p:txBody>
      </p:sp>
      <p:sp>
        <p:nvSpPr>
          <p:cNvPr id="13" name="Content Placeholder 3">
            <a:extLst>
              <a:ext uri="{FF2B5EF4-FFF2-40B4-BE49-F238E27FC236}">
                <a16:creationId xmlns:a16="http://schemas.microsoft.com/office/drawing/2014/main" id="{B7784E62-B781-4A68-B34A-BE1F0507E716}"/>
              </a:ext>
            </a:extLst>
          </p:cNvPr>
          <p:cNvSpPr>
            <a:spLocks noGrp="1"/>
          </p:cNvSpPr>
          <p:nvPr>
            <p:ph idx="1"/>
          </p:nvPr>
        </p:nvSpPr>
        <p:spPr>
          <a:xfrm>
            <a:off x="6400800" y="2291969"/>
            <a:ext cx="5066270" cy="4351338"/>
          </a:xfrm>
        </p:spPr>
        <p:txBody>
          <a:bodyPr/>
          <a:lstStyle/>
          <a:p>
            <a:pPr marL="285750" indent="-285750">
              <a:buFont typeface="Arial" panose="020B0604020202020204" pitchFamily="34" charset="0"/>
              <a:buChar char="•"/>
            </a:pPr>
            <a:r>
              <a:rPr lang="en-US" dirty="0"/>
              <a:t>Article doesn’t go into much detail</a:t>
            </a:r>
          </a:p>
          <a:p>
            <a:pPr marL="285750" indent="-285750">
              <a:buFont typeface="Arial" panose="020B0604020202020204" pitchFamily="34" charset="0"/>
              <a:buChar char="•"/>
            </a:pPr>
            <a:r>
              <a:rPr lang="en-US" dirty="0"/>
              <a:t>Tighter coupling</a:t>
            </a:r>
          </a:p>
          <a:p>
            <a:pPr marL="285750" indent="-285750">
              <a:buFont typeface="Arial" panose="020B0604020202020204" pitchFamily="34" charset="0"/>
              <a:buChar char="•"/>
            </a:pPr>
            <a:r>
              <a:rPr lang="en-US" dirty="0"/>
              <a:t>The future will push for this</a:t>
            </a:r>
          </a:p>
          <a:p>
            <a:pPr marL="971550" lvl="1" indent="-285750">
              <a:buFont typeface="Arial" panose="020B0604020202020204" pitchFamily="34" charset="0"/>
              <a:buChar char="•"/>
            </a:pPr>
            <a:r>
              <a:rPr lang="en-US" dirty="0"/>
              <a:t>Analogy with I/O and traditional database systems</a:t>
            </a:r>
          </a:p>
        </p:txBody>
      </p:sp>
      <p:sp>
        <p:nvSpPr>
          <p:cNvPr id="15" name="Content Placeholder 4">
            <a:extLst>
              <a:ext uri="{FF2B5EF4-FFF2-40B4-BE49-F238E27FC236}">
                <a16:creationId xmlns:a16="http://schemas.microsoft.com/office/drawing/2014/main" id="{3A51565F-74CC-46D3-B4A7-95314D2A30BB}"/>
              </a:ext>
            </a:extLst>
          </p:cNvPr>
          <p:cNvSpPr>
            <a:spLocks noGrp="1"/>
          </p:cNvSpPr>
          <p:nvPr>
            <p:ph idx="11"/>
          </p:nvPr>
        </p:nvSpPr>
        <p:spPr>
          <a:xfrm>
            <a:off x="219867" y="6052126"/>
            <a:ext cx="5751000" cy="805873"/>
          </a:xfrm>
        </p:spPr>
        <p:txBody>
          <a:bodyPr/>
          <a:lstStyle/>
          <a:p>
            <a:endParaRPr lang="en-US"/>
          </a:p>
        </p:txBody>
      </p:sp>
      <p:sp>
        <p:nvSpPr>
          <p:cNvPr id="8" name="TextBox 7">
            <a:extLst>
              <a:ext uri="{FF2B5EF4-FFF2-40B4-BE49-F238E27FC236}">
                <a16:creationId xmlns:a16="http://schemas.microsoft.com/office/drawing/2014/main" id="{3BDE9815-8187-0146-A936-E81DDCAB9C72}"/>
              </a:ext>
            </a:extLst>
          </p:cNvPr>
          <p:cNvSpPr txBox="1"/>
          <p:nvPr/>
        </p:nvSpPr>
        <p:spPr>
          <a:xfrm>
            <a:off x="3870869" y="6324312"/>
            <a:ext cx="2319866"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3" tooltip="http://www.pngall.com/runner-png">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4" tooltip="https://creativecommons.org/licenses/by-nc/3.0/">
                  <a:extLst>
                    <a:ext uri="{A12FA001-AC4F-418D-AE19-62706E023703}">
                      <ahyp:hlinkClr xmlns:ahyp="http://schemas.microsoft.com/office/drawing/2018/hyperlinkcolor" val="tx"/>
                    </a:ext>
                  </a:extLst>
                </a:hlinkClick>
              </a:rPr>
              <a:t>CC BY-NC</a:t>
            </a:r>
            <a:endParaRPr lang="en-US" sz="700">
              <a:solidFill>
                <a:srgbClr val="FFFFFF"/>
              </a:solidFill>
            </a:endParaRPr>
          </a:p>
        </p:txBody>
      </p:sp>
    </p:spTree>
    <p:extLst>
      <p:ext uri="{BB962C8B-B14F-4D97-AF65-F5344CB8AC3E}">
        <p14:creationId xmlns:p14="http://schemas.microsoft.com/office/powerpoint/2010/main" val="44336116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E2DB563-23C5-8842-90E5-BD20AA50C632}"/>
              </a:ext>
            </a:extLst>
          </p:cNvPr>
          <p:cNvSpPr>
            <a:spLocks noGrp="1"/>
          </p:cNvSpPr>
          <p:nvPr>
            <p:ph type="title"/>
          </p:nvPr>
        </p:nvSpPr>
        <p:spPr>
          <a:xfrm>
            <a:off x="6400800" y="831469"/>
            <a:ext cx="5066270" cy="1325563"/>
          </a:xfrm>
        </p:spPr>
        <p:txBody>
          <a:bodyPr anchor="ctr">
            <a:normAutofit/>
          </a:bodyPr>
          <a:lstStyle/>
          <a:p>
            <a:r>
              <a:rPr lang="en-US" dirty="0"/>
              <a:t>Functionality</a:t>
            </a:r>
          </a:p>
        </p:txBody>
      </p:sp>
      <p:sp>
        <p:nvSpPr>
          <p:cNvPr id="13" name="Content Placeholder 3">
            <a:extLst>
              <a:ext uri="{FF2B5EF4-FFF2-40B4-BE49-F238E27FC236}">
                <a16:creationId xmlns:a16="http://schemas.microsoft.com/office/drawing/2014/main" id="{B7784E62-B781-4A68-B34A-BE1F0507E716}"/>
              </a:ext>
            </a:extLst>
          </p:cNvPr>
          <p:cNvSpPr>
            <a:spLocks noGrp="1"/>
          </p:cNvSpPr>
          <p:nvPr>
            <p:ph idx="1"/>
          </p:nvPr>
        </p:nvSpPr>
        <p:spPr>
          <a:xfrm>
            <a:off x="6400800" y="2291969"/>
            <a:ext cx="5066270" cy="4351338"/>
          </a:xfrm>
        </p:spPr>
        <p:txBody>
          <a:bodyPr/>
          <a:lstStyle/>
          <a:p>
            <a:pPr marL="285750" indent="-285750">
              <a:buFont typeface="Arial" panose="020B0604020202020204" pitchFamily="34" charset="0"/>
              <a:buChar char="•"/>
            </a:pPr>
            <a:r>
              <a:rPr lang="en-US" dirty="0"/>
              <a:t>Question: What do we want knowledge querying systems to be able to do?	</a:t>
            </a:r>
          </a:p>
          <a:p>
            <a:pPr marL="285750" indent="-285750">
              <a:buFont typeface="Arial" panose="020B0604020202020204" pitchFamily="34" charset="0"/>
              <a:buChar char="•"/>
            </a:pPr>
            <a:r>
              <a:rPr lang="en-US" dirty="0"/>
              <a:t>Answer: all the things, very well</a:t>
            </a:r>
          </a:p>
          <a:p>
            <a:pPr marL="285750" indent="-285750">
              <a:buFont typeface="Arial" panose="020B0604020202020204" pitchFamily="34" charset="0"/>
              <a:buChar char="•"/>
            </a:pPr>
            <a:r>
              <a:rPr lang="en-US" dirty="0"/>
              <a:t>How? Closure.</a:t>
            </a:r>
          </a:p>
        </p:txBody>
      </p:sp>
      <p:sp>
        <p:nvSpPr>
          <p:cNvPr id="15" name="Content Placeholder 4">
            <a:extLst>
              <a:ext uri="{FF2B5EF4-FFF2-40B4-BE49-F238E27FC236}">
                <a16:creationId xmlns:a16="http://schemas.microsoft.com/office/drawing/2014/main" id="{3A51565F-74CC-46D3-B4A7-95314D2A30BB}"/>
              </a:ext>
            </a:extLst>
          </p:cNvPr>
          <p:cNvSpPr>
            <a:spLocks noGrp="1"/>
          </p:cNvSpPr>
          <p:nvPr>
            <p:ph idx="11"/>
          </p:nvPr>
        </p:nvSpPr>
        <p:spPr>
          <a:xfrm>
            <a:off x="219867" y="6052126"/>
            <a:ext cx="5751000" cy="805873"/>
          </a:xfrm>
        </p:spPr>
        <p:txBody>
          <a:bodyPr/>
          <a:lstStyle/>
          <a:p>
            <a:endParaRPr lang="en-US"/>
          </a:p>
        </p:txBody>
      </p:sp>
      <p:pic>
        <p:nvPicPr>
          <p:cNvPr id="6" name="Picture Placeholder 5" descr="A close-up of a syringe and a syringe&#10;&#10;Description automatically generated with medium confidence">
            <a:extLst>
              <a:ext uri="{FF2B5EF4-FFF2-40B4-BE49-F238E27FC236}">
                <a16:creationId xmlns:a16="http://schemas.microsoft.com/office/drawing/2014/main" id="{30DE0B13-6679-1547-8115-0970EE8F4465}"/>
              </a:ext>
            </a:extLst>
          </p:cNvPr>
          <p:cNvPicPr>
            <a:picLocks noGrp="1" noChangeAspect="1"/>
          </p:cNvPicPr>
          <p:nvPr>
            <p:ph type="pic" sz="quarter" idx="10"/>
          </p:nvPr>
        </p:nvPicPr>
        <p:blipFill>
          <a:blip r:embed="rId2">
            <a:extLst>
              <a:ext uri="{837473B0-CC2E-450A-ABE3-18F120FF3D39}">
                <a1611:picAttrSrcUrl xmlns:a1611="http://schemas.microsoft.com/office/drawing/2016/11/main" r:id="rId3"/>
              </a:ext>
            </a:extLst>
          </a:blip>
          <a:srcRect t="5692" b="5692"/>
          <a:stretch>
            <a:fillRect/>
          </a:stretch>
        </p:blipFill>
        <p:spPr/>
      </p:pic>
      <p:sp>
        <p:nvSpPr>
          <p:cNvPr id="9" name="TextBox 8">
            <a:extLst>
              <a:ext uri="{FF2B5EF4-FFF2-40B4-BE49-F238E27FC236}">
                <a16:creationId xmlns:a16="http://schemas.microsoft.com/office/drawing/2014/main" id="{54DE650F-7E2C-AB40-A9C4-38C7FD32107F}"/>
              </a:ext>
            </a:extLst>
          </p:cNvPr>
          <p:cNvSpPr txBox="1"/>
          <p:nvPr/>
        </p:nvSpPr>
        <p:spPr>
          <a:xfrm>
            <a:off x="0" y="6857999"/>
            <a:ext cx="6190735" cy="230832"/>
          </a:xfrm>
          <a:prstGeom prst="rect">
            <a:avLst/>
          </a:prstGeom>
          <a:noFill/>
        </p:spPr>
        <p:txBody>
          <a:bodyPr wrap="square" rtlCol="0">
            <a:spAutoFit/>
          </a:bodyPr>
          <a:lstStyle/>
          <a:p>
            <a:r>
              <a:rPr lang="en-US" sz="900">
                <a:hlinkClick r:id="rId3" tooltip="https://pngimg.com/download/91334"/>
              </a:rPr>
              <a:t>This Photo</a:t>
            </a:r>
            <a:r>
              <a:rPr lang="en-US" sz="900"/>
              <a:t> by Unknown Author is licensed under </a:t>
            </a:r>
            <a:r>
              <a:rPr lang="en-US" sz="900">
                <a:hlinkClick r:id="rId4" tooltip="https://creativecommons.org/licenses/by-nc/3.0/"/>
              </a:rPr>
              <a:t>CC BY-NC</a:t>
            </a:r>
            <a:endParaRPr lang="en-US" sz="900"/>
          </a:p>
        </p:txBody>
      </p:sp>
    </p:spTree>
    <p:extLst>
      <p:ext uri="{BB962C8B-B14F-4D97-AF65-F5344CB8AC3E}">
        <p14:creationId xmlns:p14="http://schemas.microsoft.com/office/powerpoint/2010/main" val="228919134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3BCB9E-B4AD-C548-9E27-603699ADB403}"/>
              </a:ext>
            </a:extLst>
          </p:cNvPr>
          <p:cNvSpPr>
            <a:spLocks noGrp="1"/>
          </p:cNvSpPr>
          <p:nvPr>
            <p:ph type="title"/>
          </p:nvPr>
        </p:nvSpPr>
        <p:spPr/>
        <p:txBody>
          <a:bodyPr/>
          <a:lstStyle/>
          <a:p>
            <a:r>
              <a:rPr lang="en-US" dirty="0"/>
              <a:t>What is the problem with existing KDD systems (</a:t>
            </a:r>
            <a:r>
              <a:rPr lang="en-US" sz="1200" dirty="0"/>
              <a:t>in 1996</a:t>
            </a:r>
            <a:r>
              <a:rPr lang="en-US" dirty="0"/>
              <a:t>)?</a:t>
            </a:r>
          </a:p>
        </p:txBody>
      </p:sp>
      <p:sp>
        <p:nvSpPr>
          <p:cNvPr id="3" name="Content Placeholder 2">
            <a:extLst>
              <a:ext uri="{FF2B5EF4-FFF2-40B4-BE49-F238E27FC236}">
                <a16:creationId xmlns:a16="http://schemas.microsoft.com/office/drawing/2014/main" id="{08AC25B7-339F-D64F-BBF2-16D84D7C26A2}"/>
              </a:ext>
            </a:extLst>
          </p:cNvPr>
          <p:cNvSpPr>
            <a:spLocks noGrp="1"/>
          </p:cNvSpPr>
          <p:nvPr>
            <p:ph idx="1"/>
          </p:nvPr>
        </p:nvSpPr>
        <p:spPr>
          <a:xfrm>
            <a:off x="903351" y="2157032"/>
            <a:ext cx="10715625" cy="3208718"/>
          </a:xfrm>
        </p:spPr>
        <p:txBody>
          <a:bodyPr>
            <a:noAutofit/>
          </a:bodyPr>
          <a:lstStyle/>
          <a:p>
            <a:pPr marL="285750" indent="-285750">
              <a:buFont typeface="Arial" panose="020B0604020202020204" pitchFamily="34" charset="0"/>
              <a:buChar char="•"/>
            </a:pPr>
            <a:r>
              <a:rPr lang="en-US" sz="2600" dirty="0"/>
              <a:t>Not pluggable</a:t>
            </a:r>
          </a:p>
          <a:p>
            <a:pPr marL="285750" indent="-285750">
              <a:buFont typeface="Arial" panose="020B0604020202020204" pitchFamily="34" charset="0"/>
              <a:buChar char="•"/>
            </a:pPr>
            <a:r>
              <a:rPr lang="en-US" sz="2600" dirty="0"/>
              <a:t>Specific to a particular data mining technique</a:t>
            </a:r>
          </a:p>
          <a:p>
            <a:pPr marL="285750" indent="-285750">
              <a:buFont typeface="Arial" panose="020B0604020202020204" pitchFamily="34" charset="0"/>
              <a:buChar char="•"/>
            </a:pPr>
            <a:r>
              <a:rPr lang="en-US" sz="2600" dirty="0"/>
              <a:t>Basically no re-usable components</a:t>
            </a:r>
          </a:p>
          <a:p>
            <a:pPr marL="285750" indent="-285750">
              <a:buFont typeface="Arial" panose="020B0604020202020204" pitchFamily="34" charset="0"/>
              <a:buChar char="•"/>
            </a:pPr>
            <a:r>
              <a:rPr lang="en-US" sz="2600" dirty="0"/>
              <a:t>Data mining disconnected (conceptually) from data storage</a:t>
            </a:r>
          </a:p>
          <a:p>
            <a:pPr marL="285750" indent="-285750">
              <a:buFont typeface="Arial" panose="020B0604020202020204" pitchFamily="34" charset="0"/>
              <a:buChar char="•"/>
            </a:pPr>
            <a:r>
              <a:rPr lang="en-US" sz="2600" dirty="0"/>
              <a:t>What to do with “KDD objects?”</a:t>
            </a:r>
          </a:p>
          <a:p>
            <a:pPr marL="285750" indent="-285750">
              <a:buFont typeface="Arial" panose="020B0604020202020204" pitchFamily="34" charset="0"/>
              <a:buChar char="•"/>
            </a:pPr>
            <a:endParaRPr lang="en-US" sz="2600" dirty="0"/>
          </a:p>
        </p:txBody>
      </p:sp>
    </p:spTree>
    <p:extLst>
      <p:ext uri="{BB962C8B-B14F-4D97-AF65-F5344CB8AC3E}">
        <p14:creationId xmlns:p14="http://schemas.microsoft.com/office/powerpoint/2010/main" val="346880942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3BCB9E-B4AD-C548-9E27-603699ADB403}"/>
              </a:ext>
            </a:extLst>
          </p:cNvPr>
          <p:cNvSpPr>
            <a:spLocks noGrp="1"/>
          </p:cNvSpPr>
          <p:nvPr>
            <p:ph type="title"/>
          </p:nvPr>
        </p:nvSpPr>
        <p:spPr/>
        <p:txBody>
          <a:bodyPr/>
          <a:lstStyle/>
          <a:p>
            <a:r>
              <a:rPr lang="en-US" dirty="0"/>
              <a:t>Closure</a:t>
            </a:r>
          </a:p>
        </p:txBody>
      </p:sp>
      <p:sp>
        <p:nvSpPr>
          <p:cNvPr id="3" name="Content Placeholder 2">
            <a:extLst>
              <a:ext uri="{FF2B5EF4-FFF2-40B4-BE49-F238E27FC236}">
                <a16:creationId xmlns:a16="http://schemas.microsoft.com/office/drawing/2014/main" id="{08AC25B7-339F-D64F-BBF2-16D84D7C26A2}"/>
              </a:ext>
            </a:extLst>
          </p:cNvPr>
          <p:cNvSpPr>
            <a:spLocks noGrp="1"/>
          </p:cNvSpPr>
          <p:nvPr>
            <p:ph idx="1"/>
          </p:nvPr>
        </p:nvSpPr>
        <p:spPr>
          <a:xfrm>
            <a:off x="903351" y="2157032"/>
            <a:ext cx="10715625" cy="3208718"/>
          </a:xfrm>
        </p:spPr>
        <p:txBody>
          <a:bodyPr>
            <a:noAutofit/>
          </a:bodyPr>
          <a:lstStyle/>
          <a:p>
            <a:pPr marL="285750" indent="-285750">
              <a:buFont typeface="Arial" panose="020B0604020202020204" pitchFamily="34" charset="0"/>
              <a:buChar char="•"/>
            </a:pPr>
            <a:r>
              <a:rPr lang="en-US" sz="2600" dirty="0"/>
              <a:t>Want to compose queries and KDD objects</a:t>
            </a:r>
          </a:p>
          <a:p>
            <a:pPr marL="285750" indent="-285750">
              <a:buFont typeface="Arial" panose="020B0604020202020204" pitchFamily="34" charset="0"/>
              <a:buChar char="•"/>
            </a:pPr>
            <a:r>
              <a:rPr lang="en-US" sz="2600" dirty="0"/>
              <a:t>Queries can be regular SQL queries or special KDD SQL queries</a:t>
            </a:r>
          </a:p>
          <a:p>
            <a:pPr marL="285750" indent="-285750">
              <a:buFont typeface="Arial" panose="020B0604020202020204" pitchFamily="34" charset="0"/>
              <a:buChar char="•"/>
            </a:pPr>
            <a:r>
              <a:rPr lang="en-US" sz="2600" dirty="0"/>
              <a:t>Closure allows embedding in a host language or application</a:t>
            </a:r>
          </a:p>
        </p:txBody>
      </p:sp>
    </p:spTree>
    <p:extLst>
      <p:ext uri="{BB962C8B-B14F-4D97-AF65-F5344CB8AC3E}">
        <p14:creationId xmlns:p14="http://schemas.microsoft.com/office/powerpoint/2010/main" val="7343324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108BF1-061F-644E-8460-D7F48845B4B1}"/>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E32D7A03-A41C-A941-AD2E-32B0E3BFCE5B}"/>
              </a:ext>
            </a:extLst>
          </p:cNvPr>
          <p:cNvSpPr>
            <a:spLocks noGrp="1"/>
          </p:cNvSpPr>
          <p:nvPr>
            <p:ph idx="1"/>
          </p:nvPr>
        </p:nvSpPr>
        <p:spPr>
          <a:xfrm>
            <a:off x="573024" y="1849056"/>
            <a:ext cx="10515600" cy="4351338"/>
          </a:xfrm>
        </p:spPr>
        <p:txBody>
          <a:bodyPr/>
          <a:lstStyle/>
          <a:p>
            <a:pPr marL="285750" indent="-285750">
              <a:buFont typeface="Arial" panose="020B0604020202020204" pitchFamily="34" charset="0"/>
              <a:buChar char="•"/>
            </a:pPr>
            <a:r>
              <a:rPr lang="en-US" dirty="0"/>
              <a:t>Overview</a:t>
            </a:r>
          </a:p>
          <a:p>
            <a:pPr marL="285750" indent="-285750">
              <a:buFont typeface="Arial" panose="020B0604020202020204" pitchFamily="34" charset="0"/>
              <a:buChar char="•"/>
            </a:pPr>
            <a:r>
              <a:rPr lang="en-US" dirty="0"/>
              <a:t>Example presentation 1(excellent)</a:t>
            </a:r>
          </a:p>
          <a:p>
            <a:pPr marL="285750" indent="-285750">
              <a:buFont typeface="Arial" panose="020B0604020202020204" pitchFamily="34" charset="0"/>
              <a:buChar char="•"/>
            </a:pPr>
            <a:r>
              <a:rPr lang="en-US" dirty="0"/>
              <a:t>Example presentation 2 (fair to good)</a:t>
            </a:r>
          </a:p>
          <a:p>
            <a:pPr marL="285750" indent="-285750">
              <a:buFont typeface="Arial" panose="020B0604020202020204" pitchFamily="34" charset="0"/>
              <a:buChar char="•"/>
            </a:pPr>
            <a:r>
              <a:rPr lang="en-US" dirty="0"/>
              <a:t>Analysis of presentations</a:t>
            </a:r>
          </a:p>
        </p:txBody>
      </p:sp>
    </p:spTree>
    <p:extLst>
      <p:ext uri="{BB962C8B-B14F-4D97-AF65-F5344CB8AC3E}">
        <p14:creationId xmlns:p14="http://schemas.microsoft.com/office/powerpoint/2010/main" val="266099767"/>
      </p:ext>
    </p:extLst>
  </p:cSld>
  <p:clrMapOvr>
    <a:masterClrMapping/>
  </p:clrMapOvr>
  <mc:AlternateContent xmlns:mc="http://schemas.openxmlformats.org/markup-compatibility/2006" xmlns:p14="http://schemas.microsoft.com/office/powerpoint/2010/main">
    <mc:Choice Requires="p14">
      <p:transition spd="slow" p14:dur="2000" advTm="30800"/>
    </mc:Choice>
    <mc:Fallback xmlns="">
      <p:transition spd="slow" advTm="30800"/>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3BCB9E-B4AD-C548-9E27-603699ADB403}"/>
              </a:ext>
            </a:extLst>
          </p:cNvPr>
          <p:cNvSpPr>
            <a:spLocks noGrp="1"/>
          </p:cNvSpPr>
          <p:nvPr>
            <p:ph type="title"/>
          </p:nvPr>
        </p:nvSpPr>
        <p:spPr/>
        <p:txBody>
          <a:bodyPr/>
          <a:lstStyle/>
          <a:p>
            <a:r>
              <a:rPr lang="en-US" dirty="0"/>
              <a:t>Why rule generation is Hard</a:t>
            </a:r>
          </a:p>
        </p:txBody>
      </p:sp>
      <p:sp>
        <p:nvSpPr>
          <p:cNvPr id="3" name="Content Placeholder 2">
            <a:extLst>
              <a:ext uri="{FF2B5EF4-FFF2-40B4-BE49-F238E27FC236}">
                <a16:creationId xmlns:a16="http://schemas.microsoft.com/office/drawing/2014/main" id="{08AC25B7-339F-D64F-BBF2-16D84D7C26A2}"/>
              </a:ext>
            </a:extLst>
          </p:cNvPr>
          <p:cNvSpPr>
            <a:spLocks noGrp="1"/>
          </p:cNvSpPr>
          <p:nvPr>
            <p:ph idx="1"/>
          </p:nvPr>
        </p:nvSpPr>
        <p:spPr>
          <a:xfrm>
            <a:off x="903351" y="1971290"/>
            <a:ext cx="10715625" cy="3208718"/>
          </a:xfrm>
        </p:spPr>
        <p:txBody>
          <a:bodyPr>
            <a:noAutofit/>
          </a:bodyPr>
          <a:lstStyle/>
          <a:p>
            <a:r>
              <a:rPr lang="en-US" sz="2600" dirty="0"/>
              <a:t>Consider simple association rules (Horn clauses):</a:t>
            </a:r>
          </a:p>
          <a:p>
            <a:pPr algn="ctr"/>
            <a:r>
              <a:rPr lang="en-US" sz="2600" dirty="0"/>
              <a:t>P1, P2, .., </a:t>
            </a:r>
            <a:r>
              <a:rPr lang="en-US" sz="2600" dirty="0" err="1"/>
              <a:t>Pn</a:t>
            </a:r>
            <a:r>
              <a:rPr lang="en-US" sz="2600" dirty="0"/>
              <a:t> </a:t>
            </a:r>
            <a:r>
              <a:rPr lang="en-US" sz="2600" dirty="0">
                <a:sym typeface="Wingdings" pitchFamily="2" charset="2"/>
              </a:rPr>
              <a:t> Q</a:t>
            </a:r>
          </a:p>
          <a:p>
            <a:r>
              <a:rPr lang="en-US" sz="2600" dirty="0">
                <a:sym typeface="Wingdings" pitchFamily="2" charset="2"/>
              </a:rPr>
              <a:t>Total number of possible rules is exponential in the number of columns </a:t>
            </a:r>
            <a:r>
              <a:rPr lang="en-US" sz="2600" i="1" dirty="0">
                <a:sym typeface="Wingdings" pitchFamily="2" charset="2"/>
              </a:rPr>
              <a:t>in the simplest case</a:t>
            </a:r>
            <a:r>
              <a:rPr lang="en-US" sz="2600" dirty="0">
                <a:sym typeface="Wingdings" pitchFamily="2" charset="2"/>
              </a:rPr>
              <a:t>.</a:t>
            </a:r>
          </a:p>
          <a:p>
            <a:r>
              <a:rPr lang="en-US" sz="2600" dirty="0">
                <a:sym typeface="Wingdings" pitchFamily="2" charset="2"/>
              </a:rPr>
              <a:t>(enumerating these is what we mean by “</a:t>
            </a:r>
            <a:r>
              <a:rPr lang="en-US" sz="2600" i="1" dirty="0">
                <a:sym typeface="Wingdings" pitchFamily="2" charset="2"/>
              </a:rPr>
              <a:t>Any database implicitly defines the collection of all propositional or predicate rules in it.</a:t>
            </a:r>
            <a:r>
              <a:rPr lang="en-US" sz="2600" dirty="0">
                <a:sym typeface="Wingdings" pitchFamily="2" charset="2"/>
              </a:rPr>
              <a:t>”)</a:t>
            </a:r>
          </a:p>
        </p:txBody>
      </p:sp>
    </p:spTree>
    <p:extLst>
      <p:ext uri="{BB962C8B-B14F-4D97-AF65-F5344CB8AC3E}">
        <p14:creationId xmlns:p14="http://schemas.microsoft.com/office/powerpoint/2010/main" val="328409270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3BCB9E-B4AD-C548-9E27-603699ADB403}"/>
              </a:ext>
            </a:extLst>
          </p:cNvPr>
          <p:cNvSpPr>
            <a:spLocks noGrp="1"/>
          </p:cNvSpPr>
          <p:nvPr>
            <p:ph type="title"/>
          </p:nvPr>
        </p:nvSpPr>
        <p:spPr>
          <a:xfrm>
            <a:off x="573024" y="831469"/>
            <a:ext cx="10515600" cy="1325563"/>
          </a:xfrm>
        </p:spPr>
        <p:txBody>
          <a:bodyPr anchor="ctr">
            <a:normAutofit/>
          </a:bodyPr>
          <a:lstStyle/>
          <a:p>
            <a:r>
              <a:rPr lang="en-US" dirty="0"/>
              <a:t>All rules share structure</a:t>
            </a:r>
          </a:p>
        </p:txBody>
      </p:sp>
      <p:pic>
        <p:nvPicPr>
          <p:cNvPr id="5" name="Picture 4" descr="A picture containing scaffolding, building, ride&#10;&#10;Description automatically generated">
            <a:extLst>
              <a:ext uri="{FF2B5EF4-FFF2-40B4-BE49-F238E27FC236}">
                <a16:creationId xmlns:a16="http://schemas.microsoft.com/office/drawing/2014/main" id="{0AA992FC-F361-B94C-81FB-478F453E4B16}"/>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l="8438" r="5718" b="-3"/>
          <a:stretch/>
        </p:blipFill>
        <p:spPr>
          <a:xfrm>
            <a:off x="573024" y="2291969"/>
            <a:ext cx="4980321" cy="4351338"/>
          </a:xfrm>
          <a:prstGeom prst="rect">
            <a:avLst/>
          </a:prstGeom>
          <a:noFill/>
        </p:spPr>
      </p:pic>
      <p:sp>
        <p:nvSpPr>
          <p:cNvPr id="3" name="Content Placeholder 2">
            <a:extLst>
              <a:ext uri="{FF2B5EF4-FFF2-40B4-BE49-F238E27FC236}">
                <a16:creationId xmlns:a16="http://schemas.microsoft.com/office/drawing/2014/main" id="{08AC25B7-339F-D64F-BBF2-16D84D7C26A2}"/>
              </a:ext>
            </a:extLst>
          </p:cNvPr>
          <p:cNvSpPr>
            <a:spLocks noGrp="1"/>
          </p:cNvSpPr>
          <p:nvPr>
            <p:ph idx="11"/>
          </p:nvPr>
        </p:nvSpPr>
        <p:spPr>
          <a:xfrm>
            <a:off x="6108303" y="2291969"/>
            <a:ext cx="4980321" cy="4351338"/>
          </a:xfrm>
        </p:spPr>
        <p:txBody>
          <a:bodyPr>
            <a:normAutofit/>
          </a:bodyPr>
          <a:lstStyle/>
          <a:p>
            <a:pPr marL="457200" indent="-457200">
              <a:buFont typeface="Arial" panose="020B0604020202020204" pitchFamily="34" charset="0"/>
              <a:buChar char="•"/>
            </a:pPr>
            <a:r>
              <a:rPr lang="en-US"/>
              <a:t>Body: P1, ... </a:t>
            </a:r>
            <a:r>
              <a:rPr lang="en-US" err="1"/>
              <a:t>Pn</a:t>
            </a:r>
            <a:endParaRPr lang="en-US"/>
          </a:p>
          <a:p>
            <a:pPr marL="457200" indent="-457200">
              <a:buFont typeface="Arial" panose="020B0604020202020204" pitchFamily="34" charset="0"/>
              <a:buChar char="•"/>
            </a:pPr>
            <a:r>
              <a:rPr lang="en-US"/>
              <a:t>Consequent: Q</a:t>
            </a:r>
          </a:p>
          <a:p>
            <a:pPr marL="457200" indent="-457200">
              <a:buFont typeface="Arial" panose="020B0604020202020204" pitchFamily="34" charset="0"/>
              <a:buChar char="•"/>
            </a:pPr>
            <a:r>
              <a:rPr lang="en-US"/>
              <a:t>Support: number of data points (used to compute power?)</a:t>
            </a:r>
          </a:p>
          <a:p>
            <a:pPr marL="457200" indent="-457200">
              <a:buFont typeface="Arial" panose="020B0604020202020204" pitchFamily="34" charset="0"/>
              <a:buChar char="•"/>
            </a:pPr>
            <a:r>
              <a:rPr lang="en-US"/>
              <a:t>Confidence: Frequency</a:t>
            </a:r>
          </a:p>
          <a:p>
            <a:pPr marL="457200" indent="-457200">
              <a:buFont typeface="Arial" panose="020B0604020202020204" pitchFamily="34" charset="0"/>
              <a:buChar char="•"/>
            </a:pPr>
            <a:r>
              <a:rPr lang="en-US"/>
              <a:t>Rules look like querying! </a:t>
            </a:r>
          </a:p>
        </p:txBody>
      </p:sp>
    </p:spTree>
    <p:extLst>
      <p:ext uri="{BB962C8B-B14F-4D97-AF65-F5344CB8AC3E}">
        <p14:creationId xmlns:p14="http://schemas.microsoft.com/office/powerpoint/2010/main" val="135298981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3BCB9E-B4AD-C548-9E27-603699ADB403}"/>
              </a:ext>
            </a:extLst>
          </p:cNvPr>
          <p:cNvSpPr>
            <a:spLocks noGrp="1"/>
          </p:cNvSpPr>
          <p:nvPr>
            <p:ph type="title"/>
          </p:nvPr>
        </p:nvSpPr>
        <p:spPr>
          <a:xfrm>
            <a:off x="573024" y="831469"/>
            <a:ext cx="10515600" cy="1325563"/>
          </a:xfrm>
        </p:spPr>
        <p:txBody>
          <a:bodyPr anchor="ctr">
            <a:normAutofit/>
          </a:bodyPr>
          <a:lstStyle/>
          <a:p>
            <a:r>
              <a:rPr lang="en-US" dirty="0"/>
              <a:t>Good knowledge queries can be compiled</a:t>
            </a:r>
          </a:p>
        </p:txBody>
      </p:sp>
      <p:sp>
        <p:nvSpPr>
          <p:cNvPr id="3" name="Content Placeholder 2">
            <a:extLst>
              <a:ext uri="{FF2B5EF4-FFF2-40B4-BE49-F238E27FC236}">
                <a16:creationId xmlns:a16="http://schemas.microsoft.com/office/drawing/2014/main" id="{08AC25B7-339F-D64F-BBF2-16D84D7C26A2}"/>
              </a:ext>
            </a:extLst>
          </p:cNvPr>
          <p:cNvSpPr>
            <a:spLocks noGrp="1"/>
          </p:cNvSpPr>
          <p:nvPr>
            <p:ph idx="11"/>
          </p:nvPr>
        </p:nvSpPr>
        <p:spPr>
          <a:xfrm>
            <a:off x="6108303" y="2291969"/>
            <a:ext cx="4980321" cy="4351338"/>
          </a:xfrm>
        </p:spPr>
        <p:txBody>
          <a:bodyPr>
            <a:normAutofit/>
          </a:bodyPr>
          <a:lstStyle/>
          <a:p>
            <a:pPr marL="457200" indent="-457200">
              <a:buFont typeface="Arial" panose="020B0604020202020204" pitchFamily="34" charset="0"/>
              <a:buChar char="•"/>
            </a:pPr>
            <a:r>
              <a:rPr lang="en-US" dirty="0"/>
              <a:t>“regular” SQL is compiled and optimized</a:t>
            </a:r>
          </a:p>
          <a:p>
            <a:pPr marL="457200" indent="-457200">
              <a:buFont typeface="Arial" panose="020B0604020202020204" pitchFamily="34" charset="0"/>
              <a:buChar char="•"/>
            </a:pPr>
            <a:r>
              <a:rPr lang="en-US" dirty="0"/>
              <a:t>Need support for high-level primitives and composition</a:t>
            </a:r>
          </a:p>
          <a:p>
            <a:pPr marL="457200" indent="-457200">
              <a:buFont typeface="Arial" panose="020B0604020202020204" pitchFamily="34" charset="0"/>
              <a:buChar char="•"/>
            </a:pPr>
            <a:r>
              <a:rPr lang="en-US" dirty="0"/>
              <a:t>Clever optimizations come from the data itself</a:t>
            </a:r>
          </a:p>
          <a:p>
            <a:pPr marL="457200" indent="-457200">
              <a:buFont typeface="Arial" panose="020B0604020202020204" pitchFamily="34" charset="0"/>
              <a:buChar char="•"/>
            </a:pPr>
            <a:endParaRPr lang="en-US" dirty="0"/>
          </a:p>
        </p:txBody>
      </p:sp>
      <p:pic>
        <p:nvPicPr>
          <p:cNvPr id="6" name="Picture 5" descr="A cover of a video game&#10;&#10;Description automatically generated with low confidence">
            <a:extLst>
              <a:ext uri="{FF2B5EF4-FFF2-40B4-BE49-F238E27FC236}">
                <a16:creationId xmlns:a16="http://schemas.microsoft.com/office/drawing/2014/main" id="{F48DF298-B459-3942-A4EB-D0E1F232DDA8}"/>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1963737" y="2101199"/>
            <a:ext cx="2349500" cy="3556000"/>
          </a:xfrm>
          <a:prstGeom prst="rect">
            <a:avLst/>
          </a:prstGeom>
        </p:spPr>
      </p:pic>
      <p:sp>
        <p:nvSpPr>
          <p:cNvPr id="7" name="TextBox 6">
            <a:extLst>
              <a:ext uri="{FF2B5EF4-FFF2-40B4-BE49-F238E27FC236}">
                <a16:creationId xmlns:a16="http://schemas.microsoft.com/office/drawing/2014/main" id="{F2D91F77-0DBB-2D4D-B4B3-BB579A6FF42F}"/>
              </a:ext>
            </a:extLst>
          </p:cNvPr>
          <p:cNvSpPr txBox="1"/>
          <p:nvPr/>
        </p:nvSpPr>
        <p:spPr>
          <a:xfrm>
            <a:off x="1963737" y="5657199"/>
            <a:ext cx="2349500" cy="369332"/>
          </a:xfrm>
          <a:prstGeom prst="rect">
            <a:avLst/>
          </a:prstGeom>
          <a:noFill/>
        </p:spPr>
        <p:txBody>
          <a:bodyPr wrap="square" rtlCol="0">
            <a:spAutoFit/>
          </a:bodyPr>
          <a:lstStyle/>
          <a:p>
            <a:r>
              <a:rPr lang="en-US" sz="900">
                <a:hlinkClick r:id="rId3" tooltip="http://en.wikipedia.org/wiki/Compilers:_Principles,_Techniques,_and_Tools"/>
              </a:rPr>
              <a:t>This Photo</a:t>
            </a:r>
            <a:r>
              <a:rPr lang="en-US" sz="900"/>
              <a:t> by Unknown Author is licensed under </a:t>
            </a:r>
            <a:r>
              <a:rPr lang="en-US" sz="900">
                <a:hlinkClick r:id="rId4" tooltip="https://creativecommons.org/licenses/by-sa/3.0/"/>
              </a:rPr>
              <a:t>CC BY-SA</a:t>
            </a:r>
            <a:endParaRPr lang="en-US" sz="900"/>
          </a:p>
        </p:txBody>
      </p:sp>
    </p:spTree>
    <p:extLst>
      <p:ext uri="{BB962C8B-B14F-4D97-AF65-F5344CB8AC3E}">
        <p14:creationId xmlns:p14="http://schemas.microsoft.com/office/powerpoint/2010/main" val="76993369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3BCB9E-B4AD-C548-9E27-603699ADB403}"/>
              </a:ext>
            </a:extLst>
          </p:cNvPr>
          <p:cNvSpPr>
            <a:spLocks noGrp="1"/>
          </p:cNvSpPr>
          <p:nvPr>
            <p:ph type="title"/>
          </p:nvPr>
        </p:nvSpPr>
        <p:spPr>
          <a:xfrm>
            <a:off x="573024" y="831469"/>
            <a:ext cx="10515600" cy="1325563"/>
          </a:xfrm>
        </p:spPr>
        <p:txBody>
          <a:bodyPr anchor="ctr">
            <a:normAutofit/>
          </a:bodyPr>
          <a:lstStyle/>
          <a:p>
            <a:r>
              <a:rPr lang="en-US" dirty="0"/>
              <a:t>Conclusion</a:t>
            </a:r>
          </a:p>
        </p:txBody>
      </p:sp>
      <p:sp>
        <p:nvSpPr>
          <p:cNvPr id="3" name="Content Placeholder 2">
            <a:extLst>
              <a:ext uri="{FF2B5EF4-FFF2-40B4-BE49-F238E27FC236}">
                <a16:creationId xmlns:a16="http://schemas.microsoft.com/office/drawing/2014/main" id="{08AC25B7-339F-D64F-BBF2-16D84D7C26A2}"/>
              </a:ext>
            </a:extLst>
          </p:cNvPr>
          <p:cNvSpPr>
            <a:spLocks noGrp="1"/>
          </p:cNvSpPr>
          <p:nvPr>
            <p:ph idx="11"/>
          </p:nvPr>
        </p:nvSpPr>
        <p:spPr>
          <a:xfrm>
            <a:off x="5703950" y="1675193"/>
            <a:ext cx="5384674" cy="4351338"/>
          </a:xfrm>
        </p:spPr>
        <p:txBody>
          <a:bodyPr>
            <a:normAutofit/>
          </a:bodyPr>
          <a:lstStyle/>
          <a:p>
            <a:r>
              <a:rPr lang="en-US" sz="3600" b="1" dirty="0"/>
              <a:t>Querying tools must support KDD objects for interoperability and optimized performance!</a:t>
            </a:r>
          </a:p>
        </p:txBody>
      </p:sp>
      <p:pic>
        <p:nvPicPr>
          <p:cNvPr id="5" name="Picture 4">
            <a:extLst>
              <a:ext uri="{FF2B5EF4-FFF2-40B4-BE49-F238E27FC236}">
                <a16:creationId xmlns:a16="http://schemas.microsoft.com/office/drawing/2014/main" id="{22A6C09A-A1B1-CD4F-ADD0-808B7B768735}"/>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407987" y="2118932"/>
            <a:ext cx="4649624" cy="3108920"/>
          </a:xfrm>
          <a:prstGeom prst="rect">
            <a:avLst/>
          </a:prstGeom>
        </p:spPr>
      </p:pic>
      <p:sp>
        <p:nvSpPr>
          <p:cNvPr id="8" name="TextBox 7">
            <a:extLst>
              <a:ext uri="{FF2B5EF4-FFF2-40B4-BE49-F238E27FC236}">
                <a16:creationId xmlns:a16="http://schemas.microsoft.com/office/drawing/2014/main" id="{C2B0147B-1A35-FD43-8161-5285691624CD}"/>
              </a:ext>
            </a:extLst>
          </p:cNvPr>
          <p:cNvSpPr txBox="1"/>
          <p:nvPr/>
        </p:nvSpPr>
        <p:spPr>
          <a:xfrm>
            <a:off x="2022475" y="5411407"/>
            <a:ext cx="1663701" cy="369332"/>
          </a:xfrm>
          <a:prstGeom prst="rect">
            <a:avLst/>
          </a:prstGeom>
          <a:noFill/>
        </p:spPr>
        <p:txBody>
          <a:bodyPr wrap="square" rtlCol="0">
            <a:spAutoFit/>
          </a:bodyPr>
          <a:lstStyle/>
          <a:p>
            <a:r>
              <a:rPr lang="en-US" sz="900" dirty="0">
                <a:hlinkClick r:id="rId3" tooltip="https://www.mrgscience.com/ess-ia-results-analysis--conclusions.html"/>
              </a:rPr>
              <a:t>This Photo</a:t>
            </a:r>
            <a:r>
              <a:rPr lang="en-US" sz="900" dirty="0"/>
              <a:t> by Unknown Author is licensed under </a:t>
            </a:r>
            <a:r>
              <a:rPr lang="en-US" sz="900" dirty="0">
                <a:hlinkClick r:id="rId4" tooltip="https://creativecommons.org/licenses/by-sa/3.0/"/>
              </a:rPr>
              <a:t>CC BY-SA</a:t>
            </a:r>
            <a:endParaRPr lang="en-US" sz="900" dirty="0"/>
          </a:p>
        </p:txBody>
      </p:sp>
    </p:spTree>
    <p:extLst>
      <p:ext uri="{BB962C8B-B14F-4D97-AF65-F5344CB8AC3E}">
        <p14:creationId xmlns:p14="http://schemas.microsoft.com/office/powerpoint/2010/main" val="256868120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46C3C8-4633-374D-BBAE-BA9E5F96C473}"/>
              </a:ext>
            </a:extLst>
          </p:cNvPr>
          <p:cNvSpPr>
            <a:spLocks noGrp="1"/>
          </p:cNvSpPr>
          <p:nvPr>
            <p:ph type="title"/>
          </p:nvPr>
        </p:nvSpPr>
        <p:spPr/>
        <p:txBody>
          <a:bodyPr/>
          <a:lstStyle/>
          <a:p>
            <a:r>
              <a:rPr lang="en-US" dirty="0"/>
              <a:t>Meta</a:t>
            </a:r>
          </a:p>
        </p:txBody>
      </p:sp>
    </p:spTree>
    <p:extLst>
      <p:ext uri="{BB962C8B-B14F-4D97-AF65-F5344CB8AC3E}">
        <p14:creationId xmlns:p14="http://schemas.microsoft.com/office/powerpoint/2010/main" val="425712181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108BF1-061F-644E-8460-D7F48845B4B1}"/>
              </a:ext>
            </a:extLst>
          </p:cNvPr>
          <p:cNvSpPr>
            <a:spLocks noGrp="1"/>
          </p:cNvSpPr>
          <p:nvPr>
            <p:ph type="title"/>
          </p:nvPr>
        </p:nvSpPr>
        <p:spPr/>
        <p:txBody>
          <a:bodyPr/>
          <a:lstStyle/>
          <a:p>
            <a:r>
              <a:rPr lang="en-US" dirty="0"/>
              <a:t>Talk structure</a:t>
            </a:r>
          </a:p>
        </p:txBody>
      </p:sp>
      <p:sp>
        <p:nvSpPr>
          <p:cNvPr id="3" name="Content Placeholder 2">
            <a:extLst>
              <a:ext uri="{FF2B5EF4-FFF2-40B4-BE49-F238E27FC236}">
                <a16:creationId xmlns:a16="http://schemas.microsoft.com/office/drawing/2014/main" id="{E32D7A03-A41C-A941-AD2E-32B0E3BFCE5B}"/>
              </a:ext>
            </a:extLst>
          </p:cNvPr>
          <p:cNvSpPr>
            <a:spLocks noGrp="1"/>
          </p:cNvSpPr>
          <p:nvPr>
            <p:ph idx="1"/>
          </p:nvPr>
        </p:nvSpPr>
        <p:spPr/>
        <p:txBody>
          <a:bodyPr/>
          <a:lstStyle/>
          <a:p>
            <a:pPr marL="285750" indent="-285750">
              <a:buFont typeface="Arial" panose="020B0604020202020204" pitchFamily="34" charset="0"/>
              <a:buChar char="•"/>
            </a:pPr>
            <a:r>
              <a:rPr lang="en-US" dirty="0"/>
              <a:t>Ground the work with an example, story, or context</a:t>
            </a:r>
          </a:p>
          <a:p>
            <a:pPr marL="285750" indent="-285750">
              <a:buFont typeface="Arial" panose="020B0604020202020204" pitchFamily="34" charset="0"/>
              <a:buChar char="•"/>
            </a:pPr>
            <a:r>
              <a:rPr lang="en-US" dirty="0"/>
              <a:t>Identify the problem and why it is important</a:t>
            </a:r>
          </a:p>
          <a:p>
            <a:pPr marL="285750" indent="-285750">
              <a:buFont typeface="Arial" panose="020B0604020202020204" pitchFamily="34" charset="0"/>
              <a:buChar char="•"/>
            </a:pPr>
            <a:r>
              <a:rPr lang="en-US" dirty="0"/>
              <a:t>State the solution</a:t>
            </a:r>
          </a:p>
          <a:p>
            <a:pPr marL="285750" indent="-285750">
              <a:buFont typeface="Arial" panose="020B0604020202020204" pitchFamily="34" charset="0"/>
              <a:buChar char="•"/>
            </a:pPr>
            <a:r>
              <a:rPr lang="en-US" dirty="0"/>
              <a:t>Walk the audience through the high-level components of the solution</a:t>
            </a:r>
          </a:p>
          <a:p>
            <a:pPr marL="285750" indent="-285750">
              <a:buFont typeface="Arial" panose="020B0604020202020204" pitchFamily="34" charset="0"/>
              <a:buChar char="•"/>
            </a:pPr>
            <a:r>
              <a:rPr lang="en-US" dirty="0"/>
              <a:t>Focus on easy-to-understand examples (remember: the talk is an advertisement)</a:t>
            </a:r>
          </a:p>
        </p:txBody>
      </p:sp>
    </p:spTree>
    <p:extLst>
      <p:ext uri="{BB962C8B-B14F-4D97-AF65-F5344CB8AC3E}">
        <p14:creationId xmlns:p14="http://schemas.microsoft.com/office/powerpoint/2010/main" val="126015388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DF3433-7DCC-ED44-BBA8-34D580EA0132}"/>
              </a:ext>
            </a:extLst>
          </p:cNvPr>
          <p:cNvSpPr>
            <a:spLocks noGrp="1"/>
          </p:cNvSpPr>
          <p:nvPr>
            <p:ph type="title"/>
          </p:nvPr>
        </p:nvSpPr>
        <p:spPr>
          <a:xfrm>
            <a:off x="838200" y="2431669"/>
            <a:ext cx="10515600" cy="1325563"/>
          </a:xfrm>
        </p:spPr>
        <p:txBody>
          <a:bodyPr/>
          <a:lstStyle/>
          <a:p>
            <a:r>
              <a:rPr lang="en-US" dirty="0"/>
              <a:t>Good: summarizing factual information</a:t>
            </a:r>
          </a:p>
        </p:txBody>
      </p:sp>
    </p:spTree>
    <p:extLst>
      <p:ext uri="{BB962C8B-B14F-4D97-AF65-F5344CB8AC3E}">
        <p14:creationId xmlns:p14="http://schemas.microsoft.com/office/powerpoint/2010/main" val="176129192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3BCB9E-B4AD-C548-9E27-603699ADB403}"/>
              </a:ext>
            </a:extLst>
          </p:cNvPr>
          <p:cNvSpPr>
            <a:spLocks noGrp="1"/>
          </p:cNvSpPr>
          <p:nvPr>
            <p:ph type="title"/>
          </p:nvPr>
        </p:nvSpPr>
        <p:spPr/>
        <p:txBody>
          <a:bodyPr/>
          <a:lstStyle/>
          <a:p>
            <a:r>
              <a:rPr lang="en-US" dirty="0"/>
              <a:t>Closure</a:t>
            </a:r>
          </a:p>
        </p:txBody>
      </p:sp>
      <p:sp>
        <p:nvSpPr>
          <p:cNvPr id="3" name="Content Placeholder 2">
            <a:extLst>
              <a:ext uri="{FF2B5EF4-FFF2-40B4-BE49-F238E27FC236}">
                <a16:creationId xmlns:a16="http://schemas.microsoft.com/office/drawing/2014/main" id="{08AC25B7-339F-D64F-BBF2-16D84D7C26A2}"/>
              </a:ext>
            </a:extLst>
          </p:cNvPr>
          <p:cNvSpPr>
            <a:spLocks noGrp="1"/>
          </p:cNvSpPr>
          <p:nvPr>
            <p:ph idx="1"/>
          </p:nvPr>
        </p:nvSpPr>
        <p:spPr>
          <a:xfrm>
            <a:off x="903351" y="2157032"/>
            <a:ext cx="10715625" cy="3208718"/>
          </a:xfrm>
        </p:spPr>
        <p:txBody>
          <a:bodyPr>
            <a:noAutofit/>
          </a:bodyPr>
          <a:lstStyle/>
          <a:p>
            <a:pPr marL="285750" indent="-285750">
              <a:buFont typeface="Arial" panose="020B0604020202020204" pitchFamily="34" charset="0"/>
              <a:buChar char="•"/>
            </a:pPr>
            <a:r>
              <a:rPr lang="en-US" sz="2600" dirty="0"/>
              <a:t>Want to compose queries and KDD objects</a:t>
            </a:r>
          </a:p>
          <a:p>
            <a:pPr marL="285750" indent="-285750">
              <a:buFont typeface="Arial" panose="020B0604020202020204" pitchFamily="34" charset="0"/>
              <a:buChar char="•"/>
            </a:pPr>
            <a:r>
              <a:rPr lang="en-US" sz="2600" dirty="0"/>
              <a:t>Queries can be regular SQL queries or special KDD SQL queries</a:t>
            </a:r>
          </a:p>
          <a:p>
            <a:pPr marL="285750" indent="-285750">
              <a:buFont typeface="Arial" panose="020B0604020202020204" pitchFamily="34" charset="0"/>
              <a:buChar char="•"/>
            </a:pPr>
            <a:r>
              <a:rPr lang="en-US" sz="2600" dirty="0"/>
              <a:t>Closure allows embedding in a host language or application</a:t>
            </a:r>
          </a:p>
        </p:txBody>
      </p:sp>
    </p:spTree>
    <p:extLst>
      <p:ext uri="{BB962C8B-B14F-4D97-AF65-F5344CB8AC3E}">
        <p14:creationId xmlns:p14="http://schemas.microsoft.com/office/powerpoint/2010/main" val="193718477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DF3433-7DCC-ED44-BBA8-34D580EA0132}"/>
              </a:ext>
            </a:extLst>
          </p:cNvPr>
          <p:cNvSpPr>
            <a:spLocks noGrp="1"/>
          </p:cNvSpPr>
          <p:nvPr>
            <p:ph type="title"/>
          </p:nvPr>
        </p:nvSpPr>
        <p:spPr>
          <a:xfrm>
            <a:off x="838200" y="2431669"/>
            <a:ext cx="10515600" cy="1325563"/>
          </a:xfrm>
        </p:spPr>
        <p:txBody>
          <a:bodyPr/>
          <a:lstStyle/>
          <a:p>
            <a:r>
              <a:rPr lang="en-US" dirty="0"/>
              <a:t>Excellent: </a:t>
            </a:r>
            <a:r>
              <a:rPr lang="en-US" i="1" dirty="0"/>
              <a:t>synthesizing</a:t>
            </a:r>
            <a:r>
              <a:rPr lang="en-US" dirty="0"/>
              <a:t> factual information into an easily-</a:t>
            </a:r>
            <a:r>
              <a:rPr lang="en-US" dirty="0" err="1"/>
              <a:t>digestable</a:t>
            </a:r>
            <a:r>
              <a:rPr lang="en-US" dirty="0"/>
              <a:t> format</a:t>
            </a:r>
          </a:p>
        </p:txBody>
      </p:sp>
    </p:spTree>
    <p:extLst>
      <p:ext uri="{BB962C8B-B14F-4D97-AF65-F5344CB8AC3E}">
        <p14:creationId xmlns:p14="http://schemas.microsoft.com/office/powerpoint/2010/main" val="423704553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AEA020-082E-C049-A417-928DD557A988}"/>
              </a:ext>
            </a:extLst>
          </p:cNvPr>
          <p:cNvSpPr>
            <a:spLocks noGrp="1"/>
          </p:cNvSpPr>
          <p:nvPr>
            <p:ph type="title"/>
          </p:nvPr>
        </p:nvSpPr>
        <p:spPr/>
        <p:txBody>
          <a:bodyPr/>
          <a:lstStyle/>
          <a:p>
            <a:r>
              <a:rPr lang="en-US" dirty="0"/>
              <a:t>Existing systems: systems considerations</a:t>
            </a:r>
          </a:p>
        </p:txBody>
      </p:sp>
      <p:sp>
        <p:nvSpPr>
          <p:cNvPr id="3" name="Content Placeholder 2">
            <a:extLst>
              <a:ext uri="{FF2B5EF4-FFF2-40B4-BE49-F238E27FC236}">
                <a16:creationId xmlns:a16="http://schemas.microsoft.com/office/drawing/2014/main" id="{FE34122E-4F94-AA41-8C44-1B33DBC6B839}"/>
              </a:ext>
            </a:extLst>
          </p:cNvPr>
          <p:cNvSpPr>
            <a:spLocks noGrp="1"/>
          </p:cNvSpPr>
          <p:nvPr>
            <p:ph idx="1"/>
          </p:nvPr>
        </p:nvSpPr>
        <p:spPr/>
        <p:txBody>
          <a:bodyPr/>
          <a:lstStyle/>
          <a:p>
            <a:endParaRPr lang="en-US" dirty="0"/>
          </a:p>
        </p:txBody>
      </p:sp>
      <p:graphicFrame>
        <p:nvGraphicFramePr>
          <p:cNvPr id="4" name="Table 4">
            <a:extLst>
              <a:ext uri="{FF2B5EF4-FFF2-40B4-BE49-F238E27FC236}">
                <a16:creationId xmlns:a16="http://schemas.microsoft.com/office/drawing/2014/main" id="{556D9FCC-E951-BA44-8856-F1C8163FA527}"/>
              </a:ext>
            </a:extLst>
          </p:cNvPr>
          <p:cNvGraphicFramePr>
            <a:graphicFrameLocks/>
          </p:cNvGraphicFramePr>
          <p:nvPr/>
        </p:nvGraphicFramePr>
        <p:xfrm>
          <a:off x="573088" y="2292350"/>
          <a:ext cx="10515596" cy="6471920"/>
        </p:xfrm>
        <a:graphic>
          <a:graphicData uri="http://schemas.openxmlformats.org/drawingml/2006/table">
            <a:tbl>
              <a:tblPr firstRow="1" bandRow="1">
                <a:tableStyleId>{5C22544A-7EE6-4342-B048-85BDC9FD1C3A}</a:tableStyleId>
              </a:tblPr>
              <a:tblGrid>
                <a:gridCol w="1970087">
                  <a:extLst>
                    <a:ext uri="{9D8B030D-6E8A-4147-A177-3AD203B41FA5}">
                      <a16:colId xmlns:a16="http://schemas.microsoft.com/office/drawing/2014/main" val="2052698038"/>
                    </a:ext>
                  </a:extLst>
                </a:gridCol>
                <a:gridCol w="1385888">
                  <a:extLst>
                    <a:ext uri="{9D8B030D-6E8A-4147-A177-3AD203B41FA5}">
                      <a16:colId xmlns:a16="http://schemas.microsoft.com/office/drawing/2014/main" val="1508517483"/>
                    </a:ext>
                  </a:extLst>
                </a:gridCol>
                <a:gridCol w="1543050">
                  <a:extLst>
                    <a:ext uri="{9D8B030D-6E8A-4147-A177-3AD203B41FA5}">
                      <a16:colId xmlns:a16="http://schemas.microsoft.com/office/drawing/2014/main" val="4014127451"/>
                    </a:ext>
                  </a:extLst>
                </a:gridCol>
                <a:gridCol w="1285875">
                  <a:extLst>
                    <a:ext uri="{9D8B030D-6E8A-4147-A177-3AD203B41FA5}">
                      <a16:colId xmlns:a16="http://schemas.microsoft.com/office/drawing/2014/main" val="900625831"/>
                    </a:ext>
                  </a:extLst>
                </a:gridCol>
                <a:gridCol w="1243012">
                  <a:extLst>
                    <a:ext uri="{9D8B030D-6E8A-4147-A177-3AD203B41FA5}">
                      <a16:colId xmlns:a16="http://schemas.microsoft.com/office/drawing/2014/main" val="385783622"/>
                    </a:ext>
                  </a:extLst>
                </a:gridCol>
                <a:gridCol w="1728788">
                  <a:extLst>
                    <a:ext uri="{9D8B030D-6E8A-4147-A177-3AD203B41FA5}">
                      <a16:colId xmlns:a16="http://schemas.microsoft.com/office/drawing/2014/main" val="2466310416"/>
                    </a:ext>
                  </a:extLst>
                </a:gridCol>
                <a:gridCol w="1358896">
                  <a:extLst>
                    <a:ext uri="{9D8B030D-6E8A-4147-A177-3AD203B41FA5}">
                      <a16:colId xmlns:a16="http://schemas.microsoft.com/office/drawing/2014/main" val="1042922155"/>
                    </a:ext>
                  </a:extLst>
                </a:gridCol>
              </a:tblGrid>
              <a:tr h="370840">
                <a:tc>
                  <a:txBody>
                    <a:bodyPr/>
                    <a:lstStyle/>
                    <a:p>
                      <a:r>
                        <a:rPr lang="en-US" dirty="0"/>
                        <a:t>System</a:t>
                      </a:r>
                    </a:p>
                  </a:txBody>
                  <a:tcPr/>
                </a:tc>
                <a:tc>
                  <a:txBody>
                    <a:bodyPr/>
                    <a:lstStyle/>
                    <a:p>
                      <a:r>
                        <a:rPr lang="en-US" dirty="0"/>
                        <a:t>Het. HW/OS</a:t>
                      </a:r>
                    </a:p>
                  </a:txBody>
                  <a:tcPr/>
                </a:tc>
                <a:tc>
                  <a:txBody>
                    <a:bodyPr/>
                    <a:lstStyle/>
                    <a:p>
                      <a:r>
                        <a:rPr lang="en-US" dirty="0"/>
                        <a:t>Parallelization/Efficiency</a:t>
                      </a:r>
                    </a:p>
                  </a:txBody>
                  <a:tcPr/>
                </a:tc>
                <a:tc>
                  <a:txBody>
                    <a:bodyPr/>
                    <a:lstStyle/>
                    <a:p>
                      <a:r>
                        <a:rPr lang="en-US" dirty="0"/>
                        <a:t>Modularity</a:t>
                      </a:r>
                    </a:p>
                  </a:txBody>
                  <a:tcPr/>
                </a:tc>
                <a:tc>
                  <a:txBody>
                    <a:bodyPr/>
                    <a:lstStyle/>
                    <a:p>
                      <a:r>
                        <a:rPr lang="en-US" dirty="0"/>
                        <a:t>API/DX Interop</a:t>
                      </a:r>
                    </a:p>
                  </a:txBody>
                  <a:tcPr/>
                </a:tc>
                <a:tc>
                  <a:txBody>
                    <a:bodyPr/>
                    <a:lstStyle/>
                    <a:p>
                      <a:r>
                        <a:rPr lang="en-US" dirty="0"/>
                        <a:t>Code Generation</a:t>
                      </a:r>
                    </a:p>
                  </a:txBody>
                  <a:tcPr/>
                </a:tc>
                <a:tc>
                  <a:txBody>
                    <a:bodyPr/>
                    <a:lstStyle/>
                    <a:p>
                      <a:r>
                        <a:rPr lang="en-US" dirty="0"/>
                        <a:t>Easy Iteration</a:t>
                      </a:r>
                    </a:p>
                  </a:txBody>
                  <a:tcPr/>
                </a:tc>
                <a:extLst>
                  <a:ext uri="{0D108BD9-81ED-4DB2-BD59-A6C34878D82A}">
                    <a16:rowId xmlns:a16="http://schemas.microsoft.com/office/drawing/2014/main" val="2901489840"/>
                  </a:ext>
                </a:extLst>
              </a:tr>
              <a:tr h="370840">
                <a:tc>
                  <a:txBody>
                    <a:bodyPr/>
                    <a:lstStyle/>
                    <a:p>
                      <a:r>
                        <a:rPr lang="en-US" dirty="0"/>
                        <a:t>Intelligent Miner</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kern="1200" dirty="0">
                          <a:solidFill>
                            <a:schemeClr val="dk1"/>
                          </a:solidFill>
                          <a:effectLst/>
                          <a:latin typeface="+mn-lt"/>
                          <a:ea typeface="+mn-ea"/>
                          <a:cs typeface="+mn-cs"/>
                        </a:rPr>
                        <a:t>✗</a:t>
                      </a:r>
                    </a:p>
                  </a:txBody>
                  <a:tcPr/>
                </a:tc>
                <a:tc>
                  <a:txBody>
                    <a:bodyPr/>
                    <a:lstStyle/>
                    <a:p>
                      <a:endParaRPr lang="en-US" dirty="0"/>
                    </a:p>
                  </a:txBody>
                  <a:tcPr/>
                </a:tc>
                <a:tc>
                  <a:txBody>
                    <a:bodyPr/>
                    <a:lstStyle/>
                    <a:p>
                      <a:endParaRPr lang="en-US" dirty="0"/>
                    </a:p>
                  </a:txBody>
                  <a:tcPr/>
                </a:tc>
                <a:tc>
                  <a:txBody>
                    <a:bodyPr/>
                    <a:lstStyle/>
                    <a:p>
                      <a:r>
                        <a:rPr lang="en-US" sz="1800" b="1" i="0" u="none" strike="noStrike" kern="1200" dirty="0">
                          <a:solidFill>
                            <a:schemeClr val="dk1"/>
                          </a:solidFill>
                          <a:effectLst/>
                          <a:latin typeface="+mn-lt"/>
                          <a:ea typeface="+mn-ea"/>
                          <a:cs typeface="+mn-cs"/>
                        </a:rPr>
                        <a:t>✓</a:t>
                      </a:r>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913942690"/>
                  </a:ext>
                </a:extLst>
              </a:tr>
              <a:tr h="370840">
                <a:tc>
                  <a:txBody>
                    <a:bodyPr/>
                    <a:lstStyle/>
                    <a:p>
                      <a:r>
                        <a:rPr lang="en-US" dirty="0" err="1"/>
                        <a:t>MineSet</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kern="1200" dirty="0">
                          <a:solidFill>
                            <a:schemeClr val="dk1"/>
                          </a:solidFill>
                          <a:effectLst/>
                          <a:latin typeface="+mn-lt"/>
                          <a:ea typeface="+mn-ea"/>
                          <a:cs typeface="+mn-cs"/>
                        </a:rPr>
                        <a:t>✗</a:t>
                      </a:r>
                    </a:p>
                  </a:txBody>
                  <a:tcPr/>
                </a:tc>
                <a:tc>
                  <a:txBody>
                    <a:bodyPr/>
                    <a:lstStyle/>
                    <a:p>
                      <a:endParaRPr lang="en-US" dirty="0"/>
                    </a:p>
                  </a:txBody>
                  <a:tcPr/>
                </a:tc>
                <a:tc>
                  <a:txBody>
                    <a:bodyPr/>
                    <a:lstStyle/>
                    <a:p>
                      <a:r>
                        <a:rPr lang="en-US" sz="1800" b="1" i="0" u="none" strike="noStrike" kern="1200" dirty="0">
                          <a:solidFill>
                            <a:schemeClr val="dk1"/>
                          </a:solidFill>
                          <a:effectLst/>
                          <a:latin typeface="+mn-lt"/>
                          <a:ea typeface="+mn-ea"/>
                          <a:cs typeface="+mn-cs"/>
                        </a:rPr>
                        <a:t>✓</a:t>
                      </a:r>
                      <a:endParaRPr lang="en-US" dirty="0"/>
                    </a:p>
                  </a:txBody>
                  <a:tcPr/>
                </a:tc>
                <a:tc>
                  <a:txBody>
                    <a:bodyPr/>
                    <a:lstStyle/>
                    <a:p>
                      <a:r>
                        <a:rPr lang="en-US" sz="1800" b="1" i="0" u="none" strike="noStrike" kern="1200" dirty="0">
                          <a:solidFill>
                            <a:schemeClr val="dk1"/>
                          </a:solidFill>
                          <a:effectLst/>
                          <a:latin typeface="+mn-lt"/>
                          <a:ea typeface="+mn-ea"/>
                          <a:cs typeface="+mn-cs"/>
                        </a:rPr>
                        <a:t>✓</a:t>
                      </a:r>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428974894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MLC++</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r>
                        <a:rPr lang="en-US" sz="1800" b="1" i="0" u="none" strike="noStrike" kern="1200" dirty="0">
                          <a:solidFill>
                            <a:schemeClr val="dk1"/>
                          </a:solidFill>
                          <a:effectLst/>
                          <a:latin typeface="+mn-lt"/>
                          <a:ea typeface="+mn-ea"/>
                          <a:cs typeface="+mn-cs"/>
                        </a:rPr>
                        <a:t>✓</a:t>
                      </a:r>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619678686"/>
                  </a:ext>
                </a:extLst>
              </a:tr>
              <a:tr h="370840">
                <a:tc>
                  <a:txBody>
                    <a:bodyPr/>
                    <a:lstStyle/>
                    <a:p>
                      <a:r>
                        <a:rPr lang="en-US" dirty="0"/>
                        <a:t>Clementine</a:t>
                      </a:r>
                    </a:p>
                  </a:txBody>
                  <a:tcPr/>
                </a:tc>
                <a:tc>
                  <a:txBody>
                    <a:bodyPr/>
                    <a:lstStyle/>
                    <a:p>
                      <a:r>
                        <a:rPr lang="en-US" sz="1800" b="1" i="0" u="none" strike="noStrike" kern="1200" dirty="0">
                          <a:solidFill>
                            <a:schemeClr val="dk1"/>
                          </a:solidFill>
                          <a:effectLst/>
                          <a:latin typeface="+mn-lt"/>
                          <a:ea typeface="+mn-ea"/>
                          <a:cs typeface="+mn-cs"/>
                        </a:rPr>
                        <a:t>✓</a:t>
                      </a:r>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r>
                        <a:rPr lang="en-US" sz="1800" b="1" i="0" u="none" strike="noStrike" kern="1200" dirty="0">
                          <a:solidFill>
                            <a:schemeClr val="dk1"/>
                          </a:solidFill>
                          <a:effectLst/>
                          <a:latin typeface="+mn-lt"/>
                          <a:ea typeface="+mn-ea"/>
                          <a:cs typeface="+mn-cs"/>
                        </a:rPr>
                        <a:t>✓</a:t>
                      </a:r>
                      <a:endParaRPr lang="en-US" dirty="0"/>
                    </a:p>
                  </a:txBody>
                  <a:tcPr/>
                </a:tc>
                <a:tc>
                  <a:txBody>
                    <a:bodyPr/>
                    <a:lstStyle/>
                    <a:p>
                      <a:r>
                        <a:rPr lang="en-US" sz="1800" b="1" i="0" u="none" strike="noStrike" kern="1200" dirty="0">
                          <a:solidFill>
                            <a:schemeClr val="dk1"/>
                          </a:solidFill>
                          <a:effectLst/>
                          <a:latin typeface="+mn-lt"/>
                          <a:ea typeface="+mn-ea"/>
                          <a:cs typeface="+mn-cs"/>
                        </a:rPr>
                        <a:t>✓</a:t>
                      </a:r>
                      <a:endParaRPr lang="en-US" dirty="0"/>
                    </a:p>
                  </a:txBody>
                  <a:tcPr/>
                </a:tc>
                <a:extLst>
                  <a:ext uri="{0D108BD9-81ED-4DB2-BD59-A6C34878D82A}">
                    <a16:rowId xmlns:a16="http://schemas.microsoft.com/office/drawing/2014/main" val="1060162781"/>
                  </a:ext>
                </a:extLst>
              </a:tr>
              <a:tr h="370840">
                <a:tc>
                  <a:txBody>
                    <a:bodyPr/>
                    <a:lstStyle/>
                    <a:p>
                      <a:r>
                        <a:rPr lang="en-US" dirty="0" err="1"/>
                        <a:t>DBMiner</a:t>
                      </a:r>
                      <a:r>
                        <a:rPr lang="en-US" dirty="0"/>
                        <a:t> (includes </a:t>
                      </a:r>
                      <a:r>
                        <a:rPr lang="en-US" dirty="0" err="1"/>
                        <a:t>GeoMiner</a:t>
                      </a:r>
                      <a:r>
                        <a:rPr lang="en-US" dirty="0"/>
                        <a:t>)</a:t>
                      </a:r>
                    </a:p>
                  </a:txBody>
                  <a:tcPr/>
                </a:tc>
                <a:tc>
                  <a:txBody>
                    <a:bodyPr/>
                    <a:lstStyle/>
                    <a:p>
                      <a:r>
                        <a:rPr lang="en-US" sz="1800" b="1" i="0" u="none" strike="noStrike" kern="1200" dirty="0">
                          <a:solidFill>
                            <a:schemeClr val="dk1"/>
                          </a:solidFill>
                          <a:effectLst/>
                          <a:latin typeface="+mn-lt"/>
                          <a:ea typeface="+mn-ea"/>
                          <a:cs typeface="+mn-cs"/>
                        </a:rPr>
                        <a:t>✓</a:t>
                      </a:r>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r>
                        <a:rPr lang="en-US" sz="1800" b="1" i="0" u="none" strike="noStrike" kern="1200" dirty="0">
                          <a:solidFill>
                            <a:schemeClr val="dk1"/>
                          </a:solidFill>
                          <a:effectLst/>
                          <a:latin typeface="+mn-lt"/>
                          <a:ea typeface="+mn-ea"/>
                          <a:cs typeface="+mn-cs"/>
                        </a:rPr>
                        <a:t>✓</a:t>
                      </a:r>
                      <a:endParaRPr lang="en-US" dirty="0"/>
                    </a:p>
                  </a:txBody>
                  <a:tcPr/>
                </a:tc>
                <a:extLst>
                  <a:ext uri="{0D108BD9-81ED-4DB2-BD59-A6C34878D82A}">
                    <a16:rowId xmlns:a16="http://schemas.microsoft.com/office/drawing/2014/main" val="4258268920"/>
                  </a:ext>
                </a:extLst>
              </a:tr>
              <a:tr h="370840">
                <a:tc>
                  <a:txBody>
                    <a:bodyPr/>
                    <a:lstStyle/>
                    <a:p>
                      <a:r>
                        <a:rPr lang="en-US" dirty="0"/>
                        <a:t>IDIS</a:t>
                      </a:r>
                    </a:p>
                  </a:txBody>
                  <a:tcPr/>
                </a:tc>
                <a:tc>
                  <a:txBody>
                    <a:bodyPr/>
                    <a:lstStyle/>
                    <a:p>
                      <a:r>
                        <a:rPr lang="en-US" sz="1800" b="1" i="0" u="none" strike="noStrike" kern="1200" dirty="0">
                          <a:solidFill>
                            <a:schemeClr val="dk1"/>
                          </a:solidFill>
                          <a:effectLst/>
                          <a:latin typeface="+mn-lt"/>
                          <a:ea typeface="+mn-ea"/>
                          <a:cs typeface="+mn-cs"/>
                        </a:rPr>
                        <a:t>✓</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i="0" u="none" strike="noStrike" kern="1200" dirty="0">
                          <a:solidFill>
                            <a:schemeClr val="dk1"/>
                          </a:solidFill>
                          <a:effectLst/>
                          <a:latin typeface="+mn-lt"/>
                          <a:ea typeface="+mn-ea"/>
                          <a:cs typeface="+mn-cs"/>
                        </a:rPr>
                        <a:t>✓</a:t>
                      </a:r>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588244580"/>
                  </a:ext>
                </a:extLst>
              </a:tr>
              <a:tr h="370840">
                <a:tc>
                  <a:txBody>
                    <a:bodyPr/>
                    <a:lstStyle/>
                    <a:p>
                      <a:r>
                        <a:rPr lang="en-US" dirty="0" err="1"/>
                        <a:t>Mobal</a:t>
                      </a:r>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r>
                        <a:rPr lang="en-US" sz="1800" b="1" i="0" u="none" strike="noStrike" kern="1200" dirty="0">
                          <a:solidFill>
                            <a:schemeClr val="dk1"/>
                          </a:solidFill>
                          <a:effectLst/>
                          <a:latin typeface="+mn-lt"/>
                          <a:ea typeface="+mn-ea"/>
                          <a:cs typeface="+mn-cs"/>
                        </a:rPr>
                        <a:t>✓</a:t>
                      </a:r>
                      <a:endParaRPr lang="en-US" dirty="0"/>
                    </a:p>
                  </a:txBody>
                  <a:tcPr/>
                </a:tc>
                <a:tc>
                  <a:txBody>
                    <a:bodyPr/>
                    <a:lstStyle/>
                    <a:p>
                      <a:endParaRPr lang="en-US" dirty="0"/>
                    </a:p>
                  </a:txBody>
                  <a:tcPr/>
                </a:tc>
                <a:tc>
                  <a:txBody>
                    <a:bodyPr/>
                    <a:lstStyle/>
                    <a:p>
                      <a:r>
                        <a:rPr lang="en-US" sz="1800" b="1" i="0" u="none" strike="noStrike" kern="1200" dirty="0">
                          <a:solidFill>
                            <a:schemeClr val="dk1"/>
                          </a:solidFill>
                          <a:effectLst/>
                          <a:latin typeface="+mn-lt"/>
                          <a:ea typeface="+mn-ea"/>
                          <a:cs typeface="+mn-cs"/>
                        </a:rPr>
                        <a:t>✓</a:t>
                      </a:r>
                      <a:endParaRPr lang="en-US" dirty="0"/>
                    </a:p>
                  </a:txBody>
                  <a:tcPr/>
                </a:tc>
                <a:extLst>
                  <a:ext uri="{0D108BD9-81ED-4DB2-BD59-A6C34878D82A}">
                    <a16:rowId xmlns:a16="http://schemas.microsoft.com/office/drawing/2014/main" val="1201875208"/>
                  </a:ext>
                </a:extLst>
              </a:tr>
              <a:tr h="370840">
                <a:tc>
                  <a:txBody>
                    <a:bodyPr/>
                    <a:lstStyle/>
                    <a:p>
                      <a:r>
                        <a:rPr lang="en-US" dirty="0" err="1"/>
                        <a:t>DataSurveyor</a:t>
                      </a:r>
                      <a:endParaRPr lang="en-US" dirty="0"/>
                    </a:p>
                  </a:txBody>
                  <a:tcPr/>
                </a:tc>
                <a:tc>
                  <a:txBody>
                    <a:bodyPr/>
                    <a:lstStyle/>
                    <a:p>
                      <a:endParaRPr lang="en-US" dirty="0"/>
                    </a:p>
                  </a:txBody>
                  <a:tcPr/>
                </a:tc>
                <a:tc>
                  <a:txBody>
                    <a:bodyPr/>
                    <a:lstStyle/>
                    <a:p>
                      <a:r>
                        <a:rPr lang="en-US" sz="1800" b="1" i="0" u="none" strike="noStrike" kern="1200" dirty="0">
                          <a:solidFill>
                            <a:schemeClr val="dk1"/>
                          </a:solidFill>
                          <a:effectLst/>
                          <a:latin typeface="+mn-lt"/>
                          <a:ea typeface="+mn-ea"/>
                          <a:cs typeface="+mn-cs"/>
                        </a:rPr>
                        <a:t>✓</a:t>
                      </a:r>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205772981"/>
                  </a:ext>
                </a:extLst>
              </a:tr>
              <a:tr h="370840">
                <a:tc>
                  <a:txBody>
                    <a:bodyPr/>
                    <a:lstStyle/>
                    <a:p>
                      <a:r>
                        <a:rPr lang="en-US" dirty="0"/>
                        <a:t>Emerald</a:t>
                      </a:r>
                    </a:p>
                  </a:txBody>
                  <a:tcPr/>
                </a:tc>
                <a:tc>
                  <a:txBody>
                    <a:bodyPr/>
                    <a:lstStyle/>
                    <a:p>
                      <a:endParaRPr lang="en-US" dirty="0"/>
                    </a:p>
                  </a:txBody>
                  <a:tcPr/>
                </a:tc>
                <a:tc>
                  <a:txBody>
                    <a:bodyPr/>
                    <a:lstStyle/>
                    <a:p>
                      <a:endParaRPr lang="en-US" dirty="0"/>
                    </a:p>
                  </a:txBody>
                  <a:tcPr/>
                </a:tc>
                <a:tc>
                  <a:txBody>
                    <a:bodyPr/>
                    <a:lstStyle/>
                    <a:p>
                      <a:r>
                        <a:rPr lang="en-US" sz="1800" b="1" i="0" u="none" strike="noStrike" kern="1200" dirty="0">
                          <a:solidFill>
                            <a:schemeClr val="dk1"/>
                          </a:solidFill>
                          <a:effectLst/>
                          <a:latin typeface="+mn-lt"/>
                          <a:ea typeface="+mn-ea"/>
                          <a:cs typeface="+mn-cs"/>
                        </a:rPr>
                        <a:t>✓</a:t>
                      </a:r>
                      <a:endParaRPr lang="en-US" dirty="0"/>
                    </a:p>
                  </a:txBody>
                  <a:tcPr/>
                </a:tc>
                <a:tc>
                  <a:txBody>
                    <a:bodyPr/>
                    <a:lstStyle/>
                    <a:p>
                      <a:endParaRPr lang="en-US" dirty="0"/>
                    </a:p>
                  </a:txBody>
                  <a:tcPr/>
                </a:tc>
                <a:tc>
                  <a:txBody>
                    <a:bodyPr/>
                    <a:lstStyle/>
                    <a:p>
                      <a:endParaRPr lang="en-US" dirty="0"/>
                    </a:p>
                  </a:txBody>
                  <a:tcPr/>
                </a:tc>
                <a:tc>
                  <a:txBody>
                    <a:bodyPr/>
                    <a:lstStyle/>
                    <a:p>
                      <a:r>
                        <a:rPr lang="en-US" sz="1800" b="1" i="0" u="none" strike="noStrike" kern="1200" dirty="0">
                          <a:solidFill>
                            <a:schemeClr val="dk1"/>
                          </a:solidFill>
                          <a:effectLst/>
                          <a:latin typeface="+mn-lt"/>
                          <a:ea typeface="+mn-ea"/>
                          <a:cs typeface="+mn-cs"/>
                        </a:rPr>
                        <a:t>✓</a:t>
                      </a:r>
                      <a:endParaRPr lang="en-US" dirty="0"/>
                    </a:p>
                  </a:txBody>
                  <a:tcPr/>
                </a:tc>
                <a:extLst>
                  <a:ext uri="{0D108BD9-81ED-4DB2-BD59-A6C34878D82A}">
                    <a16:rowId xmlns:a16="http://schemas.microsoft.com/office/drawing/2014/main" val="2874982707"/>
                  </a:ext>
                </a:extLst>
              </a:tr>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516191571"/>
                  </a:ext>
                </a:extLst>
              </a:tr>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549707297"/>
                  </a:ext>
                </a:extLst>
              </a:tr>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445260198"/>
                  </a:ext>
                </a:extLst>
              </a:tr>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4060033190"/>
                  </a:ext>
                </a:extLst>
              </a:tr>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773353239"/>
                  </a:ext>
                </a:extLst>
              </a:tr>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527138042"/>
                  </a:ext>
                </a:extLst>
              </a:tr>
            </a:tbl>
          </a:graphicData>
        </a:graphic>
      </p:graphicFrame>
      <p:sp>
        <p:nvSpPr>
          <p:cNvPr id="5" name="Oval 4">
            <a:extLst>
              <a:ext uri="{FF2B5EF4-FFF2-40B4-BE49-F238E27FC236}">
                <a16:creationId xmlns:a16="http://schemas.microsoft.com/office/drawing/2014/main" id="{0D688A2C-9E8E-EC4E-AC59-1CECE824A996}"/>
              </a:ext>
            </a:extLst>
          </p:cNvPr>
          <p:cNvSpPr/>
          <p:nvPr/>
        </p:nvSpPr>
        <p:spPr>
          <a:xfrm>
            <a:off x="5414962" y="2099500"/>
            <a:ext cx="2600325" cy="843725"/>
          </a:xfrm>
          <a:prstGeom prst="ellipse">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904318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Systems for KDD:  From Concepts to Practice</a:t>
            </a:r>
          </a:p>
        </p:txBody>
      </p:sp>
      <p:sp>
        <p:nvSpPr>
          <p:cNvPr id="6" name="Subtitle 5">
            <a:extLst>
              <a:ext uri="{FF2B5EF4-FFF2-40B4-BE49-F238E27FC236}">
                <a16:creationId xmlns:a16="http://schemas.microsoft.com/office/drawing/2014/main" id="{36CDC36C-4DFE-E04C-BE6D-13F282F7D096}"/>
              </a:ext>
            </a:extLst>
          </p:cNvPr>
          <p:cNvSpPr>
            <a:spLocks noGrp="1"/>
          </p:cNvSpPr>
          <p:nvPr>
            <p:ph type="subTitle" idx="1"/>
          </p:nvPr>
        </p:nvSpPr>
        <p:spPr/>
        <p:txBody>
          <a:bodyPr/>
          <a:lstStyle/>
          <a:p>
            <a:r>
              <a:rPr lang="en-US" dirty="0"/>
              <a:t>Authors: Dunkel et al.</a:t>
            </a:r>
          </a:p>
          <a:p>
            <a:r>
              <a:rPr lang="en-US" dirty="0"/>
              <a:t>Presenter: Emma </a:t>
            </a:r>
            <a:r>
              <a:rPr lang="en-US" dirty="0" err="1"/>
              <a:t>Tosch</a:t>
            </a:r>
            <a:endParaRPr lang="en-US" dirty="0"/>
          </a:p>
        </p:txBody>
      </p:sp>
    </p:spTree>
    <p:extLst>
      <p:ext uri="{BB962C8B-B14F-4D97-AF65-F5344CB8AC3E}">
        <p14:creationId xmlns:p14="http://schemas.microsoft.com/office/powerpoint/2010/main" val="330804182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DF3433-7DCC-ED44-BBA8-34D580EA0132}"/>
              </a:ext>
            </a:extLst>
          </p:cNvPr>
          <p:cNvSpPr>
            <a:spLocks noGrp="1"/>
          </p:cNvSpPr>
          <p:nvPr>
            <p:ph type="title"/>
          </p:nvPr>
        </p:nvSpPr>
        <p:spPr>
          <a:xfrm>
            <a:off x="838200" y="2431669"/>
            <a:ext cx="10515600" cy="1325563"/>
          </a:xfrm>
        </p:spPr>
        <p:txBody>
          <a:bodyPr/>
          <a:lstStyle/>
          <a:p>
            <a:r>
              <a:rPr lang="en-US" dirty="0"/>
              <a:t>An excellent presentation can always be improved</a:t>
            </a:r>
          </a:p>
        </p:txBody>
      </p:sp>
    </p:spTree>
    <p:extLst>
      <p:ext uri="{BB962C8B-B14F-4D97-AF65-F5344CB8AC3E}">
        <p14:creationId xmlns:p14="http://schemas.microsoft.com/office/powerpoint/2010/main" val="356779207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118A4-C4AF-5C40-B781-08711567B10B}"/>
              </a:ext>
            </a:extLst>
          </p:cNvPr>
          <p:cNvSpPr>
            <a:spLocks noGrp="1"/>
          </p:cNvSpPr>
          <p:nvPr>
            <p:ph type="title"/>
          </p:nvPr>
        </p:nvSpPr>
        <p:spPr/>
        <p:txBody>
          <a:bodyPr/>
          <a:lstStyle/>
          <a:p>
            <a:r>
              <a:rPr lang="en-US" dirty="0"/>
              <a:t>Overview: existing system support for KDD</a:t>
            </a:r>
          </a:p>
        </p:txBody>
      </p:sp>
      <p:graphicFrame>
        <p:nvGraphicFramePr>
          <p:cNvPr id="4" name="Table 4">
            <a:extLst>
              <a:ext uri="{FF2B5EF4-FFF2-40B4-BE49-F238E27FC236}">
                <a16:creationId xmlns:a16="http://schemas.microsoft.com/office/drawing/2014/main" id="{2F2A5FDB-F640-F445-8805-FE456145E1BA}"/>
              </a:ext>
            </a:extLst>
          </p:cNvPr>
          <p:cNvGraphicFramePr>
            <a:graphicFrameLocks noGrp="1"/>
          </p:cNvGraphicFramePr>
          <p:nvPr>
            <p:ph idx="1"/>
          </p:nvPr>
        </p:nvGraphicFramePr>
        <p:xfrm>
          <a:off x="573088" y="2292350"/>
          <a:ext cx="10515596" cy="5461000"/>
        </p:xfrm>
        <a:graphic>
          <a:graphicData uri="http://schemas.openxmlformats.org/drawingml/2006/table">
            <a:tbl>
              <a:tblPr firstRow="1" bandRow="1">
                <a:tableStyleId>{5C22544A-7EE6-4342-B048-85BDC9FD1C3A}</a:tableStyleId>
              </a:tblPr>
              <a:tblGrid>
                <a:gridCol w="1970087">
                  <a:extLst>
                    <a:ext uri="{9D8B030D-6E8A-4147-A177-3AD203B41FA5}">
                      <a16:colId xmlns:a16="http://schemas.microsoft.com/office/drawing/2014/main" val="2052698038"/>
                    </a:ext>
                  </a:extLst>
                </a:gridCol>
                <a:gridCol w="1034369">
                  <a:extLst>
                    <a:ext uri="{9D8B030D-6E8A-4147-A177-3AD203B41FA5}">
                      <a16:colId xmlns:a16="http://schemas.microsoft.com/office/drawing/2014/main" val="1508517483"/>
                    </a:ext>
                  </a:extLst>
                </a:gridCol>
                <a:gridCol w="1502228">
                  <a:extLst>
                    <a:ext uri="{9D8B030D-6E8A-4147-A177-3AD203B41FA5}">
                      <a16:colId xmlns:a16="http://schemas.microsoft.com/office/drawing/2014/main" val="4014127451"/>
                    </a:ext>
                  </a:extLst>
                </a:gridCol>
                <a:gridCol w="1502228">
                  <a:extLst>
                    <a:ext uri="{9D8B030D-6E8A-4147-A177-3AD203B41FA5}">
                      <a16:colId xmlns:a16="http://schemas.microsoft.com/office/drawing/2014/main" val="900625831"/>
                    </a:ext>
                  </a:extLst>
                </a:gridCol>
                <a:gridCol w="1502228">
                  <a:extLst>
                    <a:ext uri="{9D8B030D-6E8A-4147-A177-3AD203B41FA5}">
                      <a16:colId xmlns:a16="http://schemas.microsoft.com/office/drawing/2014/main" val="385783622"/>
                    </a:ext>
                  </a:extLst>
                </a:gridCol>
                <a:gridCol w="1502228">
                  <a:extLst>
                    <a:ext uri="{9D8B030D-6E8A-4147-A177-3AD203B41FA5}">
                      <a16:colId xmlns:a16="http://schemas.microsoft.com/office/drawing/2014/main" val="2466310416"/>
                    </a:ext>
                  </a:extLst>
                </a:gridCol>
                <a:gridCol w="1502228">
                  <a:extLst>
                    <a:ext uri="{9D8B030D-6E8A-4147-A177-3AD203B41FA5}">
                      <a16:colId xmlns:a16="http://schemas.microsoft.com/office/drawing/2014/main" val="1042922155"/>
                    </a:ext>
                  </a:extLst>
                </a:gridCol>
              </a:tblGrid>
              <a:tr h="370840">
                <a:tc>
                  <a:txBody>
                    <a:bodyPr/>
                    <a:lstStyle/>
                    <a:p>
                      <a:r>
                        <a:rPr lang="en-US" dirty="0"/>
                        <a:t>System</a:t>
                      </a:r>
                    </a:p>
                  </a:txBody>
                  <a:tcPr/>
                </a:tc>
                <a:tc>
                  <a:txBody>
                    <a:bodyPr/>
                    <a:lstStyle/>
                    <a:p>
                      <a:r>
                        <a:rPr lang="en-US" dirty="0"/>
                        <a:t>Select</a:t>
                      </a:r>
                    </a:p>
                  </a:txBody>
                  <a:tcPr/>
                </a:tc>
                <a:tc>
                  <a:txBody>
                    <a:bodyPr/>
                    <a:lstStyle/>
                    <a:p>
                      <a:r>
                        <a:rPr lang="en-US" dirty="0"/>
                        <a:t>Clean</a:t>
                      </a:r>
                    </a:p>
                  </a:txBody>
                  <a:tcPr/>
                </a:tc>
                <a:tc>
                  <a:txBody>
                    <a:bodyPr/>
                    <a:lstStyle/>
                    <a:p>
                      <a:r>
                        <a:rPr lang="en-US" dirty="0"/>
                        <a:t>Transform</a:t>
                      </a:r>
                    </a:p>
                  </a:txBody>
                  <a:tcPr/>
                </a:tc>
                <a:tc>
                  <a:txBody>
                    <a:bodyPr/>
                    <a:lstStyle/>
                    <a:p>
                      <a:r>
                        <a:rPr lang="en-US" dirty="0"/>
                        <a:t>Mine</a:t>
                      </a:r>
                    </a:p>
                  </a:txBody>
                  <a:tcPr/>
                </a:tc>
                <a:tc>
                  <a:txBody>
                    <a:bodyPr/>
                    <a:lstStyle/>
                    <a:p>
                      <a:r>
                        <a:rPr lang="en-US" dirty="0"/>
                        <a:t>Interpret</a:t>
                      </a:r>
                    </a:p>
                  </a:txBody>
                  <a:tcPr/>
                </a:tc>
                <a:tc>
                  <a:txBody>
                    <a:bodyPr/>
                    <a:lstStyle/>
                    <a:p>
                      <a:r>
                        <a:rPr lang="en-US" dirty="0"/>
                        <a:t>Evaluate</a:t>
                      </a:r>
                    </a:p>
                  </a:txBody>
                  <a:tcPr/>
                </a:tc>
                <a:extLst>
                  <a:ext uri="{0D108BD9-81ED-4DB2-BD59-A6C34878D82A}">
                    <a16:rowId xmlns:a16="http://schemas.microsoft.com/office/drawing/2014/main" val="2901489840"/>
                  </a:ext>
                </a:extLst>
              </a:tr>
              <a:tr h="370840">
                <a:tc>
                  <a:txBody>
                    <a:bodyPr/>
                    <a:lstStyle/>
                    <a:p>
                      <a:r>
                        <a:rPr lang="en-US" dirty="0"/>
                        <a:t>Intelligent Miner</a:t>
                      </a:r>
                    </a:p>
                  </a:txBody>
                  <a:tcPr/>
                </a:tc>
                <a:tc>
                  <a:txBody>
                    <a:bodyPr/>
                    <a:lstStyle/>
                    <a:p>
                      <a:endParaRPr lang="en-US" dirty="0"/>
                    </a:p>
                  </a:txBody>
                  <a:tcPr/>
                </a:tc>
                <a:tc>
                  <a:txBody>
                    <a:bodyPr/>
                    <a:lstStyle/>
                    <a:p>
                      <a:r>
                        <a:rPr lang="en-US" sz="1800" b="1" i="0" u="none" strike="noStrike" kern="1200" dirty="0">
                          <a:solidFill>
                            <a:schemeClr val="dk1"/>
                          </a:solidFill>
                          <a:effectLst/>
                          <a:latin typeface="+mn-lt"/>
                          <a:ea typeface="+mn-ea"/>
                          <a:cs typeface="+mn-cs"/>
                        </a:rPr>
                        <a:t>✓</a:t>
                      </a:r>
                      <a:endParaRPr lang="en-US" dirty="0"/>
                    </a:p>
                  </a:txBody>
                  <a:tcPr/>
                </a:tc>
                <a:tc>
                  <a:txBody>
                    <a:bodyPr/>
                    <a:lstStyle/>
                    <a:p>
                      <a:r>
                        <a:rPr lang="en-US" sz="1800" b="1" i="0" u="none" strike="noStrike" kern="1200" dirty="0">
                          <a:solidFill>
                            <a:schemeClr val="dk1"/>
                          </a:solidFill>
                          <a:effectLst/>
                          <a:latin typeface="+mn-lt"/>
                          <a:ea typeface="+mn-ea"/>
                          <a:cs typeface="+mn-cs"/>
                        </a:rPr>
                        <a:t>✓</a:t>
                      </a:r>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913942690"/>
                  </a:ext>
                </a:extLst>
              </a:tr>
              <a:tr h="370840">
                <a:tc>
                  <a:txBody>
                    <a:bodyPr/>
                    <a:lstStyle/>
                    <a:p>
                      <a:r>
                        <a:rPr lang="en-US" dirty="0" err="1"/>
                        <a:t>MineSet</a:t>
                      </a:r>
                      <a:endParaRPr lang="en-US" dirty="0"/>
                    </a:p>
                  </a:txBody>
                  <a:tcPr/>
                </a:tc>
                <a:tc>
                  <a:txBody>
                    <a:bodyPr/>
                    <a:lstStyle/>
                    <a:p>
                      <a:endParaRPr lang="en-US" dirty="0"/>
                    </a:p>
                  </a:txBody>
                  <a:tcPr/>
                </a:tc>
                <a:tc>
                  <a:txBody>
                    <a:bodyPr/>
                    <a:lstStyle/>
                    <a:p>
                      <a:r>
                        <a:rPr lang="en-US" sz="1800" b="1" i="0" u="none" strike="noStrike" kern="1200" dirty="0">
                          <a:solidFill>
                            <a:schemeClr val="dk1"/>
                          </a:solidFill>
                          <a:effectLst/>
                          <a:latin typeface="+mn-lt"/>
                          <a:ea typeface="+mn-ea"/>
                          <a:cs typeface="+mn-cs"/>
                        </a:rPr>
                        <a:t>✓</a:t>
                      </a:r>
                      <a:endParaRPr lang="en-US" dirty="0"/>
                    </a:p>
                  </a:txBody>
                  <a:tcPr/>
                </a:tc>
                <a:tc>
                  <a:txBody>
                    <a:bodyPr/>
                    <a:lstStyle/>
                    <a:p>
                      <a:r>
                        <a:rPr lang="en-US" sz="1800" b="1" i="0" u="none" strike="noStrike" kern="1200" dirty="0">
                          <a:solidFill>
                            <a:schemeClr val="dk1"/>
                          </a:solidFill>
                          <a:effectLst/>
                          <a:latin typeface="+mn-lt"/>
                          <a:ea typeface="+mn-ea"/>
                          <a:cs typeface="+mn-cs"/>
                        </a:rPr>
                        <a:t>✓</a:t>
                      </a:r>
                      <a:endParaRPr lang="en-US" dirty="0"/>
                    </a:p>
                  </a:txBody>
                  <a:tcPr/>
                </a:tc>
                <a:tc>
                  <a:txBody>
                    <a:bodyPr/>
                    <a:lstStyle/>
                    <a:p>
                      <a:endParaRPr lang="en-US" dirty="0"/>
                    </a:p>
                  </a:txBody>
                  <a:tcPr/>
                </a:tc>
                <a:tc>
                  <a:txBody>
                    <a:bodyPr/>
                    <a:lstStyle/>
                    <a:p>
                      <a:r>
                        <a:rPr lang="en-US" sz="1800" b="1" i="0" u="none" strike="noStrike" kern="1200" dirty="0">
                          <a:solidFill>
                            <a:schemeClr val="dk1"/>
                          </a:solidFill>
                          <a:effectLst/>
                          <a:latin typeface="+mn-lt"/>
                          <a:ea typeface="+mn-ea"/>
                          <a:cs typeface="+mn-cs"/>
                        </a:rPr>
                        <a:t>✓</a:t>
                      </a:r>
                      <a:endParaRPr lang="en-US" dirty="0"/>
                    </a:p>
                  </a:txBody>
                  <a:tcPr/>
                </a:tc>
                <a:tc>
                  <a:txBody>
                    <a:bodyPr/>
                    <a:lstStyle/>
                    <a:p>
                      <a:r>
                        <a:rPr lang="en-US" sz="1800" b="1" i="0" u="none" strike="noStrike" kern="1200" dirty="0">
                          <a:solidFill>
                            <a:schemeClr val="dk1"/>
                          </a:solidFill>
                          <a:effectLst/>
                          <a:latin typeface="+mn-lt"/>
                          <a:ea typeface="+mn-ea"/>
                          <a:cs typeface="+mn-cs"/>
                        </a:rPr>
                        <a:t>✓</a:t>
                      </a:r>
                      <a:endParaRPr lang="en-US" dirty="0"/>
                    </a:p>
                  </a:txBody>
                  <a:tcPr/>
                </a:tc>
                <a:extLst>
                  <a:ext uri="{0D108BD9-81ED-4DB2-BD59-A6C34878D82A}">
                    <a16:rowId xmlns:a16="http://schemas.microsoft.com/office/drawing/2014/main" val="428974894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MLC++</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r>
                        <a:rPr lang="en-US" sz="1800" b="1" i="0" u="none" strike="noStrike" kern="1200" dirty="0">
                          <a:solidFill>
                            <a:schemeClr val="dk1"/>
                          </a:solidFill>
                          <a:effectLst/>
                          <a:latin typeface="+mn-lt"/>
                          <a:ea typeface="+mn-ea"/>
                          <a:cs typeface="+mn-cs"/>
                        </a:rPr>
                        <a:t>✓</a:t>
                      </a:r>
                      <a:endParaRPr lang="en-US" dirty="0"/>
                    </a:p>
                  </a:txBody>
                  <a:tcPr/>
                </a:tc>
                <a:tc>
                  <a:txBody>
                    <a:bodyPr/>
                    <a:lstStyle/>
                    <a:p>
                      <a:r>
                        <a:rPr lang="en-US" sz="1800" b="1" i="0" u="none" strike="noStrike" kern="1200" dirty="0">
                          <a:solidFill>
                            <a:schemeClr val="dk1"/>
                          </a:solidFill>
                          <a:effectLst/>
                          <a:latin typeface="+mn-lt"/>
                          <a:ea typeface="+mn-ea"/>
                          <a:cs typeface="+mn-cs"/>
                        </a:rPr>
                        <a:t>✓</a:t>
                      </a:r>
                      <a:endParaRPr lang="en-US" dirty="0"/>
                    </a:p>
                  </a:txBody>
                  <a:tcPr/>
                </a:tc>
                <a:tc>
                  <a:txBody>
                    <a:bodyPr/>
                    <a:lstStyle/>
                    <a:p>
                      <a:endParaRPr lang="en-US" dirty="0"/>
                    </a:p>
                  </a:txBody>
                  <a:tcPr/>
                </a:tc>
                <a:extLst>
                  <a:ext uri="{0D108BD9-81ED-4DB2-BD59-A6C34878D82A}">
                    <a16:rowId xmlns:a16="http://schemas.microsoft.com/office/drawing/2014/main" val="619678686"/>
                  </a:ext>
                </a:extLst>
              </a:tr>
              <a:tr h="370840">
                <a:tc>
                  <a:txBody>
                    <a:bodyPr/>
                    <a:lstStyle/>
                    <a:p>
                      <a:r>
                        <a:rPr lang="en-US" dirty="0"/>
                        <a:t>Clementine</a:t>
                      </a:r>
                    </a:p>
                  </a:txBody>
                  <a:tcPr/>
                </a:tc>
                <a:tc>
                  <a:txBody>
                    <a:bodyPr/>
                    <a:lstStyle/>
                    <a:p>
                      <a:r>
                        <a:rPr lang="en-US" sz="1800" b="1" i="0" u="none" strike="noStrike" kern="1200" dirty="0">
                          <a:solidFill>
                            <a:schemeClr val="dk1"/>
                          </a:solidFill>
                          <a:effectLst/>
                          <a:latin typeface="+mn-lt"/>
                          <a:ea typeface="+mn-ea"/>
                          <a:cs typeface="+mn-cs"/>
                        </a:rPr>
                        <a:t>✓</a:t>
                      </a:r>
                      <a:endParaRPr lang="en-US" dirty="0"/>
                    </a:p>
                  </a:txBody>
                  <a:tcPr/>
                </a:tc>
                <a:tc>
                  <a:txBody>
                    <a:bodyPr/>
                    <a:lstStyle/>
                    <a:p>
                      <a:r>
                        <a:rPr lang="en-US" sz="1800" b="1" i="0" u="none" strike="noStrike" kern="1200" dirty="0">
                          <a:solidFill>
                            <a:schemeClr val="dk1"/>
                          </a:solidFill>
                          <a:effectLst/>
                          <a:latin typeface="+mn-lt"/>
                          <a:ea typeface="+mn-ea"/>
                          <a:cs typeface="+mn-cs"/>
                        </a:rPr>
                        <a:t>✓</a:t>
                      </a:r>
                      <a:endParaRPr lang="en-US" dirty="0"/>
                    </a:p>
                  </a:txBody>
                  <a:tcPr/>
                </a:tc>
                <a:tc>
                  <a:txBody>
                    <a:bodyPr/>
                    <a:lstStyle/>
                    <a:p>
                      <a:endParaRPr lang="en-US" dirty="0"/>
                    </a:p>
                  </a:txBody>
                  <a:tcPr/>
                </a:tc>
                <a:tc>
                  <a:txBody>
                    <a:bodyPr/>
                    <a:lstStyle/>
                    <a:p>
                      <a:r>
                        <a:rPr lang="en-US" sz="1800" b="1" i="0" u="none" strike="noStrike" kern="1200" dirty="0">
                          <a:solidFill>
                            <a:schemeClr val="dk1"/>
                          </a:solidFill>
                          <a:effectLst/>
                          <a:latin typeface="+mn-lt"/>
                          <a:ea typeface="+mn-ea"/>
                          <a:cs typeface="+mn-cs"/>
                        </a:rPr>
                        <a:t>✓</a:t>
                      </a:r>
                      <a:endParaRPr lang="en-US" dirty="0"/>
                    </a:p>
                  </a:txBody>
                  <a:tcPr/>
                </a:tc>
                <a:tc>
                  <a:txBody>
                    <a:bodyPr/>
                    <a:lstStyle/>
                    <a:p>
                      <a:r>
                        <a:rPr lang="en-US" sz="1800" b="1" i="0" u="none" strike="noStrike" kern="1200" dirty="0">
                          <a:solidFill>
                            <a:schemeClr val="dk1"/>
                          </a:solidFill>
                          <a:effectLst/>
                          <a:latin typeface="+mn-lt"/>
                          <a:ea typeface="+mn-ea"/>
                          <a:cs typeface="+mn-cs"/>
                        </a:rPr>
                        <a:t>✓</a:t>
                      </a:r>
                      <a:endParaRPr lang="en-US" dirty="0"/>
                    </a:p>
                  </a:txBody>
                  <a:tcPr/>
                </a:tc>
                <a:tc>
                  <a:txBody>
                    <a:bodyPr/>
                    <a:lstStyle/>
                    <a:p>
                      <a:endParaRPr lang="en-US" dirty="0"/>
                    </a:p>
                  </a:txBody>
                  <a:tcPr/>
                </a:tc>
                <a:extLst>
                  <a:ext uri="{0D108BD9-81ED-4DB2-BD59-A6C34878D82A}">
                    <a16:rowId xmlns:a16="http://schemas.microsoft.com/office/drawing/2014/main" val="1060162781"/>
                  </a:ext>
                </a:extLst>
              </a:tr>
              <a:tr h="370840">
                <a:tc>
                  <a:txBody>
                    <a:bodyPr/>
                    <a:lstStyle/>
                    <a:p>
                      <a:r>
                        <a:rPr lang="en-US" dirty="0" err="1"/>
                        <a:t>DBMiner</a:t>
                      </a:r>
                      <a:r>
                        <a:rPr lang="en-US" dirty="0"/>
                        <a:t> (includes </a:t>
                      </a:r>
                      <a:r>
                        <a:rPr lang="en-US" dirty="0" err="1"/>
                        <a:t>GeoMiner</a:t>
                      </a:r>
                      <a:r>
                        <a:rPr lang="en-US" dirty="0"/>
                        <a:t>)</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r>
                        <a:rPr lang="en-US" sz="1800" b="1" i="0" u="none" strike="noStrike" kern="1200" dirty="0">
                          <a:solidFill>
                            <a:schemeClr val="dk1"/>
                          </a:solidFill>
                          <a:effectLst/>
                          <a:latin typeface="+mn-lt"/>
                          <a:ea typeface="+mn-ea"/>
                          <a:cs typeface="+mn-cs"/>
                        </a:rPr>
                        <a:t>✓</a:t>
                      </a:r>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4258268920"/>
                  </a:ext>
                </a:extLst>
              </a:tr>
              <a:tr h="370840">
                <a:tc>
                  <a:txBody>
                    <a:bodyPr/>
                    <a:lstStyle/>
                    <a:p>
                      <a:r>
                        <a:rPr lang="en-US" dirty="0"/>
                        <a:t>IDIS</a:t>
                      </a:r>
                    </a:p>
                  </a:txBody>
                  <a:tcPr/>
                </a:tc>
                <a:tc>
                  <a:txBody>
                    <a:bodyPr/>
                    <a:lstStyle/>
                    <a:p>
                      <a:r>
                        <a:rPr lang="en-US" sz="1800" b="1" i="0" u="none" strike="noStrike" kern="1200" dirty="0">
                          <a:solidFill>
                            <a:schemeClr val="dk1"/>
                          </a:solidFill>
                          <a:effectLst/>
                          <a:latin typeface="+mn-lt"/>
                          <a:ea typeface="+mn-ea"/>
                          <a:cs typeface="+mn-cs"/>
                        </a:rPr>
                        <a:t>✓</a:t>
                      </a:r>
                      <a:endParaRPr lang="en-US" dirty="0"/>
                    </a:p>
                  </a:txBody>
                  <a:tcPr/>
                </a:tc>
                <a:tc>
                  <a:txBody>
                    <a:bodyPr/>
                    <a:lstStyle/>
                    <a:p>
                      <a:r>
                        <a:rPr lang="en-US" sz="1800" b="1" i="0" u="none" strike="noStrike" kern="1200" dirty="0">
                          <a:solidFill>
                            <a:schemeClr val="dk1"/>
                          </a:solidFill>
                          <a:effectLst/>
                          <a:latin typeface="+mn-lt"/>
                          <a:ea typeface="+mn-ea"/>
                          <a:cs typeface="+mn-cs"/>
                        </a:rPr>
                        <a:t>✓</a:t>
                      </a:r>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588244580"/>
                  </a:ext>
                </a:extLst>
              </a:tr>
              <a:tr h="370840">
                <a:tc>
                  <a:txBody>
                    <a:bodyPr/>
                    <a:lstStyle/>
                    <a:p>
                      <a:r>
                        <a:rPr lang="en-US" dirty="0" err="1"/>
                        <a:t>Mobal</a:t>
                      </a:r>
                      <a:endParaRPr lang="en-US" dirty="0"/>
                    </a:p>
                  </a:txBody>
                  <a:tcPr/>
                </a:tc>
                <a:tc>
                  <a:txBody>
                    <a:bodyPr/>
                    <a:lstStyle/>
                    <a:p>
                      <a:r>
                        <a:rPr lang="en-US" sz="1800" b="1" i="0" u="none" strike="noStrike" kern="1200" dirty="0">
                          <a:solidFill>
                            <a:schemeClr val="dk1"/>
                          </a:solidFill>
                          <a:effectLst/>
                          <a:latin typeface="+mn-lt"/>
                          <a:ea typeface="+mn-ea"/>
                          <a:cs typeface="+mn-cs"/>
                        </a:rPr>
                        <a:t>✓</a:t>
                      </a:r>
                      <a:endParaRPr lang="en-US" dirty="0"/>
                    </a:p>
                  </a:txBody>
                  <a:tcPr/>
                </a:tc>
                <a:tc>
                  <a:txBody>
                    <a:bodyPr/>
                    <a:lstStyle/>
                    <a:p>
                      <a:r>
                        <a:rPr lang="en-US" sz="1800" b="1" i="0" u="none" strike="noStrike" kern="1200" dirty="0">
                          <a:solidFill>
                            <a:schemeClr val="dk1"/>
                          </a:solidFill>
                          <a:effectLst/>
                          <a:latin typeface="+mn-lt"/>
                          <a:ea typeface="+mn-ea"/>
                          <a:cs typeface="+mn-cs"/>
                        </a:rPr>
                        <a:t>✓</a:t>
                      </a:r>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201875208"/>
                  </a:ext>
                </a:extLst>
              </a:tr>
              <a:tr h="370840">
                <a:tc>
                  <a:txBody>
                    <a:bodyPr/>
                    <a:lstStyle/>
                    <a:p>
                      <a:r>
                        <a:rPr lang="en-US" dirty="0" err="1"/>
                        <a:t>DataSurveyor</a:t>
                      </a:r>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502523176"/>
                  </a:ext>
                </a:extLst>
              </a:tr>
              <a:tr h="370840">
                <a:tc>
                  <a:txBody>
                    <a:bodyPr/>
                    <a:lstStyle/>
                    <a:p>
                      <a:r>
                        <a:rPr lang="en-US" dirty="0"/>
                        <a:t>Emerald</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r>
                        <a:rPr lang="en-US" sz="1800" b="1" i="0" u="none" strike="noStrike" kern="1200" dirty="0">
                          <a:solidFill>
                            <a:schemeClr val="dk1"/>
                          </a:solidFill>
                          <a:effectLst/>
                          <a:latin typeface="+mn-lt"/>
                          <a:ea typeface="+mn-ea"/>
                          <a:cs typeface="+mn-cs"/>
                        </a:rPr>
                        <a:t>✓</a:t>
                      </a:r>
                      <a:endParaRPr lang="en-US" dirty="0"/>
                    </a:p>
                  </a:txBody>
                  <a:tcPr/>
                </a:tc>
                <a:extLst>
                  <a:ext uri="{0D108BD9-81ED-4DB2-BD59-A6C34878D82A}">
                    <a16:rowId xmlns:a16="http://schemas.microsoft.com/office/drawing/2014/main" val="357062675"/>
                  </a:ext>
                </a:extLst>
              </a:tr>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075283813"/>
                  </a:ext>
                </a:extLst>
              </a:tr>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5960966"/>
                  </a:ext>
                </a:extLst>
              </a:tr>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913639691"/>
                  </a:ext>
                </a:extLst>
              </a:tr>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4118657997"/>
                  </a:ext>
                </a:extLst>
              </a:tr>
            </a:tbl>
          </a:graphicData>
        </a:graphic>
      </p:graphicFrame>
      <p:sp>
        <p:nvSpPr>
          <p:cNvPr id="5" name="Oval 4">
            <a:extLst>
              <a:ext uri="{FF2B5EF4-FFF2-40B4-BE49-F238E27FC236}">
                <a16:creationId xmlns:a16="http://schemas.microsoft.com/office/drawing/2014/main" id="{5D0AF2BE-2768-A041-9890-8D4A82E1DDEB}"/>
              </a:ext>
            </a:extLst>
          </p:cNvPr>
          <p:cNvSpPr/>
          <p:nvPr/>
        </p:nvSpPr>
        <p:spPr>
          <a:xfrm>
            <a:off x="7939112" y="2157032"/>
            <a:ext cx="1276350" cy="614363"/>
          </a:xfrm>
          <a:prstGeom prst="ellipse">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5C52A2B4-2DB0-0048-95C9-D13D05B48E98}"/>
              </a:ext>
            </a:extLst>
          </p:cNvPr>
          <p:cNvSpPr/>
          <p:nvPr/>
        </p:nvSpPr>
        <p:spPr>
          <a:xfrm>
            <a:off x="0" y="1885950"/>
            <a:ext cx="12192000" cy="4972050"/>
          </a:xfrm>
          <a:prstGeom prst="rect">
            <a:avLst/>
          </a:prstGeom>
          <a:solidFill>
            <a:schemeClr val="bg1">
              <a:alpha val="5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0" b="1" dirty="0">
                <a:solidFill>
                  <a:srgbClr val="C00000"/>
                </a:solidFill>
              </a:rPr>
              <a:t>Should have had visual examples for each of these</a:t>
            </a:r>
          </a:p>
        </p:txBody>
      </p:sp>
    </p:spTree>
    <p:extLst>
      <p:ext uri="{BB962C8B-B14F-4D97-AF65-F5344CB8AC3E}">
        <p14:creationId xmlns:p14="http://schemas.microsoft.com/office/powerpoint/2010/main" val="3183262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DF3433-7DCC-ED44-BBA8-34D580EA0132}"/>
              </a:ext>
            </a:extLst>
          </p:cNvPr>
          <p:cNvSpPr>
            <a:spLocks noGrp="1"/>
          </p:cNvSpPr>
          <p:nvPr>
            <p:ph type="title"/>
          </p:nvPr>
        </p:nvSpPr>
        <p:spPr>
          <a:xfrm>
            <a:off x="838200" y="2431669"/>
            <a:ext cx="10515600" cy="1325563"/>
          </a:xfrm>
        </p:spPr>
        <p:txBody>
          <a:bodyPr/>
          <a:lstStyle/>
          <a:p>
            <a:r>
              <a:rPr lang="en-US" dirty="0"/>
              <a:t>Good luck!</a:t>
            </a:r>
          </a:p>
        </p:txBody>
      </p:sp>
      <p:pic>
        <p:nvPicPr>
          <p:cNvPr id="4" name="Picture 3" descr="A picture containing text, vector graphics&#10;&#10;Description automatically generated">
            <a:extLst>
              <a:ext uri="{FF2B5EF4-FFF2-40B4-BE49-F238E27FC236}">
                <a16:creationId xmlns:a16="http://schemas.microsoft.com/office/drawing/2014/main" id="{4DA5DCCC-890F-8E4B-86DD-F0FB27C2403B}"/>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2672267" y="0"/>
            <a:ext cx="6847465" cy="6858000"/>
          </a:xfrm>
          <a:prstGeom prst="rect">
            <a:avLst/>
          </a:prstGeom>
        </p:spPr>
      </p:pic>
      <p:sp>
        <p:nvSpPr>
          <p:cNvPr id="5" name="TextBox 4">
            <a:extLst>
              <a:ext uri="{FF2B5EF4-FFF2-40B4-BE49-F238E27FC236}">
                <a16:creationId xmlns:a16="http://schemas.microsoft.com/office/drawing/2014/main" id="{45E38187-A5F5-6C48-BFD4-A0C0117CF809}"/>
              </a:ext>
            </a:extLst>
          </p:cNvPr>
          <p:cNvSpPr txBox="1"/>
          <p:nvPr/>
        </p:nvSpPr>
        <p:spPr>
          <a:xfrm>
            <a:off x="2672267" y="6858000"/>
            <a:ext cx="6847465" cy="230832"/>
          </a:xfrm>
          <a:prstGeom prst="rect">
            <a:avLst/>
          </a:prstGeom>
          <a:noFill/>
        </p:spPr>
        <p:txBody>
          <a:bodyPr wrap="square" rtlCol="0">
            <a:spAutoFit/>
          </a:bodyPr>
          <a:lstStyle/>
          <a:p>
            <a:r>
              <a:rPr lang="en-US" sz="900">
                <a:hlinkClick r:id="rId3" tooltip="https://www.pngall.com/celebration-png"/>
              </a:rPr>
              <a:t>This Photo</a:t>
            </a:r>
            <a:r>
              <a:rPr lang="en-US" sz="900"/>
              <a:t> by Unknown Author is licensed under </a:t>
            </a:r>
            <a:r>
              <a:rPr lang="en-US" sz="900">
                <a:hlinkClick r:id="rId4" tooltip="https://creativecommons.org/licenses/by-nc/3.0/"/>
              </a:rPr>
              <a:t>CC BY-NC</a:t>
            </a:r>
            <a:endParaRPr lang="en-US" sz="900"/>
          </a:p>
        </p:txBody>
      </p:sp>
    </p:spTree>
    <p:extLst>
      <p:ext uri="{BB962C8B-B14F-4D97-AF65-F5344CB8AC3E}">
        <p14:creationId xmlns:p14="http://schemas.microsoft.com/office/powerpoint/2010/main" val="1417491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phic 4" descr="Office worker female outline">
            <a:extLst>
              <a:ext uri="{FF2B5EF4-FFF2-40B4-BE49-F238E27FC236}">
                <a16:creationId xmlns:a16="http://schemas.microsoft.com/office/drawing/2014/main" id="{826076C2-A196-4F48-BE4D-0FEB4A94EB2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3478" y="520699"/>
            <a:ext cx="5480958" cy="5480958"/>
          </a:xfrm>
          <a:prstGeom prst="rect">
            <a:avLst/>
          </a:prstGeom>
        </p:spPr>
      </p:pic>
      <p:pic>
        <p:nvPicPr>
          <p:cNvPr id="9" name="Graphic 8" descr="Lights On with solid fill">
            <a:extLst>
              <a:ext uri="{FF2B5EF4-FFF2-40B4-BE49-F238E27FC236}">
                <a16:creationId xmlns:a16="http://schemas.microsoft.com/office/drawing/2014/main" id="{27910FAE-4FFA-FA4A-8161-121B9B4C64E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825019" y="697227"/>
            <a:ext cx="1543957" cy="1543957"/>
          </a:xfrm>
          <a:prstGeom prst="rect">
            <a:avLst/>
          </a:prstGeom>
        </p:spPr>
      </p:pic>
      <p:cxnSp>
        <p:nvCxnSpPr>
          <p:cNvPr id="11" name="Straight Arrow Connector 10">
            <a:extLst>
              <a:ext uri="{FF2B5EF4-FFF2-40B4-BE49-F238E27FC236}">
                <a16:creationId xmlns:a16="http://schemas.microsoft.com/office/drawing/2014/main" id="{6B6B901C-9800-0F4C-B5BF-A0B4F6213184}"/>
              </a:ext>
            </a:extLst>
          </p:cNvPr>
          <p:cNvCxnSpPr>
            <a:cxnSpLocks/>
          </p:cNvCxnSpPr>
          <p:nvPr/>
        </p:nvCxnSpPr>
        <p:spPr>
          <a:xfrm flipV="1">
            <a:off x="5860715" y="2228826"/>
            <a:ext cx="1202222" cy="121730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4" name="Graphic 13" descr="Employee badge outline">
            <a:extLst>
              <a:ext uri="{FF2B5EF4-FFF2-40B4-BE49-F238E27FC236}">
                <a16:creationId xmlns:a16="http://schemas.microsoft.com/office/drawing/2014/main" id="{CC88CD77-D4B1-5E4C-A08A-B3F2CBCB8A4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110424" y="4018643"/>
            <a:ext cx="1191986" cy="1191986"/>
          </a:xfrm>
          <a:prstGeom prst="rect">
            <a:avLst/>
          </a:prstGeom>
        </p:spPr>
      </p:pic>
      <p:grpSp>
        <p:nvGrpSpPr>
          <p:cNvPr id="19" name="Group 18">
            <a:extLst>
              <a:ext uri="{FF2B5EF4-FFF2-40B4-BE49-F238E27FC236}">
                <a16:creationId xmlns:a16="http://schemas.microsoft.com/office/drawing/2014/main" id="{DABDE16C-520A-304A-B942-DA1D25C6359C}"/>
              </a:ext>
            </a:extLst>
          </p:cNvPr>
          <p:cNvGrpSpPr/>
          <p:nvPr/>
        </p:nvGrpSpPr>
        <p:grpSpPr>
          <a:xfrm>
            <a:off x="4668300" y="3443227"/>
            <a:ext cx="2572657" cy="2702897"/>
            <a:chOff x="5522697" y="3429000"/>
            <a:chExt cx="2572657" cy="2702897"/>
          </a:xfrm>
        </p:grpSpPr>
        <p:pic>
          <p:nvPicPr>
            <p:cNvPr id="7" name="Graphic 6" descr="Database outline">
              <a:extLst>
                <a:ext uri="{FF2B5EF4-FFF2-40B4-BE49-F238E27FC236}">
                  <a16:creationId xmlns:a16="http://schemas.microsoft.com/office/drawing/2014/main" id="{225D7720-5B98-B04D-B998-4767ECE482E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522697" y="3429000"/>
              <a:ext cx="2572657" cy="2572657"/>
            </a:xfrm>
            <a:prstGeom prst="rect">
              <a:avLst/>
            </a:prstGeom>
          </p:spPr>
        </p:pic>
        <p:sp>
          <p:nvSpPr>
            <p:cNvPr id="18" name="TextBox 17">
              <a:extLst>
                <a:ext uri="{FF2B5EF4-FFF2-40B4-BE49-F238E27FC236}">
                  <a16:creationId xmlns:a16="http://schemas.microsoft.com/office/drawing/2014/main" id="{2ACFF703-6148-8844-8157-46DF015D4494}"/>
                </a:ext>
              </a:extLst>
            </p:cNvPr>
            <p:cNvSpPr txBox="1"/>
            <p:nvPr/>
          </p:nvSpPr>
          <p:spPr>
            <a:xfrm>
              <a:off x="6452173" y="5762565"/>
              <a:ext cx="852880" cy="369332"/>
            </a:xfrm>
            <a:prstGeom prst="rect">
              <a:avLst/>
            </a:prstGeom>
            <a:noFill/>
          </p:spPr>
          <p:txBody>
            <a:bodyPr wrap="square" rtlCol="0">
              <a:spAutoFit/>
            </a:bodyPr>
            <a:lstStyle/>
            <a:p>
              <a:r>
                <a:rPr lang="en-US" dirty="0"/>
                <a:t>Sales</a:t>
              </a:r>
            </a:p>
          </p:txBody>
        </p:sp>
      </p:grpSp>
      <p:grpSp>
        <p:nvGrpSpPr>
          <p:cNvPr id="21" name="Group 20">
            <a:extLst>
              <a:ext uri="{FF2B5EF4-FFF2-40B4-BE49-F238E27FC236}">
                <a16:creationId xmlns:a16="http://schemas.microsoft.com/office/drawing/2014/main" id="{E7295429-C044-CB4A-AE69-30FE3D4809C7}"/>
              </a:ext>
            </a:extLst>
          </p:cNvPr>
          <p:cNvGrpSpPr/>
          <p:nvPr/>
        </p:nvGrpSpPr>
        <p:grpSpPr>
          <a:xfrm>
            <a:off x="6320518" y="3418510"/>
            <a:ext cx="2572657" cy="2723983"/>
            <a:chOff x="7305053" y="3388862"/>
            <a:chExt cx="2572657" cy="2723983"/>
          </a:xfrm>
        </p:grpSpPr>
        <p:pic>
          <p:nvPicPr>
            <p:cNvPr id="17" name="Graphic 16" descr="Database outline">
              <a:extLst>
                <a:ext uri="{FF2B5EF4-FFF2-40B4-BE49-F238E27FC236}">
                  <a16:creationId xmlns:a16="http://schemas.microsoft.com/office/drawing/2014/main" id="{057959B7-9B46-AB42-B672-4750FDD9C8B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305053" y="3388862"/>
              <a:ext cx="2572657" cy="2572657"/>
            </a:xfrm>
            <a:prstGeom prst="rect">
              <a:avLst/>
            </a:prstGeom>
          </p:spPr>
        </p:pic>
        <p:sp>
          <p:nvSpPr>
            <p:cNvPr id="20" name="TextBox 19">
              <a:extLst>
                <a:ext uri="{FF2B5EF4-FFF2-40B4-BE49-F238E27FC236}">
                  <a16:creationId xmlns:a16="http://schemas.microsoft.com/office/drawing/2014/main" id="{D54B2812-17AE-6743-8F5B-EB4E6C473168}"/>
                </a:ext>
              </a:extLst>
            </p:cNvPr>
            <p:cNvSpPr txBox="1"/>
            <p:nvPr/>
          </p:nvSpPr>
          <p:spPr>
            <a:xfrm>
              <a:off x="8290505" y="5743513"/>
              <a:ext cx="852880" cy="369332"/>
            </a:xfrm>
            <a:prstGeom prst="rect">
              <a:avLst/>
            </a:prstGeom>
            <a:noFill/>
          </p:spPr>
          <p:txBody>
            <a:bodyPr wrap="square" rtlCol="0">
              <a:spAutoFit/>
            </a:bodyPr>
            <a:lstStyle/>
            <a:p>
              <a:r>
                <a:rPr lang="en-US" dirty="0"/>
                <a:t>Logs</a:t>
              </a:r>
            </a:p>
          </p:txBody>
        </p:sp>
      </p:grpSp>
      <p:grpSp>
        <p:nvGrpSpPr>
          <p:cNvPr id="22" name="Group 21">
            <a:extLst>
              <a:ext uri="{FF2B5EF4-FFF2-40B4-BE49-F238E27FC236}">
                <a16:creationId xmlns:a16="http://schemas.microsoft.com/office/drawing/2014/main" id="{CF7EA365-60F4-DC47-88A7-39275DB2E35C}"/>
              </a:ext>
            </a:extLst>
          </p:cNvPr>
          <p:cNvGrpSpPr/>
          <p:nvPr/>
        </p:nvGrpSpPr>
        <p:grpSpPr>
          <a:xfrm>
            <a:off x="7974009" y="3418510"/>
            <a:ext cx="2572657" cy="2723983"/>
            <a:chOff x="7305053" y="3388862"/>
            <a:chExt cx="2572657" cy="2723983"/>
          </a:xfrm>
        </p:grpSpPr>
        <p:pic>
          <p:nvPicPr>
            <p:cNvPr id="23" name="Graphic 22" descr="Database outline">
              <a:extLst>
                <a:ext uri="{FF2B5EF4-FFF2-40B4-BE49-F238E27FC236}">
                  <a16:creationId xmlns:a16="http://schemas.microsoft.com/office/drawing/2014/main" id="{6FF0A617-0539-F24F-85EE-7643ECC6FB9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305053" y="3388862"/>
              <a:ext cx="2572657" cy="2572657"/>
            </a:xfrm>
            <a:prstGeom prst="rect">
              <a:avLst/>
            </a:prstGeom>
          </p:spPr>
        </p:pic>
        <p:sp>
          <p:nvSpPr>
            <p:cNvPr id="24" name="TextBox 23">
              <a:extLst>
                <a:ext uri="{FF2B5EF4-FFF2-40B4-BE49-F238E27FC236}">
                  <a16:creationId xmlns:a16="http://schemas.microsoft.com/office/drawing/2014/main" id="{83D2E443-FB34-2048-957E-DCEC111AA8AB}"/>
                </a:ext>
              </a:extLst>
            </p:cNvPr>
            <p:cNvSpPr txBox="1"/>
            <p:nvPr/>
          </p:nvSpPr>
          <p:spPr>
            <a:xfrm>
              <a:off x="8157933" y="5743513"/>
              <a:ext cx="1189797" cy="369332"/>
            </a:xfrm>
            <a:prstGeom prst="rect">
              <a:avLst/>
            </a:prstGeom>
            <a:noFill/>
          </p:spPr>
          <p:txBody>
            <a:bodyPr wrap="square" rtlCol="0">
              <a:spAutoFit/>
            </a:bodyPr>
            <a:lstStyle/>
            <a:p>
              <a:r>
                <a:rPr lang="en-US" dirty="0"/>
                <a:t>Inventory</a:t>
              </a:r>
            </a:p>
          </p:txBody>
        </p:sp>
      </p:grpSp>
      <p:cxnSp>
        <p:nvCxnSpPr>
          <p:cNvPr id="25" name="Straight Arrow Connector 24">
            <a:extLst>
              <a:ext uri="{FF2B5EF4-FFF2-40B4-BE49-F238E27FC236}">
                <a16:creationId xmlns:a16="http://schemas.microsoft.com/office/drawing/2014/main" id="{62553C97-96C8-B64C-BE54-DF9AC0BD294F}"/>
              </a:ext>
            </a:extLst>
          </p:cNvPr>
          <p:cNvCxnSpPr>
            <a:cxnSpLocks/>
          </p:cNvCxnSpPr>
          <p:nvPr/>
        </p:nvCxnSpPr>
        <p:spPr>
          <a:xfrm flipH="1" flipV="1">
            <a:off x="8094648" y="2228826"/>
            <a:ext cx="1165690" cy="135245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3972DE4F-E277-AA4C-AB29-E85AD063B9D1}"/>
              </a:ext>
            </a:extLst>
          </p:cNvPr>
          <p:cNvCxnSpPr>
            <a:cxnSpLocks/>
            <a:stCxn id="17" idx="0"/>
            <a:endCxn id="9" idx="2"/>
          </p:cNvCxnSpPr>
          <p:nvPr/>
        </p:nvCxnSpPr>
        <p:spPr>
          <a:xfrm flipH="1" flipV="1">
            <a:off x="7596998" y="2241184"/>
            <a:ext cx="9849" cy="117732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03798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phic 8" descr="Lights On with solid fill">
            <a:extLst>
              <a:ext uri="{FF2B5EF4-FFF2-40B4-BE49-F238E27FC236}">
                <a16:creationId xmlns:a16="http://schemas.microsoft.com/office/drawing/2014/main" id="{27910FAE-4FFA-FA4A-8161-121B9B4C64E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156719" y="540065"/>
            <a:ext cx="1543957" cy="1543957"/>
          </a:xfrm>
          <a:prstGeom prst="rect">
            <a:avLst/>
          </a:prstGeom>
        </p:spPr>
      </p:pic>
      <p:cxnSp>
        <p:nvCxnSpPr>
          <p:cNvPr id="11" name="Straight Arrow Connector 10">
            <a:extLst>
              <a:ext uri="{FF2B5EF4-FFF2-40B4-BE49-F238E27FC236}">
                <a16:creationId xmlns:a16="http://schemas.microsoft.com/office/drawing/2014/main" id="{6B6B901C-9800-0F4C-B5BF-A0B4F6213184}"/>
              </a:ext>
            </a:extLst>
          </p:cNvPr>
          <p:cNvCxnSpPr>
            <a:cxnSpLocks/>
          </p:cNvCxnSpPr>
          <p:nvPr/>
        </p:nvCxnSpPr>
        <p:spPr>
          <a:xfrm flipV="1">
            <a:off x="1192415" y="2071664"/>
            <a:ext cx="1202222" cy="121730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9" name="Group 18">
            <a:extLst>
              <a:ext uri="{FF2B5EF4-FFF2-40B4-BE49-F238E27FC236}">
                <a16:creationId xmlns:a16="http://schemas.microsoft.com/office/drawing/2014/main" id="{DABDE16C-520A-304A-B942-DA1D25C6359C}"/>
              </a:ext>
            </a:extLst>
          </p:cNvPr>
          <p:cNvGrpSpPr/>
          <p:nvPr/>
        </p:nvGrpSpPr>
        <p:grpSpPr>
          <a:xfrm>
            <a:off x="0" y="3286065"/>
            <a:ext cx="2572657" cy="2702897"/>
            <a:chOff x="5522697" y="3429000"/>
            <a:chExt cx="2572657" cy="2702897"/>
          </a:xfrm>
        </p:grpSpPr>
        <p:pic>
          <p:nvPicPr>
            <p:cNvPr id="7" name="Graphic 6" descr="Database outline">
              <a:extLst>
                <a:ext uri="{FF2B5EF4-FFF2-40B4-BE49-F238E27FC236}">
                  <a16:creationId xmlns:a16="http://schemas.microsoft.com/office/drawing/2014/main" id="{225D7720-5B98-B04D-B998-4767ECE482E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522697" y="3429000"/>
              <a:ext cx="2572657" cy="2572657"/>
            </a:xfrm>
            <a:prstGeom prst="rect">
              <a:avLst/>
            </a:prstGeom>
          </p:spPr>
        </p:pic>
        <p:sp>
          <p:nvSpPr>
            <p:cNvPr id="18" name="TextBox 17">
              <a:extLst>
                <a:ext uri="{FF2B5EF4-FFF2-40B4-BE49-F238E27FC236}">
                  <a16:creationId xmlns:a16="http://schemas.microsoft.com/office/drawing/2014/main" id="{2ACFF703-6148-8844-8157-46DF015D4494}"/>
                </a:ext>
              </a:extLst>
            </p:cNvPr>
            <p:cNvSpPr txBox="1"/>
            <p:nvPr/>
          </p:nvSpPr>
          <p:spPr>
            <a:xfrm>
              <a:off x="6452173" y="5762565"/>
              <a:ext cx="852880" cy="369332"/>
            </a:xfrm>
            <a:prstGeom prst="rect">
              <a:avLst/>
            </a:prstGeom>
            <a:noFill/>
          </p:spPr>
          <p:txBody>
            <a:bodyPr wrap="square" rtlCol="0">
              <a:spAutoFit/>
            </a:bodyPr>
            <a:lstStyle/>
            <a:p>
              <a:r>
                <a:rPr lang="en-US" dirty="0"/>
                <a:t>Sales</a:t>
              </a:r>
            </a:p>
          </p:txBody>
        </p:sp>
      </p:grpSp>
      <p:grpSp>
        <p:nvGrpSpPr>
          <p:cNvPr id="21" name="Group 20">
            <a:extLst>
              <a:ext uri="{FF2B5EF4-FFF2-40B4-BE49-F238E27FC236}">
                <a16:creationId xmlns:a16="http://schemas.microsoft.com/office/drawing/2014/main" id="{E7295429-C044-CB4A-AE69-30FE3D4809C7}"/>
              </a:ext>
            </a:extLst>
          </p:cNvPr>
          <p:cNvGrpSpPr/>
          <p:nvPr/>
        </p:nvGrpSpPr>
        <p:grpSpPr>
          <a:xfrm>
            <a:off x="1652218" y="3261348"/>
            <a:ext cx="2572657" cy="2723983"/>
            <a:chOff x="7305053" y="3388862"/>
            <a:chExt cx="2572657" cy="2723983"/>
          </a:xfrm>
        </p:grpSpPr>
        <p:pic>
          <p:nvPicPr>
            <p:cNvPr id="17" name="Graphic 16" descr="Database outline">
              <a:extLst>
                <a:ext uri="{FF2B5EF4-FFF2-40B4-BE49-F238E27FC236}">
                  <a16:creationId xmlns:a16="http://schemas.microsoft.com/office/drawing/2014/main" id="{057959B7-9B46-AB42-B672-4750FDD9C8B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305053" y="3388862"/>
              <a:ext cx="2572657" cy="2572657"/>
            </a:xfrm>
            <a:prstGeom prst="rect">
              <a:avLst/>
            </a:prstGeom>
          </p:spPr>
        </p:pic>
        <p:sp>
          <p:nvSpPr>
            <p:cNvPr id="20" name="TextBox 19">
              <a:extLst>
                <a:ext uri="{FF2B5EF4-FFF2-40B4-BE49-F238E27FC236}">
                  <a16:creationId xmlns:a16="http://schemas.microsoft.com/office/drawing/2014/main" id="{D54B2812-17AE-6743-8F5B-EB4E6C473168}"/>
                </a:ext>
              </a:extLst>
            </p:cNvPr>
            <p:cNvSpPr txBox="1"/>
            <p:nvPr/>
          </p:nvSpPr>
          <p:spPr>
            <a:xfrm>
              <a:off x="8290505" y="5743513"/>
              <a:ext cx="852880" cy="369332"/>
            </a:xfrm>
            <a:prstGeom prst="rect">
              <a:avLst/>
            </a:prstGeom>
            <a:noFill/>
          </p:spPr>
          <p:txBody>
            <a:bodyPr wrap="square" rtlCol="0">
              <a:spAutoFit/>
            </a:bodyPr>
            <a:lstStyle/>
            <a:p>
              <a:r>
                <a:rPr lang="en-US" dirty="0"/>
                <a:t>Logs</a:t>
              </a:r>
            </a:p>
          </p:txBody>
        </p:sp>
      </p:grpSp>
      <p:grpSp>
        <p:nvGrpSpPr>
          <p:cNvPr id="22" name="Group 21">
            <a:extLst>
              <a:ext uri="{FF2B5EF4-FFF2-40B4-BE49-F238E27FC236}">
                <a16:creationId xmlns:a16="http://schemas.microsoft.com/office/drawing/2014/main" id="{CF7EA365-60F4-DC47-88A7-39275DB2E35C}"/>
              </a:ext>
            </a:extLst>
          </p:cNvPr>
          <p:cNvGrpSpPr/>
          <p:nvPr/>
        </p:nvGrpSpPr>
        <p:grpSpPr>
          <a:xfrm>
            <a:off x="3305709" y="3261348"/>
            <a:ext cx="2572657" cy="2723983"/>
            <a:chOff x="7305053" y="3388862"/>
            <a:chExt cx="2572657" cy="2723983"/>
          </a:xfrm>
        </p:grpSpPr>
        <p:pic>
          <p:nvPicPr>
            <p:cNvPr id="23" name="Graphic 22" descr="Database outline">
              <a:extLst>
                <a:ext uri="{FF2B5EF4-FFF2-40B4-BE49-F238E27FC236}">
                  <a16:creationId xmlns:a16="http://schemas.microsoft.com/office/drawing/2014/main" id="{6FF0A617-0539-F24F-85EE-7643ECC6FB9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305053" y="3388862"/>
              <a:ext cx="2572657" cy="2572657"/>
            </a:xfrm>
            <a:prstGeom prst="rect">
              <a:avLst/>
            </a:prstGeom>
          </p:spPr>
        </p:pic>
        <p:sp>
          <p:nvSpPr>
            <p:cNvPr id="24" name="TextBox 23">
              <a:extLst>
                <a:ext uri="{FF2B5EF4-FFF2-40B4-BE49-F238E27FC236}">
                  <a16:creationId xmlns:a16="http://schemas.microsoft.com/office/drawing/2014/main" id="{83D2E443-FB34-2048-957E-DCEC111AA8AB}"/>
                </a:ext>
              </a:extLst>
            </p:cNvPr>
            <p:cNvSpPr txBox="1"/>
            <p:nvPr/>
          </p:nvSpPr>
          <p:spPr>
            <a:xfrm>
              <a:off x="8157913" y="5743513"/>
              <a:ext cx="1165689" cy="369332"/>
            </a:xfrm>
            <a:prstGeom prst="rect">
              <a:avLst/>
            </a:prstGeom>
            <a:noFill/>
          </p:spPr>
          <p:txBody>
            <a:bodyPr wrap="square" rtlCol="0">
              <a:spAutoFit/>
            </a:bodyPr>
            <a:lstStyle/>
            <a:p>
              <a:r>
                <a:rPr lang="en-US" dirty="0"/>
                <a:t>Inventory</a:t>
              </a:r>
            </a:p>
          </p:txBody>
        </p:sp>
      </p:grpSp>
      <p:cxnSp>
        <p:nvCxnSpPr>
          <p:cNvPr id="25" name="Straight Arrow Connector 24">
            <a:extLst>
              <a:ext uri="{FF2B5EF4-FFF2-40B4-BE49-F238E27FC236}">
                <a16:creationId xmlns:a16="http://schemas.microsoft.com/office/drawing/2014/main" id="{62553C97-96C8-B64C-BE54-DF9AC0BD294F}"/>
              </a:ext>
            </a:extLst>
          </p:cNvPr>
          <p:cNvCxnSpPr>
            <a:cxnSpLocks/>
          </p:cNvCxnSpPr>
          <p:nvPr/>
        </p:nvCxnSpPr>
        <p:spPr>
          <a:xfrm flipH="1" flipV="1">
            <a:off x="3426348" y="2071664"/>
            <a:ext cx="1165690" cy="135245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3972DE4F-E277-AA4C-AB29-E85AD063B9D1}"/>
              </a:ext>
            </a:extLst>
          </p:cNvPr>
          <p:cNvCxnSpPr>
            <a:cxnSpLocks/>
            <a:stCxn id="17" idx="0"/>
            <a:endCxn id="9" idx="2"/>
          </p:cNvCxnSpPr>
          <p:nvPr/>
        </p:nvCxnSpPr>
        <p:spPr>
          <a:xfrm flipH="1" flipV="1">
            <a:off x="2928698" y="2084022"/>
            <a:ext cx="9849" cy="117732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48186D66-41B1-964C-AE7E-7C8B4600EAD5}"/>
              </a:ext>
            </a:extLst>
          </p:cNvPr>
          <p:cNvGrpSpPr/>
          <p:nvPr/>
        </p:nvGrpSpPr>
        <p:grpSpPr>
          <a:xfrm>
            <a:off x="7062613" y="3286065"/>
            <a:ext cx="2572657" cy="2762087"/>
            <a:chOff x="7129996" y="3228008"/>
            <a:chExt cx="2572657" cy="2762087"/>
          </a:xfrm>
        </p:grpSpPr>
        <p:pic>
          <p:nvPicPr>
            <p:cNvPr id="27" name="Graphic 26" descr="Database outline">
              <a:extLst>
                <a:ext uri="{FF2B5EF4-FFF2-40B4-BE49-F238E27FC236}">
                  <a16:creationId xmlns:a16="http://schemas.microsoft.com/office/drawing/2014/main" id="{6CDD1D01-B058-344D-B9F6-77BE0B7A162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129996" y="3228008"/>
              <a:ext cx="2572657" cy="2572657"/>
            </a:xfrm>
            <a:prstGeom prst="rect">
              <a:avLst/>
            </a:prstGeom>
          </p:spPr>
        </p:pic>
        <p:sp>
          <p:nvSpPr>
            <p:cNvPr id="28" name="TextBox 27">
              <a:extLst>
                <a:ext uri="{FF2B5EF4-FFF2-40B4-BE49-F238E27FC236}">
                  <a16:creationId xmlns:a16="http://schemas.microsoft.com/office/drawing/2014/main" id="{78CBF941-1F7F-6D49-A64F-57386A7B9425}"/>
                </a:ext>
              </a:extLst>
            </p:cNvPr>
            <p:cNvSpPr txBox="1"/>
            <p:nvPr/>
          </p:nvSpPr>
          <p:spPr>
            <a:xfrm>
              <a:off x="8104185" y="5620763"/>
              <a:ext cx="852880" cy="369332"/>
            </a:xfrm>
            <a:prstGeom prst="rect">
              <a:avLst/>
            </a:prstGeom>
            <a:noFill/>
          </p:spPr>
          <p:txBody>
            <a:bodyPr wrap="square" rtlCol="0">
              <a:spAutoFit/>
            </a:bodyPr>
            <a:lstStyle/>
            <a:p>
              <a:r>
                <a:rPr lang="en-US" dirty="0"/>
                <a:t>Stacy</a:t>
              </a:r>
            </a:p>
          </p:txBody>
        </p:sp>
      </p:grpSp>
      <p:sp>
        <p:nvSpPr>
          <p:cNvPr id="3" name="TextBox 2">
            <a:extLst>
              <a:ext uri="{FF2B5EF4-FFF2-40B4-BE49-F238E27FC236}">
                <a16:creationId xmlns:a16="http://schemas.microsoft.com/office/drawing/2014/main" id="{CD5C7E86-39A3-F642-AF58-DEC14889BF98}"/>
              </a:ext>
            </a:extLst>
          </p:cNvPr>
          <p:cNvSpPr txBox="1"/>
          <p:nvPr/>
        </p:nvSpPr>
        <p:spPr>
          <a:xfrm>
            <a:off x="5486401" y="857250"/>
            <a:ext cx="6472238" cy="2308324"/>
          </a:xfrm>
          <a:prstGeom prst="rect">
            <a:avLst/>
          </a:prstGeom>
          <a:noFill/>
        </p:spPr>
        <p:txBody>
          <a:bodyPr wrap="square" rtlCol="0">
            <a:spAutoFit/>
          </a:bodyPr>
          <a:lstStyle/>
          <a:p>
            <a:r>
              <a:rPr lang="en-US" dirty="0">
                <a:latin typeface="Courier" pitchFamily="2" charset="0"/>
              </a:rPr>
              <a:t>SELECT   </a:t>
            </a:r>
            <a:r>
              <a:rPr lang="en-US" dirty="0" err="1">
                <a:latin typeface="Courier" pitchFamily="2" charset="0"/>
              </a:rPr>
              <a:t>S.date</a:t>
            </a:r>
            <a:r>
              <a:rPr lang="en-US" dirty="0">
                <a:latin typeface="Courier" pitchFamily="2" charset="0"/>
              </a:rPr>
              <a:t>, </a:t>
            </a:r>
            <a:r>
              <a:rPr lang="en-US" dirty="0" err="1">
                <a:latin typeface="Courier" pitchFamily="2" charset="0"/>
              </a:rPr>
              <a:t>S.item</a:t>
            </a:r>
            <a:r>
              <a:rPr lang="en-US" dirty="0">
                <a:latin typeface="Courier" pitchFamily="2" charset="0"/>
              </a:rPr>
              <a:t>, </a:t>
            </a:r>
            <a:r>
              <a:rPr lang="en-US" dirty="0" err="1">
                <a:latin typeface="Courier" pitchFamily="2" charset="0"/>
              </a:rPr>
              <a:t>S.tid</a:t>
            </a:r>
            <a:r>
              <a:rPr lang="en-US" dirty="0">
                <a:latin typeface="Courier" pitchFamily="2" charset="0"/>
              </a:rPr>
              <a:t>, </a:t>
            </a:r>
            <a:r>
              <a:rPr lang="en-US" dirty="0" err="1">
                <a:latin typeface="Courier" pitchFamily="2" charset="0"/>
              </a:rPr>
              <a:t>S.iid</a:t>
            </a:r>
            <a:endParaRPr lang="en-US" dirty="0">
              <a:latin typeface="Courier" pitchFamily="2" charset="0"/>
            </a:endParaRPr>
          </a:p>
          <a:p>
            <a:r>
              <a:rPr lang="en-US" dirty="0">
                <a:latin typeface="Courier" pitchFamily="2" charset="0"/>
              </a:rPr>
              <a:t>         </a:t>
            </a:r>
            <a:r>
              <a:rPr lang="en-US" dirty="0" err="1">
                <a:latin typeface="Courier" pitchFamily="2" charset="0"/>
              </a:rPr>
              <a:t>L.clicks</a:t>
            </a:r>
            <a:r>
              <a:rPr lang="en-US" dirty="0">
                <a:latin typeface="Courier" pitchFamily="2" charset="0"/>
              </a:rPr>
              <a:t>, </a:t>
            </a:r>
            <a:r>
              <a:rPr lang="en-US" dirty="0" err="1">
                <a:latin typeface="Courier" pitchFamily="2" charset="0"/>
              </a:rPr>
              <a:t>L.time</a:t>
            </a:r>
            <a:r>
              <a:rPr lang="en-US" dirty="0">
                <a:latin typeface="Courier" pitchFamily="2" charset="0"/>
              </a:rPr>
              <a:t>, </a:t>
            </a:r>
            <a:r>
              <a:rPr lang="en-US" dirty="0" err="1">
                <a:latin typeface="Courier" pitchFamily="2" charset="0"/>
              </a:rPr>
              <a:t>L.region</a:t>
            </a:r>
            <a:r>
              <a:rPr lang="en-US" dirty="0">
                <a:latin typeface="Courier" pitchFamily="2" charset="0"/>
              </a:rPr>
              <a:t>,</a:t>
            </a:r>
          </a:p>
          <a:p>
            <a:r>
              <a:rPr lang="en-US" dirty="0">
                <a:latin typeface="Courier" pitchFamily="2" charset="0"/>
              </a:rPr>
              <a:t>         </a:t>
            </a:r>
            <a:r>
              <a:rPr lang="en-US" dirty="0" err="1">
                <a:latin typeface="Courier" pitchFamily="2" charset="0"/>
              </a:rPr>
              <a:t>I.stock</a:t>
            </a:r>
            <a:endParaRPr lang="en-US" dirty="0">
              <a:latin typeface="Courier" pitchFamily="2" charset="0"/>
            </a:endParaRPr>
          </a:p>
          <a:p>
            <a:r>
              <a:rPr lang="en-US" dirty="0">
                <a:latin typeface="Courier" pitchFamily="2" charset="0"/>
              </a:rPr>
              <a:t>INTO     Stacy</a:t>
            </a:r>
          </a:p>
          <a:p>
            <a:r>
              <a:rPr lang="en-US" dirty="0">
                <a:latin typeface="Courier" pitchFamily="2" charset="0"/>
              </a:rPr>
              <a:t>FROM     Sales as S, Logs as L, Inventory as I</a:t>
            </a:r>
          </a:p>
          <a:p>
            <a:r>
              <a:rPr lang="en-US" dirty="0">
                <a:latin typeface="Courier" pitchFamily="2" charset="0"/>
              </a:rPr>
              <a:t>WHERE    </a:t>
            </a:r>
            <a:r>
              <a:rPr lang="en-US" dirty="0" err="1">
                <a:latin typeface="Courier" pitchFamily="2" charset="0"/>
              </a:rPr>
              <a:t>S.tid</a:t>
            </a:r>
            <a:r>
              <a:rPr lang="en-US" dirty="0">
                <a:latin typeface="Courier" pitchFamily="2" charset="0"/>
              </a:rPr>
              <a:t> = </a:t>
            </a:r>
            <a:r>
              <a:rPr lang="en-US" dirty="0" err="1">
                <a:latin typeface="Courier" pitchFamily="2" charset="0"/>
              </a:rPr>
              <a:t>L.tid</a:t>
            </a:r>
            <a:r>
              <a:rPr lang="en-US" dirty="0">
                <a:latin typeface="Courier" pitchFamily="2" charset="0"/>
              </a:rPr>
              <a:t> </a:t>
            </a:r>
          </a:p>
          <a:p>
            <a:r>
              <a:rPr lang="en-US" dirty="0">
                <a:latin typeface="Courier" pitchFamily="2" charset="0"/>
              </a:rPr>
              <a:t>AND      </a:t>
            </a:r>
            <a:r>
              <a:rPr lang="en-US" dirty="0" err="1">
                <a:latin typeface="Courier" pitchFamily="2" charset="0"/>
              </a:rPr>
              <a:t>S.iid</a:t>
            </a:r>
            <a:r>
              <a:rPr lang="en-US" dirty="0">
                <a:latin typeface="Courier" pitchFamily="2" charset="0"/>
              </a:rPr>
              <a:t> = </a:t>
            </a:r>
            <a:r>
              <a:rPr lang="en-US" dirty="0" err="1">
                <a:latin typeface="Courier" pitchFamily="2" charset="0"/>
              </a:rPr>
              <a:t>I.iid</a:t>
            </a:r>
            <a:endParaRPr lang="en-US" dirty="0">
              <a:latin typeface="Courier" pitchFamily="2" charset="0"/>
            </a:endParaRPr>
          </a:p>
          <a:p>
            <a:endParaRPr lang="en-US" dirty="0">
              <a:latin typeface="Courier" pitchFamily="2" charset="0"/>
            </a:endParaRPr>
          </a:p>
        </p:txBody>
      </p:sp>
    </p:spTree>
    <p:extLst>
      <p:ext uri="{BB962C8B-B14F-4D97-AF65-F5344CB8AC3E}">
        <p14:creationId xmlns:p14="http://schemas.microsoft.com/office/powerpoint/2010/main" val="859720574"/>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phic 8" descr="Lights On with solid fill">
            <a:extLst>
              <a:ext uri="{FF2B5EF4-FFF2-40B4-BE49-F238E27FC236}">
                <a16:creationId xmlns:a16="http://schemas.microsoft.com/office/drawing/2014/main" id="{27910FAE-4FFA-FA4A-8161-121B9B4C64E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156719" y="540065"/>
            <a:ext cx="1543957" cy="1543957"/>
          </a:xfrm>
          <a:prstGeom prst="rect">
            <a:avLst/>
          </a:prstGeom>
        </p:spPr>
      </p:pic>
      <p:cxnSp>
        <p:nvCxnSpPr>
          <p:cNvPr id="11" name="Straight Arrow Connector 10">
            <a:extLst>
              <a:ext uri="{FF2B5EF4-FFF2-40B4-BE49-F238E27FC236}">
                <a16:creationId xmlns:a16="http://schemas.microsoft.com/office/drawing/2014/main" id="{6B6B901C-9800-0F4C-B5BF-A0B4F6213184}"/>
              </a:ext>
            </a:extLst>
          </p:cNvPr>
          <p:cNvCxnSpPr>
            <a:cxnSpLocks/>
          </p:cNvCxnSpPr>
          <p:nvPr/>
        </p:nvCxnSpPr>
        <p:spPr>
          <a:xfrm flipV="1">
            <a:off x="1192415" y="2071664"/>
            <a:ext cx="1202222" cy="121730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9" name="Group 18">
            <a:extLst>
              <a:ext uri="{FF2B5EF4-FFF2-40B4-BE49-F238E27FC236}">
                <a16:creationId xmlns:a16="http://schemas.microsoft.com/office/drawing/2014/main" id="{DABDE16C-520A-304A-B942-DA1D25C6359C}"/>
              </a:ext>
            </a:extLst>
          </p:cNvPr>
          <p:cNvGrpSpPr/>
          <p:nvPr/>
        </p:nvGrpSpPr>
        <p:grpSpPr>
          <a:xfrm>
            <a:off x="0" y="3286065"/>
            <a:ext cx="2572657" cy="2702897"/>
            <a:chOff x="5522697" y="3429000"/>
            <a:chExt cx="2572657" cy="2702897"/>
          </a:xfrm>
        </p:grpSpPr>
        <p:pic>
          <p:nvPicPr>
            <p:cNvPr id="7" name="Graphic 6" descr="Database outline">
              <a:extLst>
                <a:ext uri="{FF2B5EF4-FFF2-40B4-BE49-F238E27FC236}">
                  <a16:creationId xmlns:a16="http://schemas.microsoft.com/office/drawing/2014/main" id="{225D7720-5B98-B04D-B998-4767ECE482E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522697" y="3429000"/>
              <a:ext cx="2572657" cy="2572657"/>
            </a:xfrm>
            <a:prstGeom prst="rect">
              <a:avLst/>
            </a:prstGeom>
          </p:spPr>
        </p:pic>
        <p:sp>
          <p:nvSpPr>
            <p:cNvPr id="18" name="TextBox 17">
              <a:extLst>
                <a:ext uri="{FF2B5EF4-FFF2-40B4-BE49-F238E27FC236}">
                  <a16:creationId xmlns:a16="http://schemas.microsoft.com/office/drawing/2014/main" id="{2ACFF703-6148-8844-8157-46DF015D4494}"/>
                </a:ext>
              </a:extLst>
            </p:cNvPr>
            <p:cNvSpPr txBox="1"/>
            <p:nvPr/>
          </p:nvSpPr>
          <p:spPr>
            <a:xfrm>
              <a:off x="6452173" y="5762565"/>
              <a:ext cx="852880" cy="369332"/>
            </a:xfrm>
            <a:prstGeom prst="rect">
              <a:avLst/>
            </a:prstGeom>
            <a:noFill/>
          </p:spPr>
          <p:txBody>
            <a:bodyPr wrap="square" rtlCol="0">
              <a:spAutoFit/>
            </a:bodyPr>
            <a:lstStyle/>
            <a:p>
              <a:r>
                <a:rPr lang="en-US" dirty="0"/>
                <a:t>Sales</a:t>
              </a:r>
            </a:p>
          </p:txBody>
        </p:sp>
      </p:grpSp>
      <p:grpSp>
        <p:nvGrpSpPr>
          <p:cNvPr id="21" name="Group 20">
            <a:extLst>
              <a:ext uri="{FF2B5EF4-FFF2-40B4-BE49-F238E27FC236}">
                <a16:creationId xmlns:a16="http://schemas.microsoft.com/office/drawing/2014/main" id="{E7295429-C044-CB4A-AE69-30FE3D4809C7}"/>
              </a:ext>
            </a:extLst>
          </p:cNvPr>
          <p:cNvGrpSpPr/>
          <p:nvPr/>
        </p:nvGrpSpPr>
        <p:grpSpPr>
          <a:xfrm>
            <a:off x="1652218" y="3261348"/>
            <a:ext cx="2572657" cy="2723983"/>
            <a:chOff x="7305053" y="3388862"/>
            <a:chExt cx="2572657" cy="2723983"/>
          </a:xfrm>
        </p:grpSpPr>
        <p:pic>
          <p:nvPicPr>
            <p:cNvPr id="17" name="Graphic 16" descr="Database outline">
              <a:extLst>
                <a:ext uri="{FF2B5EF4-FFF2-40B4-BE49-F238E27FC236}">
                  <a16:creationId xmlns:a16="http://schemas.microsoft.com/office/drawing/2014/main" id="{057959B7-9B46-AB42-B672-4750FDD9C8B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305053" y="3388862"/>
              <a:ext cx="2572657" cy="2572657"/>
            </a:xfrm>
            <a:prstGeom prst="rect">
              <a:avLst/>
            </a:prstGeom>
          </p:spPr>
        </p:pic>
        <p:sp>
          <p:nvSpPr>
            <p:cNvPr id="20" name="TextBox 19">
              <a:extLst>
                <a:ext uri="{FF2B5EF4-FFF2-40B4-BE49-F238E27FC236}">
                  <a16:creationId xmlns:a16="http://schemas.microsoft.com/office/drawing/2014/main" id="{D54B2812-17AE-6743-8F5B-EB4E6C473168}"/>
                </a:ext>
              </a:extLst>
            </p:cNvPr>
            <p:cNvSpPr txBox="1"/>
            <p:nvPr/>
          </p:nvSpPr>
          <p:spPr>
            <a:xfrm>
              <a:off x="8290505" y="5743513"/>
              <a:ext cx="852880" cy="369332"/>
            </a:xfrm>
            <a:prstGeom prst="rect">
              <a:avLst/>
            </a:prstGeom>
            <a:noFill/>
          </p:spPr>
          <p:txBody>
            <a:bodyPr wrap="square" rtlCol="0">
              <a:spAutoFit/>
            </a:bodyPr>
            <a:lstStyle/>
            <a:p>
              <a:r>
                <a:rPr lang="en-US" dirty="0"/>
                <a:t>Logs</a:t>
              </a:r>
            </a:p>
          </p:txBody>
        </p:sp>
      </p:grpSp>
      <p:grpSp>
        <p:nvGrpSpPr>
          <p:cNvPr id="22" name="Group 21">
            <a:extLst>
              <a:ext uri="{FF2B5EF4-FFF2-40B4-BE49-F238E27FC236}">
                <a16:creationId xmlns:a16="http://schemas.microsoft.com/office/drawing/2014/main" id="{CF7EA365-60F4-DC47-88A7-39275DB2E35C}"/>
              </a:ext>
            </a:extLst>
          </p:cNvPr>
          <p:cNvGrpSpPr/>
          <p:nvPr/>
        </p:nvGrpSpPr>
        <p:grpSpPr>
          <a:xfrm>
            <a:off x="3305709" y="3261348"/>
            <a:ext cx="2572657" cy="2723983"/>
            <a:chOff x="7305053" y="3388862"/>
            <a:chExt cx="2572657" cy="2723983"/>
          </a:xfrm>
        </p:grpSpPr>
        <p:pic>
          <p:nvPicPr>
            <p:cNvPr id="23" name="Graphic 22" descr="Database outline">
              <a:extLst>
                <a:ext uri="{FF2B5EF4-FFF2-40B4-BE49-F238E27FC236}">
                  <a16:creationId xmlns:a16="http://schemas.microsoft.com/office/drawing/2014/main" id="{6FF0A617-0539-F24F-85EE-7643ECC6FB9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305053" y="3388862"/>
              <a:ext cx="2572657" cy="2572657"/>
            </a:xfrm>
            <a:prstGeom prst="rect">
              <a:avLst/>
            </a:prstGeom>
          </p:spPr>
        </p:pic>
        <p:sp>
          <p:nvSpPr>
            <p:cNvPr id="24" name="TextBox 23">
              <a:extLst>
                <a:ext uri="{FF2B5EF4-FFF2-40B4-BE49-F238E27FC236}">
                  <a16:creationId xmlns:a16="http://schemas.microsoft.com/office/drawing/2014/main" id="{83D2E443-FB34-2048-957E-DCEC111AA8AB}"/>
                </a:ext>
              </a:extLst>
            </p:cNvPr>
            <p:cNvSpPr txBox="1"/>
            <p:nvPr/>
          </p:nvSpPr>
          <p:spPr>
            <a:xfrm>
              <a:off x="8157913" y="5743513"/>
              <a:ext cx="1165689" cy="369332"/>
            </a:xfrm>
            <a:prstGeom prst="rect">
              <a:avLst/>
            </a:prstGeom>
            <a:noFill/>
          </p:spPr>
          <p:txBody>
            <a:bodyPr wrap="square" rtlCol="0">
              <a:spAutoFit/>
            </a:bodyPr>
            <a:lstStyle/>
            <a:p>
              <a:r>
                <a:rPr lang="en-US" dirty="0"/>
                <a:t>Inventory</a:t>
              </a:r>
            </a:p>
          </p:txBody>
        </p:sp>
      </p:grpSp>
      <p:cxnSp>
        <p:nvCxnSpPr>
          <p:cNvPr id="25" name="Straight Arrow Connector 24">
            <a:extLst>
              <a:ext uri="{FF2B5EF4-FFF2-40B4-BE49-F238E27FC236}">
                <a16:creationId xmlns:a16="http://schemas.microsoft.com/office/drawing/2014/main" id="{62553C97-96C8-B64C-BE54-DF9AC0BD294F}"/>
              </a:ext>
            </a:extLst>
          </p:cNvPr>
          <p:cNvCxnSpPr>
            <a:cxnSpLocks/>
          </p:cNvCxnSpPr>
          <p:nvPr/>
        </p:nvCxnSpPr>
        <p:spPr>
          <a:xfrm flipH="1" flipV="1">
            <a:off x="3426348" y="2071664"/>
            <a:ext cx="1165690" cy="135245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3972DE4F-E277-AA4C-AB29-E85AD063B9D1}"/>
              </a:ext>
            </a:extLst>
          </p:cNvPr>
          <p:cNvCxnSpPr>
            <a:cxnSpLocks/>
            <a:stCxn id="17" idx="0"/>
            <a:endCxn id="9" idx="2"/>
          </p:cNvCxnSpPr>
          <p:nvPr/>
        </p:nvCxnSpPr>
        <p:spPr>
          <a:xfrm flipH="1" flipV="1">
            <a:off x="2928698" y="2084022"/>
            <a:ext cx="9849" cy="117732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48186D66-41B1-964C-AE7E-7C8B4600EAD5}"/>
              </a:ext>
            </a:extLst>
          </p:cNvPr>
          <p:cNvGrpSpPr/>
          <p:nvPr/>
        </p:nvGrpSpPr>
        <p:grpSpPr>
          <a:xfrm>
            <a:off x="7062613" y="3286065"/>
            <a:ext cx="2572657" cy="2762087"/>
            <a:chOff x="7129996" y="3228008"/>
            <a:chExt cx="2572657" cy="2762087"/>
          </a:xfrm>
        </p:grpSpPr>
        <p:pic>
          <p:nvPicPr>
            <p:cNvPr id="27" name="Graphic 26" descr="Database outline">
              <a:extLst>
                <a:ext uri="{FF2B5EF4-FFF2-40B4-BE49-F238E27FC236}">
                  <a16:creationId xmlns:a16="http://schemas.microsoft.com/office/drawing/2014/main" id="{6CDD1D01-B058-344D-B9F6-77BE0B7A162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129996" y="3228008"/>
              <a:ext cx="2572657" cy="2572657"/>
            </a:xfrm>
            <a:prstGeom prst="rect">
              <a:avLst/>
            </a:prstGeom>
          </p:spPr>
        </p:pic>
        <p:sp>
          <p:nvSpPr>
            <p:cNvPr id="28" name="TextBox 27">
              <a:extLst>
                <a:ext uri="{FF2B5EF4-FFF2-40B4-BE49-F238E27FC236}">
                  <a16:creationId xmlns:a16="http://schemas.microsoft.com/office/drawing/2014/main" id="{78CBF941-1F7F-6D49-A64F-57386A7B9425}"/>
                </a:ext>
              </a:extLst>
            </p:cNvPr>
            <p:cNvSpPr txBox="1"/>
            <p:nvPr/>
          </p:nvSpPr>
          <p:spPr>
            <a:xfrm>
              <a:off x="8104185" y="5620763"/>
              <a:ext cx="852880" cy="369332"/>
            </a:xfrm>
            <a:prstGeom prst="rect">
              <a:avLst/>
            </a:prstGeom>
            <a:noFill/>
          </p:spPr>
          <p:txBody>
            <a:bodyPr wrap="square" rtlCol="0">
              <a:spAutoFit/>
            </a:bodyPr>
            <a:lstStyle/>
            <a:p>
              <a:r>
                <a:rPr lang="en-US" dirty="0"/>
                <a:t>Stacy</a:t>
              </a:r>
            </a:p>
          </p:txBody>
        </p:sp>
      </p:grpSp>
      <p:sp>
        <p:nvSpPr>
          <p:cNvPr id="3" name="TextBox 2">
            <a:extLst>
              <a:ext uri="{FF2B5EF4-FFF2-40B4-BE49-F238E27FC236}">
                <a16:creationId xmlns:a16="http://schemas.microsoft.com/office/drawing/2014/main" id="{CD5C7E86-39A3-F642-AF58-DEC14889BF98}"/>
              </a:ext>
            </a:extLst>
          </p:cNvPr>
          <p:cNvSpPr txBox="1"/>
          <p:nvPr/>
        </p:nvSpPr>
        <p:spPr>
          <a:xfrm>
            <a:off x="5486401" y="857250"/>
            <a:ext cx="6472238" cy="923330"/>
          </a:xfrm>
          <a:prstGeom prst="rect">
            <a:avLst/>
          </a:prstGeom>
          <a:noFill/>
        </p:spPr>
        <p:txBody>
          <a:bodyPr wrap="square" rtlCol="0">
            <a:spAutoFit/>
          </a:bodyPr>
          <a:lstStyle/>
          <a:p>
            <a:r>
              <a:rPr lang="en-US" dirty="0">
                <a:latin typeface="Courier" pitchFamily="2" charset="0"/>
              </a:rPr>
              <a:t>SELECT   AVG(time), AVG(clicks)</a:t>
            </a:r>
          </a:p>
          <a:p>
            <a:r>
              <a:rPr lang="en-US" dirty="0">
                <a:latin typeface="Courier" pitchFamily="2" charset="0"/>
              </a:rPr>
              <a:t>FROM     Stacy</a:t>
            </a:r>
          </a:p>
          <a:p>
            <a:r>
              <a:rPr lang="en-US" dirty="0">
                <a:latin typeface="Courier" pitchFamily="2" charset="0"/>
              </a:rPr>
              <a:t>GROUP BY </a:t>
            </a:r>
            <a:r>
              <a:rPr lang="en-US" dirty="0" err="1">
                <a:latin typeface="Courier" pitchFamily="2" charset="0"/>
              </a:rPr>
              <a:t>tid</a:t>
            </a:r>
            <a:endParaRPr lang="en-US" dirty="0">
              <a:latin typeface="Courier" pitchFamily="2" charset="0"/>
            </a:endParaRPr>
          </a:p>
        </p:txBody>
      </p:sp>
    </p:spTree>
    <p:extLst>
      <p:ext uri="{BB962C8B-B14F-4D97-AF65-F5344CB8AC3E}">
        <p14:creationId xmlns:p14="http://schemas.microsoft.com/office/powerpoint/2010/main" val="2943478244"/>
      </p:ext>
    </p:extLst>
  </p:cSld>
  <p:clrMapOvr>
    <a:masterClrMapping/>
  </p:clrMapOvr>
  <p:transition spd="slow">
    <p:wipe/>
  </p:transition>
</p:sld>
</file>

<file path=ppt/tags/tag1.xml><?xml version="1.0" encoding="utf-8"?>
<p:tagLst xmlns:a="http://schemas.openxmlformats.org/drawingml/2006/main" xmlns:r="http://schemas.openxmlformats.org/officeDocument/2006/relationships" xmlns:p="http://schemas.openxmlformats.org/presentationml/2006/main">
  <p:tag name="TIMING" val="|4.6"/>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3" id="{FDE3099B-17AD-BE49-9648-22DCAAB801C7}" vid="{B0C0D22F-21F1-2147-80A9-3CAE1F73A7A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3255</TotalTime>
  <Words>3828</Words>
  <Application>Microsoft Macintosh PowerPoint</Application>
  <PresentationFormat>Widescreen</PresentationFormat>
  <Paragraphs>959</Paragraphs>
  <Slides>62</Slides>
  <Notes>35</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62</vt:i4>
      </vt:variant>
    </vt:vector>
  </HeadingPairs>
  <TitlesOfParts>
    <vt:vector size="73" baseType="lpstr">
      <vt:lpstr>Arial</vt:lpstr>
      <vt:lpstr>Calibri</vt:lpstr>
      <vt:lpstr>Century Gothic</vt:lpstr>
      <vt:lpstr>Courier</vt:lpstr>
      <vt:lpstr>Impact</vt:lpstr>
      <vt:lpstr>Menlo</vt:lpstr>
      <vt:lpstr>Playfair Display Bold</vt:lpstr>
      <vt:lpstr>Raleway</vt:lpstr>
      <vt:lpstr>Raleway SemiBold</vt:lpstr>
      <vt:lpstr>Times New Roman</vt:lpstr>
      <vt:lpstr>Office Theme</vt:lpstr>
      <vt:lpstr>CS 295B/CS 395B Systems for Knowledge Discovery</vt:lpstr>
      <vt:lpstr>Guidelines</vt:lpstr>
      <vt:lpstr>You cannot cover everything; make editorial choices</vt:lpstr>
      <vt:lpstr>Try to mix things up, visually.</vt:lpstr>
      <vt:lpstr>Outline</vt:lpstr>
      <vt:lpstr>Systems for KDD:  From Concepts to Practice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 quick look at the output</vt:lpstr>
      <vt:lpstr>Visualize!</vt:lpstr>
      <vt:lpstr>What could go wrong?</vt:lpstr>
      <vt:lpstr>PowerPoint Presentation</vt:lpstr>
      <vt:lpstr>PowerPoint Presentation</vt:lpstr>
      <vt:lpstr>PowerPoint Presentation</vt:lpstr>
      <vt:lpstr>PowerPoint Presentation</vt:lpstr>
      <vt:lpstr>Empirical Study: Approach</vt:lpstr>
      <vt:lpstr>Overview: existing system support for KDD</vt:lpstr>
      <vt:lpstr>Overview: existing system support for KDD</vt:lpstr>
      <vt:lpstr>Overview: existing system support for KDD</vt:lpstr>
      <vt:lpstr>Overview: existing system support for KDD</vt:lpstr>
      <vt:lpstr>Overview: existing system support for KDD</vt:lpstr>
      <vt:lpstr>Overview: existing system support for KDD</vt:lpstr>
      <vt:lpstr>Existing system support for DM </vt:lpstr>
      <vt:lpstr>Existing system support for DM </vt:lpstr>
      <vt:lpstr>Existing systems: systems considerations</vt:lpstr>
      <vt:lpstr>Existing systems: systems considerations</vt:lpstr>
      <vt:lpstr>Existing systems: systems considerations</vt:lpstr>
      <vt:lpstr>Existing systems: systems considerations</vt:lpstr>
      <vt:lpstr>Existing systems: systems considerations</vt:lpstr>
      <vt:lpstr>Existing systems: systems considerations</vt:lpstr>
      <vt:lpstr>Conclusions</vt:lpstr>
      <vt:lpstr>A Database Perspective on Knowledge Discovery</vt:lpstr>
      <vt:lpstr>Context</vt:lpstr>
      <vt:lpstr>What is SQL?</vt:lpstr>
      <vt:lpstr>What are ad hoc queries?</vt:lpstr>
      <vt:lpstr>Big Questions</vt:lpstr>
      <vt:lpstr>Performance</vt:lpstr>
      <vt:lpstr>Functionality</vt:lpstr>
      <vt:lpstr>What is the problem with existing KDD systems (in 1996)?</vt:lpstr>
      <vt:lpstr>Closure</vt:lpstr>
      <vt:lpstr>Why rule generation is Hard</vt:lpstr>
      <vt:lpstr>All rules share structure</vt:lpstr>
      <vt:lpstr>Good knowledge queries can be compiled</vt:lpstr>
      <vt:lpstr>Conclusion</vt:lpstr>
      <vt:lpstr>Meta</vt:lpstr>
      <vt:lpstr>Talk structure</vt:lpstr>
      <vt:lpstr>Good: summarizing factual information</vt:lpstr>
      <vt:lpstr>Closure</vt:lpstr>
      <vt:lpstr>Excellent: synthesizing factual information into an easily-digestable format</vt:lpstr>
      <vt:lpstr>Existing systems: systems considerations</vt:lpstr>
      <vt:lpstr>An excellent presentation can always be improved</vt:lpstr>
      <vt:lpstr>Overview: existing system support for KDD</vt:lpstr>
      <vt:lpstr>Good luck!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295B/CS 395B Systems for Knowledge Discovery</dc:title>
  <dc:creator>Emma Tosch</dc:creator>
  <cp:lastModifiedBy>Emma Tosch</cp:lastModifiedBy>
  <cp:revision>3</cp:revision>
  <dcterms:created xsi:type="dcterms:W3CDTF">2021-08-30T08:24:49Z</dcterms:created>
  <dcterms:modified xsi:type="dcterms:W3CDTF">2021-09-12T20:47:58Z</dcterms:modified>
</cp:coreProperties>
</file>